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ags/tag5.xml" ContentType="application/vnd.openxmlformats-officedocument.presentationml.tag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notesSlides/notesSlide102.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xls" ContentType="application/vnd.ms-exce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tags/tag3.xml" ContentType="application/vnd.openxmlformats-officedocument.presentationml.tags+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7"/>
  </p:notesMasterIdLst>
  <p:handoutMasterIdLst>
    <p:handoutMasterId r:id="rId108"/>
  </p:handoutMasterIdLst>
  <p:sldIdLst>
    <p:sldId id="829" r:id="rId2"/>
    <p:sldId id="867" r:id="rId3"/>
    <p:sldId id="868" r:id="rId4"/>
    <p:sldId id="785" r:id="rId5"/>
    <p:sldId id="764" r:id="rId6"/>
    <p:sldId id="767" r:id="rId7"/>
    <p:sldId id="862" r:id="rId8"/>
    <p:sldId id="863" r:id="rId9"/>
    <p:sldId id="869" r:id="rId10"/>
    <p:sldId id="870" r:id="rId11"/>
    <p:sldId id="864" r:id="rId12"/>
    <p:sldId id="766" r:id="rId13"/>
    <p:sldId id="765" r:id="rId14"/>
    <p:sldId id="769" r:id="rId15"/>
    <p:sldId id="774" r:id="rId16"/>
    <p:sldId id="775" r:id="rId17"/>
    <p:sldId id="768" r:id="rId18"/>
    <p:sldId id="831" r:id="rId19"/>
    <p:sldId id="871" r:id="rId20"/>
    <p:sldId id="832" r:id="rId21"/>
    <p:sldId id="833" r:id="rId22"/>
    <p:sldId id="872" r:id="rId23"/>
    <p:sldId id="834" r:id="rId24"/>
    <p:sldId id="873" r:id="rId25"/>
    <p:sldId id="874" r:id="rId26"/>
    <p:sldId id="835" r:id="rId27"/>
    <p:sldId id="837" r:id="rId28"/>
    <p:sldId id="861" r:id="rId29"/>
    <p:sldId id="839" r:id="rId30"/>
    <p:sldId id="840" r:id="rId31"/>
    <p:sldId id="777" r:id="rId32"/>
    <p:sldId id="794" r:id="rId33"/>
    <p:sldId id="853" r:id="rId34"/>
    <p:sldId id="841" r:id="rId35"/>
    <p:sldId id="854" r:id="rId36"/>
    <p:sldId id="875" r:id="rId37"/>
    <p:sldId id="876" r:id="rId38"/>
    <p:sldId id="877" r:id="rId39"/>
    <p:sldId id="842" r:id="rId40"/>
    <p:sldId id="878" r:id="rId41"/>
    <p:sldId id="786" r:id="rId42"/>
    <p:sldId id="879" r:id="rId43"/>
    <p:sldId id="855" r:id="rId44"/>
    <p:sldId id="880" r:id="rId45"/>
    <p:sldId id="795" r:id="rId46"/>
    <p:sldId id="856" r:id="rId47"/>
    <p:sldId id="881" r:id="rId48"/>
    <p:sldId id="865" r:id="rId49"/>
    <p:sldId id="857" r:id="rId50"/>
    <p:sldId id="882" r:id="rId51"/>
    <p:sldId id="883" r:id="rId52"/>
    <p:sldId id="884" r:id="rId53"/>
    <p:sldId id="798" r:id="rId54"/>
    <p:sldId id="885" r:id="rId55"/>
    <p:sldId id="796" r:id="rId56"/>
    <p:sldId id="810" r:id="rId57"/>
    <p:sldId id="886" r:id="rId58"/>
    <p:sldId id="858" r:id="rId59"/>
    <p:sldId id="887" r:id="rId60"/>
    <p:sldId id="802" r:id="rId61"/>
    <p:sldId id="888" r:id="rId62"/>
    <p:sldId id="800" r:id="rId63"/>
    <p:sldId id="807" r:id="rId64"/>
    <p:sldId id="889" r:id="rId65"/>
    <p:sldId id="859" r:id="rId66"/>
    <p:sldId id="805" r:id="rId67"/>
    <p:sldId id="804" r:id="rId68"/>
    <p:sldId id="813" r:id="rId69"/>
    <p:sldId id="890" r:id="rId70"/>
    <p:sldId id="812" r:id="rId71"/>
    <p:sldId id="891" r:id="rId72"/>
    <p:sldId id="811" r:id="rId73"/>
    <p:sldId id="892" r:id="rId74"/>
    <p:sldId id="809" r:id="rId75"/>
    <p:sldId id="893" r:id="rId76"/>
    <p:sldId id="817" r:id="rId77"/>
    <p:sldId id="894" r:id="rId78"/>
    <p:sldId id="844" r:id="rId79"/>
    <p:sldId id="895" r:id="rId80"/>
    <p:sldId id="818" r:id="rId81"/>
    <p:sldId id="896" r:id="rId82"/>
    <p:sldId id="897" r:id="rId83"/>
    <p:sldId id="816" r:id="rId84"/>
    <p:sldId id="814" r:id="rId85"/>
    <p:sldId id="823" r:id="rId86"/>
    <p:sldId id="898" r:id="rId87"/>
    <p:sldId id="822" r:id="rId88"/>
    <p:sldId id="899" r:id="rId89"/>
    <p:sldId id="821" r:id="rId90"/>
    <p:sldId id="900" r:id="rId91"/>
    <p:sldId id="845" r:id="rId92"/>
    <p:sldId id="820" r:id="rId93"/>
    <p:sldId id="819" r:id="rId94"/>
    <p:sldId id="901" r:id="rId95"/>
    <p:sldId id="824" r:id="rId96"/>
    <p:sldId id="902" r:id="rId97"/>
    <p:sldId id="825" r:id="rId98"/>
    <p:sldId id="866" r:id="rId99"/>
    <p:sldId id="903" r:id="rId100"/>
    <p:sldId id="826" r:id="rId101"/>
    <p:sldId id="847" r:id="rId102"/>
    <p:sldId id="849" r:id="rId103"/>
    <p:sldId id="848" r:id="rId104"/>
    <p:sldId id="904" r:id="rId105"/>
    <p:sldId id="851" r:id="rId106"/>
  </p:sldIdLst>
  <p:sldSz cx="12190413" cy="6859588"/>
  <p:notesSz cx="6858000" cy="9144000"/>
  <p:defaultTextStyle>
    <a:defPPr>
      <a:defRPr lang="zh-CN"/>
    </a:defPPr>
    <a:lvl1pPr marL="0" lvl="0"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1pPr>
    <a:lvl2pPr marL="438041" lvl="1"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2pPr>
    <a:lvl3pPr marL="876083" lvl="2"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3pPr>
    <a:lvl4pPr marL="1314122" lvl="3"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4pPr>
    <a:lvl5pPr marL="1752165" lvl="4"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5pPr>
    <a:lvl6pPr marL="2190205" lvl="5"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6pPr>
    <a:lvl7pPr marL="2628245" lvl="6"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7pPr>
    <a:lvl8pPr marL="3066287" lvl="7"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8pPr>
    <a:lvl9pPr marL="3504328" lvl="8" indent="0" algn="l" defTabSz="876083" rtl="0" eaLnBrk="0" fontAlgn="base" latinLnBrk="0" hangingPunct="0">
      <a:lnSpc>
        <a:spcPct val="100000"/>
      </a:lnSpc>
      <a:spcBef>
        <a:spcPct val="0"/>
      </a:spcBef>
      <a:spcAft>
        <a:spcPct val="0"/>
      </a:spcAft>
      <a:buNone/>
      <a:defRPr b="1" i="0" u="none" kern="1200" baseline="0">
        <a:solidFill>
          <a:schemeClr val="bg2"/>
        </a:solidFill>
        <a:latin typeface="宋体" panose="02010600030101010101" pitchFamily="2" charset="-122"/>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2FDB2607-1784-4EEB-B798-7EB5836EED8A}">
        <p14:showMediaCtrls xmlns="" xmlns:p14="http://schemas.microsoft.com/office/powerpoint/2010/main" val="1"/>
      </p:ext>
    </p:extLst>
  </p:showPr>
  <p:clrMru>
    <a:srgbClr val="FFFF00"/>
    <a:srgbClr val="160365"/>
    <a:srgbClr val="1A04BC"/>
    <a:srgbClr val="FF9900"/>
    <a:srgbClr val="D0D8E8"/>
    <a:srgbClr val="E9EDF0"/>
    <a:srgbClr val="969696"/>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5"/>
    <p:restoredTop sz="94467"/>
  </p:normalViewPr>
  <p:slideViewPr>
    <p:cSldViewPr snapToGrid="0" showGuides="1">
      <p:cViewPr varScale="1">
        <p:scale>
          <a:sx n="103" d="100"/>
          <a:sy n="103" d="100"/>
        </p:scale>
        <p:origin x="-90" y="-810"/>
      </p:cViewPr>
      <p:guideLst>
        <p:guide orient="horz" pos="2273"/>
        <p:guide pos="3913"/>
      </p:guideLst>
    </p:cSldViewPr>
  </p:slideViewPr>
  <p:outlineViewPr>
    <p:cViewPr>
      <p:scale>
        <a:sx n="33" d="100"/>
        <a:sy n="33" d="100"/>
      </p:scale>
      <p:origin x="0" y="0"/>
    </p:cViewPr>
  </p:outlineViewPr>
  <p:notesTextViewPr>
    <p:cViewPr>
      <p:scale>
        <a:sx n="3" d="2"/>
        <a:sy n="3" d="2"/>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notesMaster" Target="notesMasters/notes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image" Target="../media/image2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a:solidFill>
                  <a:schemeClr val="tx1"/>
                </a:solidFill>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AB5B61AC-E718-47FA-B5AA-A302AF57B3E2}"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defRPr/>
              </a:pPr>
              <a:t>2020/9/18</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lstStyle/>
          <a:p>
            <a:pPr lvl="0" algn="r" eaLnBrk="1" hangingPunct="1"/>
            <a:fld id="{9A0DB2DC-4C9A-4742-B13C-FB6460FD3503}" type="slidenum">
              <a:rPr lang="zh-CN" altLang="en-US" sz="1200" b="0" dirty="0">
                <a:solidFill>
                  <a:schemeClr val="tx1"/>
                </a:solidFill>
                <a:latin typeface="Calibri" panose="020F0502020204030204" pitchFamily="34" charset="0"/>
              </a:rPr>
              <a:pPr lvl="0" algn="r" eaLnBrk="1" hangingPunct="1"/>
              <a:t>‹#›</a:t>
            </a:fld>
            <a:endParaRPr lang="zh-CN" altLang="en-US" sz="1200" b="0" dirty="0">
              <a:solidFill>
                <a:schemeClr val="tx1"/>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a:solidFill>
                  <a:schemeClr val="tx1"/>
                </a:solidFill>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B51C8C76-E62F-42B0-8B9B-B734E4F306C3}"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defRPr/>
              </a:pPr>
              <a:t>2020/9/18</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hangingPunct="1"/>
            <a:fld id="{9A0DB2DC-4C9A-4742-B13C-FB6460FD3503}" type="slidenum">
              <a:rPr lang="zh-CN" altLang="en-US" sz="1200" b="0" dirty="0">
                <a:solidFill>
                  <a:schemeClr val="tx1"/>
                </a:solidFill>
                <a:latin typeface="Calibri" panose="020F0502020204030204" pitchFamily="34" charset="0"/>
              </a:rPr>
              <a:pPr lvl="0" algn="r" eaLnBrk="1" hangingPunct="1"/>
              <a:t>‹#›</a:t>
            </a:fld>
            <a:endParaRPr lang="zh-CN" altLang="en-US" sz="1200" b="0" dirty="0">
              <a:solidFill>
                <a:schemeClr val="tx1"/>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100" kern="1200">
        <a:solidFill>
          <a:schemeClr val="tx1"/>
        </a:solidFill>
        <a:latin typeface="+mn-lt"/>
        <a:ea typeface="+mn-ea"/>
        <a:cs typeface="+mn-cs"/>
      </a:defRPr>
    </a:lvl1pPr>
    <a:lvl2pPr marL="438041" algn="l" rtl="0" eaLnBrk="0" fontAlgn="base" hangingPunct="0">
      <a:spcBef>
        <a:spcPct val="30000"/>
      </a:spcBef>
      <a:spcAft>
        <a:spcPct val="0"/>
      </a:spcAft>
      <a:defRPr sz="1100" kern="1200">
        <a:solidFill>
          <a:schemeClr val="tx1"/>
        </a:solidFill>
        <a:latin typeface="+mn-lt"/>
        <a:ea typeface="+mn-ea"/>
        <a:cs typeface="+mn-cs"/>
      </a:defRPr>
    </a:lvl2pPr>
    <a:lvl3pPr marL="876083" algn="l" rtl="0" eaLnBrk="0" fontAlgn="base" hangingPunct="0">
      <a:spcBef>
        <a:spcPct val="30000"/>
      </a:spcBef>
      <a:spcAft>
        <a:spcPct val="0"/>
      </a:spcAft>
      <a:defRPr sz="1100" kern="1200">
        <a:solidFill>
          <a:schemeClr val="tx1"/>
        </a:solidFill>
        <a:latin typeface="+mn-lt"/>
        <a:ea typeface="+mn-ea"/>
        <a:cs typeface="+mn-cs"/>
      </a:defRPr>
    </a:lvl3pPr>
    <a:lvl4pPr marL="1314122" algn="l" rtl="0" eaLnBrk="0" fontAlgn="base" hangingPunct="0">
      <a:spcBef>
        <a:spcPct val="30000"/>
      </a:spcBef>
      <a:spcAft>
        <a:spcPct val="0"/>
      </a:spcAft>
      <a:defRPr sz="1100" kern="1200">
        <a:solidFill>
          <a:schemeClr val="tx1"/>
        </a:solidFill>
        <a:latin typeface="+mn-lt"/>
        <a:ea typeface="+mn-ea"/>
        <a:cs typeface="+mn-cs"/>
      </a:defRPr>
    </a:lvl4pPr>
    <a:lvl5pPr marL="1752165" algn="l" rtl="0" eaLnBrk="0" fontAlgn="base" hangingPunct="0">
      <a:spcBef>
        <a:spcPct val="30000"/>
      </a:spcBef>
      <a:spcAft>
        <a:spcPct val="0"/>
      </a:spcAft>
      <a:defRPr sz="1100" kern="1200">
        <a:solidFill>
          <a:schemeClr val="tx1"/>
        </a:solidFill>
        <a:latin typeface="+mn-lt"/>
        <a:ea typeface="+mn-ea"/>
        <a:cs typeface="+mn-cs"/>
      </a:defRPr>
    </a:lvl5pPr>
    <a:lvl6pPr marL="2190205" algn="l" defTabSz="876083" rtl="0" eaLnBrk="1" latinLnBrk="0" hangingPunct="1">
      <a:defRPr sz="1100" kern="1200">
        <a:solidFill>
          <a:schemeClr val="tx1"/>
        </a:solidFill>
        <a:latin typeface="+mn-lt"/>
        <a:ea typeface="+mn-ea"/>
        <a:cs typeface="+mn-cs"/>
      </a:defRPr>
    </a:lvl6pPr>
    <a:lvl7pPr marL="2628245" algn="l" defTabSz="876083" rtl="0" eaLnBrk="1" latinLnBrk="0" hangingPunct="1">
      <a:defRPr sz="1100" kern="1200">
        <a:solidFill>
          <a:schemeClr val="tx1"/>
        </a:solidFill>
        <a:latin typeface="+mn-lt"/>
        <a:ea typeface="+mn-ea"/>
        <a:cs typeface="+mn-cs"/>
      </a:defRPr>
    </a:lvl7pPr>
    <a:lvl8pPr marL="3066287" algn="l" defTabSz="876083" rtl="0" eaLnBrk="1" latinLnBrk="0" hangingPunct="1">
      <a:defRPr sz="1100" kern="1200">
        <a:solidFill>
          <a:schemeClr val="tx1"/>
        </a:solidFill>
        <a:latin typeface="+mn-lt"/>
        <a:ea typeface="+mn-ea"/>
        <a:cs typeface="+mn-cs"/>
      </a:defRPr>
    </a:lvl8pPr>
    <a:lvl9pPr marL="3504328" algn="l" defTabSz="876083"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a:xfrm>
            <a:off x="687388" y="1143000"/>
            <a:ext cx="5483225" cy="3086100"/>
          </a:xfrm>
          <a:ln>
            <a:solidFill>
              <a:srgbClr val="000000">
                <a:alpha val="100000"/>
              </a:srgbClr>
            </a:solidFill>
            <a:miter lim="800000"/>
          </a:ln>
        </p:spPr>
      </p:sp>
      <p:sp>
        <p:nvSpPr>
          <p:cNvPr id="614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dirty="0"/>
          </a:p>
        </p:txBody>
      </p:sp>
      <p:sp>
        <p:nvSpPr>
          <p:cNvPr id="6148" name="灯片编号占位符 3"/>
          <p:cNvSpPr txBox="1">
            <a:spLocks noGrp="1"/>
          </p:cNvSpPr>
          <p:nvPr/>
        </p:nvSpPr>
        <p:spPr>
          <a:xfrm>
            <a:off x="3884613" y="8685213"/>
            <a:ext cx="2971800" cy="458787"/>
          </a:xfrm>
          <a:prstGeom prst="rect">
            <a:avLst/>
          </a:prstGeom>
          <a:noFill/>
          <a:ln w="9525">
            <a:noFill/>
          </a:ln>
        </p:spPr>
        <p:txBody>
          <a:bodyPr anchor="b"/>
          <a:lstStyle/>
          <a:p>
            <a:pPr lvl="0" algn="r" eaLnBrk="1" hangingPunct="1">
              <a:spcBef>
                <a:spcPct val="0"/>
              </a:spcBef>
            </a:pPr>
            <a:fld id="{9A0DB2DC-4C9A-4742-B13C-FB6460FD3503}" type="slidenum">
              <a:rPr lang="zh-CN" altLang="en-US" dirty="0">
                <a:latin typeface="等线" panose="02010600030101010101" pitchFamily="2" charset="-122"/>
                <a:ea typeface="等线" panose="02010600030101010101" pitchFamily="2" charset="-122"/>
              </a:rPr>
              <a:pPr lvl="0" algn="r" eaLnBrk="1" hangingPunct="1">
                <a:spcBef>
                  <a:spcPct val="0"/>
                </a:spcBef>
              </a:pPr>
              <a:t>1</a:t>
            </a:fld>
            <a:endParaRPr lang="zh-CN" altLang="en-US" dirty="0">
              <a:latin typeface="等线" panose="02010600030101010101" pitchFamily="2" charset="-122"/>
              <a:ea typeface="等线"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2048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926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4131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4336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4541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4541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2048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2253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2457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2662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2867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3072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3277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3481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3686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6077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3686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3891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r>
              <a:rPr lang="zh-CN" altLang="en-US" dirty="0"/>
              <a:t>是否将规费取消内容、暂估材料价格进入综合单价、控制价及结算价总价组成、管理费利润计费基础进入此条介绍？</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3891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r>
              <a:rPr lang="zh-CN" altLang="en-US" dirty="0"/>
              <a:t>是否将规费取消内容、暂估材料价格进入综合单价、控制价及结算价总价组成、管理费利润计费基础进入此条介绍？</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4096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4096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4301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4301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4710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4915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5120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6486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5325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5529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5734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5939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144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349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349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553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553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758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24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758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963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6963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168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168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373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577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577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782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987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29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987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7987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192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192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397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397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601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601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806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8806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433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9011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9011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9216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9421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9421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9625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9830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035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240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240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638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445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445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649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649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854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0854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059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059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264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264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843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469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469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673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673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1878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083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083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288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288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493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843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493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697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29027"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107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1075"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312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3123"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5171"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721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idx="2"/>
          </p:nvPr>
        </p:nvSpPr>
        <p:spPr>
          <a:xfrm>
            <a:off x="687388" y="1143000"/>
            <a:ext cx="5483225" cy="3086100"/>
          </a:xfrm>
          <a:ln>
            <a:solidFill>
              <a:srgbClr val="000000">
                <a:alpha val="100000"/>
              </a:srgbClr>
            </a:solidFill>
            <a:miter lim="800000"/>
          </a:ln>
        </p:spPr>
      </p:sp>
      <p:sp>
        <p:nvSpPr>
          <p:cNvPr id="137219" name="文本占位符 2"/>
          <p:cNvSpPr>
            <a:spLocks noGrp="1"/>
          </p:cNvSpPr>
          <p:nvPr>
            <p:ph type="body" idx="3"/>
          </p:nvPr>
        </p:nvSpPr>
        <p:spPr>
          <a:noFill/>
          <a:ln>
            <a:noFill/>
          </a:ln>
        </p:spPr>
        <p:txBody>
          <a:bodyPr wrap="square" lIns="91440" tIns="45720" rIns="91440" bIns="45720" anchor="t"/>
          <a:lstStyle/>
          <a:p>
            <a:pPr lvl="0" eaLnBrk="1" hangingPunct="1">
              <a:spcBef>
                <a:spcPct val="0"/>
              </a:spcBef>
            </a:pP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98763" y="914614"/>
            <a:ext cx="9798890" cy="2570995"/>
          </a:xfrm>
        </p:spPr>
        <p:txBody>
          <a:bodyPr lIns="86218" tIns="44834" rIns="86218" bIns="44834" anchor="b"/>
          <a:lstStyle>
            <a:lvl1pPr algn="ctr">
              <a:defRPr sz="5700" b="1" i="0" spc="289" baseline="0">
                <a:solidFill>
                  <a:schemeClr val="tx1">
                    <a:lumMod val="85000"/>
                    <a:lumOff val="15000"/>
                  </a:schemeClr>
                </a:solidFill>
                <a:effectLst/>
              </a:defRPr>
            </a:lvl1pPr>
          </a:lstStyle>
          <a:p>
            <a:r>
              <a:rPr lang="zh-CN" altLang="en-US" dirty="0"/>
              <a:t>单击此处编辑母版标题样式</a:t>
            </a:r>
          </a:p>
        </p:txBody>
      </p:sp>
      <p:sp>
        <p:nvSpPr>
          <p:cNvPr id="3" name="副标题 2"/>
          <p:cNvSpPr>
            <a:spLocks noGrp="1"/>
          </p:cNvSpPr>
          <p:nvPr>
            <p:ph type="subTitle" idx="1"/>
          </p:nvPr>
        </p:nvSpPr>
        <p:spPr>
          <a:xfrm>
            <a:off x="1198763" y="3561225"/>
            <a:ext cx="9798890" cy="1472741"/>
          </a:xfrm>
        </p:spPr>
        <p:txBody>
          <a:bodyPr/>
          <a:lstStyle>
            <a:lvl1pPr marL="0" indent="0" algn="ctr" eaLnBrk="1" fontAlgn="auto" latinLnBrk="0" hangingPunct="1">
              <a:lnSpc>
                <a:spcPct val="110000"/>
              </a:lnSpc>
              <a:buNone/>
              <a:defRPr sz="2200" u="none" strike="noStrike" kern="1200" cap="none" spc="190" normalizeH="0" baseline="0">
                <a:solidFill>
                  <a:schemeClr val="tx1">
                    <a:lumMod val="65000"/>
                    <a:lumOff val="35000"/>
                  </a:schemeClr>
                </a:solidFill>
                <a:uFillTx/>
              </a:defRPr>
            </a:lvl1pPr>
            <a:lvl2pPr marL="438041" indent="0" algn="ctr">
              <a:buNone/>
              <a:defRPr sz="2000"/>
            </a:lvl2pPr>
            <a:lvl3pPr marL="876083" indent="0" algn="ctr">
              <a:buNone/>
              <a:defRPr sz="1800"/>
            </a:lvl3pPr>
            <a:lvl4pPr marL="1314122" indent="0" algn="ctr">
              <a:buNone/>
              <a:defRPr sz="1500"/>
            </a:lvl4pPr>
            <a:lvl5pPr marL="1752165" indent="0" algn="ctr">
              <a:buNone/>
              <a:defRPr sz="1500"/>
            </a:lvl5pPr>
            <a:lvl6pPr marL="2190205" indent="0" algn="ctr">
              <a:buNone/>
              <a:defRPr sz="1500"/>
            </a:lvl6pPr>
            <a:lvl7pPr marL="2628245" indent="0" algn="ctr">
              <a:buNone/>
              <a:defRPr sz="1500"/>
            </a:lvl7pPr>
            <a:lvl8pPr marL="3066287" indent="0" algn="ctr">
              <a:buNone/>
              <a:defRPr sz="1500"/>
            </a:lvl8pPr>
            <a:lvl9pPr marL="3504328" indent="0" algn="ctr">
              <a:buNone/>
              <a:defRPr sz="15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5" name="页脚占位符 4"/>
          <p:cNvSpPr>
            <a:spLocks noGrp="1"/>
          </p:cNvSpPr>
          <p:nvPr>
            <p:ph type="ftr" sz="quarter" idx="11"/>
          </p:nvPr>
        </p:nvSpPr>
        <p:spPr/>
        <p:txBody>
          <a:bodyPr/>
          <a:lstStyle/>
          <a:p>
            <a:pPr eaLnBrk="1" hangingPunct="1">
              <a:defRPr/>
            </a:pPr>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08381" y="774180"/>
            <a:ext cx="10972452" cy="5484069"/>
          </a:xfrm>
        </p:spPr>
        <p:txBody>
          <a:bodyPr/>
          <a:lstStyle>
            <a:lvl1pPr marL="219021" indent="-219021" eaLnBrk="1" fontAlgn="auto" latinLnBrk="0" hangingPunct="1">
              <a:lnSpc>
                <a:spcPct val="130000"/>
              </a:lnSpc>
              <a:buFont typeface="Arial" panose="020B0604020202020204" pitchFamily="34" charset="0"/>
              <a:buChar char="●"/>
              <a:defRPr u="none" strike="noStrike" kern="1200" cap="none" spc="144" normalizeH="0" baseline="0">
                <a:solidFill>
                  <a:schemeClr val="tx1">
                    <a:lumMod val="65000"/>
                    <a:lumOff val="35000"/>
                  </a:schemeClr>
                </a:solidFill>
                <a:uFillTx/>
              </a:defRPr>
            </a:lvl1pPr>
            <a:lvl2pPr marL="657062" indent="-219021" defTabSz="876083" eaLnBrk="1" fontAlgn="auto" latinLnBrk="0" hangingPunct="1">
              <a:lnSpc>
                <a:spcPct val="120000"/>
              </a:lnSpc>
              <a:buFont typeface="Arial" panose="020B0604020202020204" pitchFamily="34" charset="0"/>
              <a:buChar char="●"/>
              <a:tabLst>
                <a:tab pos="1542270" algn="l"/>
                <a:tab pos="1542270" algn="l"/>
                <a:tab pos="1542270" algn="l"/>
                <a:tab pos="1542270" algn="l"/>
              </a:tabLst>
              <a:defRPr u="none" strike="noStrike" kern="1200" cap="none" spc="144" normalizeH="0" baseline="0">
                <a:solidFill>
                  <a:schemeClr val="tx1">
                    <a:lumMod val="65000"/>
                    <a:lumOff val="35000"/>
                  </a:schemeClr>
                </a:solidFill>
                <a:uFillTx/>
              </a:defRPr>
            </a:lvl2pPr>
            <a:lvl3pPr marL="1095104" indent="-219021" eaLnBrk="1" fontAlgn="auto" latinLnBrk="0" hangingPunct="1">
              <a:lnSpc>
                <a:spcPct val="120000"/>
              </a:lnSpc>
              <a:buFont typeface="Arial" panose="020B0604020202020204" pitchFamily="34" charset="0"/>
              <a:buChar char="●"/>
              <a:defRPr u="none" strike="noStrike" kern="1200" cap="none" spc="144" normalizeH="0" baseline="0">
                <a:solidFill>
                  <a:schemeClr val="tx1">
                    <a:lumMod val="65000"/>
                    <a:lumOff val="35000"/>
                  </a:schemeClr>
                </a:solidFill>
                <a:uFillTx/>
              </a:defRPr>
            </a:lvl3pPr>
            <a:lvl4pPr marL="1533143" indent="-219021" eaLnBrk="1" fontAlgn="auto" latinLnBrk="0" hangingPunct="1">
              <a:lnSpc>
                <a:spcPct val="120000"/>
              </a:lnSpc>
              <a:buFont typeface="Wingdings" panose="05000000000000000000" charset="0"/>
              <a:buChar char=""/>
              <a:defRPr u="none" strike="noStrike" kern="1200" cap="none" spc="144" normalizeH="0" baseline="0">
                <a:solidFill>
                  <a:schemeClr val="tx1">
                    <a:lumMod val="65000"/>
                    <a:lumOff val="35000"/>
                  </a:schemeClr>
                </a:solidFill>
                <a:uFillTx/>
              </a:defRPr>
            </a:lvl4pPr>
            <a:lvl5pPr marL="1971184" indent="-219021" eaLnBrk="1" fontAlgn="auto" latinLnBrk="0" hangingPunct="1">
              <a:lnSpc>
                <a:spcPct val="120000"/>
              </a:lnSpc>
              <a:buFont typeface="Arial" panose="020B0604020202020204" pitchFamily="34" charset="0"/>
              <a:buChar char="•"/>
              <a:defRPr u="none" strike="noStrike" kern="1200" cap="none" spc="144"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日期占位符 1"/>
          <p:cNvSpPr>
            <a:spLocks noGrp="1"/>
          </p:cNvSpPr>
          <p:nvPr>
            <p:ph type="dt" sz="half" idx="14"/>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3" name="页脚占位符 2"/>
          <p:cNvSpPr>
            <a:spLocks noGrp="1"/>
          </p:cNvSpPr>
          <p:nvPr>
            <p:ph type="ftr" sz="quarter" idx="15"/>
          </p:nvPr>
        </p:nvSpPr>
        <p:spPr/>
        <p:txBody>
          <a:bodyPr/>
          <a:lstStyle/>
          <a:p>
            <a:pPr eaLnBrk="1" hangingPunct="1">
              <a:defRPr/>
            </a:pPr>
            <a:endParaRPr lang="zh-CN" altLang="en-US" dirty="0"/>
          </a:p>
        </p:txBody>
      </p:sp>
      <p:sp>
        <p:nvSpPr>
          <p:cNvPr id="4" name="灯片编号占位符 3"/>
          <p:cNvSpPr>
            <a:spLocks noGrp="1"/>
          </p:cNvSpPr>
          <p:nvPr>
            <p:ph type="sldNum" sz="quarter" idx="16"/>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p:nvPr>
        </p:nvSpPr>
        <p:spPr>
          <a:xfrm>
            <a:off x="1198763" y="2484575"/>
            <a:ext cx="9798890" cy="1019036"/>
          </a:xfrm>
        </p:spPr>
        <p:txBody>
          <a:bodyPr lIns="86218" tIns="44834" rIns="86218" bIns="44834" anchor="t"/>
          <a:lstStyle>
            <a:lvl1pPr marL="0" marR="0" algn="ctr" defTabSz="876083" rtl="0" eaLnBrk="1" fontAlgn="auto" latinLnBrk="0" hangingPunct="1">
              <a:lnSpc>
                <a:spcPct val="100000"/>
              </a:lnSpc>
              <a:buNone/>
              <a:defRPr kumimoji="0" lang="zh-CN" altLang="en-US" sz="5700" b="1" i="0" u="none" strike="noStrike" kern="1200" cap="none" spc="289"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lang="zh-CN" altLang="en-US">
                <a:sym typeface="+mn-ea"/>
              </a:rPr>
              <a:t>单击此处编辑母版标题样式</a:t>
            </a:r>
            <a:endParaRPr>
              <a:sym typeface="+mn-ea"/>
            </a:endParaRPr>
          </a:p>
        </p:txBody>
      </p:sp>
      <p:sp>
        <p:nvSpPr>
          <p:cNvPr id="7" name="文本占位符 6"/>
          <p:cNvSpPr>
            <a:spLocks noGrp="1"/>
          </p:cNvSpPr>
          <p:nvPr>
            <p:ph type="body" sz="quarter" idx="13"/>
          </p:nvPr>
        </p:nvSpPr>
        <p:spPr>
          <a:xfrm>
            <a:off x="1198763" y="3561226"/>
            <a:ext cx="9798890" cy="471709"/>
          </a:xfrm>
        </p:spPr>
        <p:txBody>
          <a:bodyPr/>
          <a:lstStyle>
            <a:lvl1pPr marL="0" indent="0" algn="ctr">
              <a:lnSpc>
                <a:spcPct val="110000"/>
              </a:lnSpc>
              <a:buNone/>
              <a:defRPr sz="2200" spc="190" baseline="0">
                <a:solidFill>
                  <a:schemeClr val="tx1">
                    <a:lumMod val="65000"/>
                    <a:lumOff val="35000"/>
                  </a:schemeClr>
                </a:solidFill>
              </a:defRPr>
            </a:lvl1pPr>
          </a:lstStyle>
          <a:p>
            <a:pPr lvl="0"/>
            <a:r>
              <a:rPr lang="zh-CN" altLang="en-US" dirty="0"/>
              <a:t>单击此处编辑母版文本样式</a:t>
            </a:r>
          </a:p>
        </p:txBody>
      </p:sp>
      <p:sp>
        <p:nvSpPr>
          <p:cNvPr id="3" name="日期占位符 2"/>
          <p:cNvSpPr>
            <a:spLocks noGrp="1"/>
          </p:cNvSpPr>
          <p:nvPr>
            <p:ph type="dt" sz="half" idx="14"/>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4" name="页脚占位符 3"/>
          <p:cNvSpPr>
            <a:spLocks noGrp="1"/>
          </p:cNvSpPr>
          <p:nvPr>
            <p:ph type="ftr" sz="quarter" idx="15"/>
          </p:nvPr>
        </p:nvSpPr>
        <p:spPr/>
        <p:txBody>
          <a:bodyPr/>
          <a:lstStyle/>
          <a:p>
            <a:pPr eaLnBrk="1" hangingPunct="1">
              <a:defRPr/>
            </a:pPr>
            <a:endParaRPr lang="zh-CN" altLang="en-US" dirty="0"/>
          </a:p>
        </p:txBody>
      </p:sp>
      <p:sp>
        <p:nvSpPr>
          <p:cNvPr id="5" name="灯片编号占位符 4"/>
          <p:cNvSpPr>
            <a:spLocks noGrp="1"/>
          </p:cNvSpPr>
          <p:nvPr>
            <p:ph type="sldNum" sz="quarter" idx="16"/>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bg>
      <p:bgPr>
        <a:solidFill>
          <a:srgbClr val="002060"/>
        </a:solidFill>
        <a:effectLst/>
      </p:bgPr>
    </p:bg>
    <p:spTree>
      <p:nvGrpSpPr>
        <p:cNvPr id="1" name=""/>
        <p:cNvGrpSpPr/>
        <p:nvPr/>
      </p:nvGrpSpPr>
      <p:grpSpPr>
        <a:xfrm>
          <a:off x="0" y="0"/>
          <a:ext cx="0" cy="0"/>
          <a:chOff x="0" y="0"/>
          <a:chExt cx="0" cy="0"/>
        </a:xfrm>
      </p:grpSpPr>
      <p:pic>
        <p:nvPicPr>
          <p:cNvPr id="2050" name="图片 7"/>
          <p:cNvPicPr>
            <a:picLocks noChangeAspect="1"/>
          </p:cNvPicPr>
          <p:nvPr userDrawn="1"/>
        </p:nvPicPr>
        <p:blipFill>
          <a:blip r:embed="rId2" cstate="print"/>
          <a:stretch>
            <a:fillRect/>
          </a:stretch>
        </p:blipFill>
        <p:spPr>
          <a:xfrm>
            <a:off x="3" y="1"/>
            <a:ext cx="12191615" cy="6946922"/>
          </a:xfrm>
          <a:prstGeom prst="rect">
            <a:avLst/>
          </a:prstGeom>
          <a:noFill/>
          <a:ln w="9525">
            <a:noFill/>
          </a:ln>
        </p:spPr>
      </p:pic>
      <p:sp>
        <p:nvSpPr>
          <p:cNvPr id="8" name="矩形 10"/>
          <p:cNvSpPr/>
          <p:nvPr/>
        </p:nvSpPr>
        <p:spPr>
          <a:xfrm>
            <a:off x="3" y="1"/>
            <a:ext cx="12191615" cy="6946922"/>
          </a:xfrm>
          <a:prstGeom prst="rect">
            <a:avLst/>
          </a:prstGeom>
          <a:gradFill>
            <a:gsLst>
              <a:gs pos="0">
                <a:srgbClr val="00052C">
                  <a:alpha val="50000"/>
                </a:srgbClr>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87596" tIns="43799" rIns="87596" bIns="43799" anchor="ctr"/>
          <a:lstStyle/>
          <a:p>
            <a:pPr marL="0" marR="0" lvl="0" indent="0" algn="ctr" defTabSz="876083"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schemeClr val="lt1"/>
              </a:solidFill>
              <a:effectLst/>
              <a:uLnTx/>
              <a:uFillTx/>
              <a:latin typeface="+mn-lt"/>
              <a:ea typeface="+mn-ea"/>
              <a:cs typeface="微软雅黑" panose="020B0503020204020204" pitchFamily="34" charset="-122"/>
            </a:endParaRPr>
          </a:p>
        </p:txBody>
      </p:sp>
      <p:pic>
        <p:nvPicPr>
          <p:cNvPr id="2052" name="图片 14" descr="0dab6499ba658905da3b0c35c8ff8e6"/>
          <p:cNvPicPr>
            <a:picLocks noChangeAspect="1"/>
          </p:cNvPicPr>
          <p:nvPr userDrawn="1"/>
        </p:nvPicPr>
        <p:blipFill>
          <a:blip r:embed="rId3" cstate="print"/>
          <a:stretch>
            <a:fillRect/>
          </a:stretch>
        </p:blipFill>
        <p:spPr>
          <a:xfrm>
            <a:off x="10391448" y="250888"/>
            <a:ext cx="1325521" cy="741532"/>
          </a:xfrm>
          <a:prstGeom prst="rect">
            <a:avLst/>
          </a:prstGeom>
          <a:noFill/>
          <a:ln w="9525">
            <a:noFill/>
          </a:ln>
        </p:spPr>
      </p:pic>
      <p:sp>
        <p:nvSpPr>
          <p:cNvPr id="3" name="Subtitle 2"/>
          <p:cNvSpPr>
            <a:spLocks noGrp="1"/>
          </p:cNvSpPr>
          <p:nvPr>
            <p:ph type="subTitle" idx="1"/>
          </p:nvPr>
        </p:nvSpPr>
        <p:spPr>
          <a:xfrm>
            <a:off x="1523955" y="3603402"/>
            <a:ext cx="9143710" cy="1656392"/>
          </a:xfrm>
        </p:spPr>
        <p:txBody>
          <a:bodyPr/>
          <a:lstStyle>
            <a:lvl1pPr marL="0" indent="0" algn="ctr">
              <a:buNone/>
              <a:defRPr sz="1300">
                <a:cs typeface="微软雅黑" panose="020B0503020204020204" pitchFamily="34" charset="-122"/>
              </a:defRPr>
            </a:lvl1pPr>
            <a:lvl2pPr marL="259783" indent="0" algn="ctr">
              <a:buNone/>
              <a:defRPr sz="1100"/>
            </a:lvl2pPr>
            <a:lvl3pPr marL="519564" indent="0" algn="ctr">
              <a:buNone/>
              <a:defRPr sz="1100"/>
            </a:lvl3pPr>
            <a:lvl4pPr marL="778130" indent="0" algn="ctr">
              <a:buNone/>
              <a:defRPr sz="900"/>
            </a:lvl4pPr>
            <a:lvl5pPr marL="1037914" indent="0" algn="ctr">
              <a:buNone/>
              <a:defRPr sz="900"/>
            </a:lvl5pPr>
            <a:lvl6pPr marL="1298304" indent="0" algn="ctr">
              <a:buNone/>
              <a:defRPr sz="900"/>
            </a:lvl6pPr>
            <a:lvl7pPr marL="1558089" indent="0" algn="ctr">
              <a:buNone/>
              <a:defRPr sz="900"/>
            </a:lvl7pPr>
            <a:lvl8pPr marL="1817871" indent="0" algn="ctr">
              <a:buNone/>
              <a:defRPr sz="900"/>
            </a:lvl8pPr>
            <a:lvl9pPr marL="2076436" indent="0" algn="ctr">
              <a:buNone/>
              <a:defRPr sz="900"/>
            </a:lvl9pPr>
          </a:lstStyle>
          <a:p>
            <a:r>
              <a:rPr lang="zh-CN" altLang="en-US"/>
              <a:t>单击此处编辑母版副标题样式</a:t>
            </a:r>
            <a:endParaRPr lang="en-US" dirty="0"/>
          </a:p>
        </p:txBody>
      </p:sp>
      <p:sp>
        <p:nvSpPr>
          <p:cNvPr id="10" name="Date Placeholder 3"/>
          <p:cNvSpPr>
            <a:spLocks noGrp="1"/>
          </p:cNvSpPr>
          <p:nvPr>
            <p:ph type="dt" sz="half" idx="2"/>
          </p:nvPr>
        </p:nvSpPr>
        <p:spPr>
          <a:xfrm>
            <a:off x="612757" y="6316537"/>
            <a:ext cx="2698666" cy="315988"/>
          </a:xfrm>
          <a:prstGeom prst="rect">
            <a:avLst/>
          </a:prstGeom>
        </p:spPr>
        <p:txBody>
          <a:bodyPr vert="horz" lIns="87596" tIns="43799" rIns="87596" bIns="43799" rtlCol="0" anchor="ctr">
            <a:normAutofit/>
          </a:bodyPr>
          <a:lstStyle>
            <a:lvl1pPr>
              <a:defRPr/>
            </a:lvl1pPr>
          </a:lstStyle>
          <a:p>
            <a:pPr eaLnBrk="1" hangingPunct="1">
              <a:defRPr/>
            </a:pPr>
            <a:fld id="{6871E057-A4D1-42DF-828B-BFEC8EAD0EBC}" type="datetimeFigureOut">
              <a:rPr lang="zh-CN" altLang="en-US" smtClean="0"/>
              <a:pPr eaLnBrk="1" hangingPunct="1">
                <a:defRPr/>
              </a:pPr>
              <a:t>2020/9/18</a:t>
            </a:fld>
            <a:endParaRPr lang="zh-CN" altLang="en-US" dirty="0"/>
          </a:p>
        </p:txBody>
      </p:sp>
      <p:sp>
        <p:nvSpPr>
          <p:cNvPr id="11" name="Footer Placeholder 4"/>
          <p:cNvSpPr>
            <a:spLocks noGrp="1"/>
          </p:cNvSpPr>
          <p:nvPr>
            <p:ph type="ftr" sz="quarter" idx="3"/>
          </p:nvPr>
        </p:nvSpPr>
        <p:spPr>
          <a:xfrm>
            <a:off x="4116261" y="6316537"/>
            <a:ext cx="3959100" cy="315988"/>
          </a:xfrm>
          <a:prstGeom prst="rect">
            <a:avLst/>
          </a:prstGeom>
        </p:spPr>
        <p:txBody>
          <a:bodyPr vert="horz" lIns="87596" tIns="43799" rIns="87596" bIns="43799" rtlCol="0" anchor="ctr">
            <a:normAutofit/>
          </a:bodyPr>
          <a:lstStyle>
            <a:lvl1pPr>
              <a:defRPr/>
            </a:lvl1pPr>
          </a:lstStyle>
          <a:p>
            <a:pPr eaLnBrk="1" hangingPunct="1">
              <a:defRPr/>
            </a:pPr>
            <a:endParaRPr lang="zh-CN" altLang="en-US" dirty="0"/>
          </a:p>
        </p:txBody>
      </p:sp>
      <p:sp>
        <p:nvSpPr>
          <p:cNvPr id="12" name="Slide Number Placeholder 5"/>
          <p:cNvSpPr>
            <a:spLocks noGrp="1"/>
          </p:cNvSpPr>
          <p:nvPr>
            <p:ph type="sldNum" sz="quarter" idx="4"/>
          </p:nvPr>
        </p:nvSpPr>
        <p:spPr>
          <a:xfrm>
            <a:off x="8877022" y="6316537"/>
            <a:ext cx="2700252" cy="315988"/>
          </a:xfrm>
          <a:prstGeom prst="rect">
            <a:avLst/>
          </a:prstGeom>
        </p:spPr>
        <p:txBody>
          <a:bodyPr vert="horz" wrap="square" lIns="87596" tIns="43799" rIns="87596" bIns="43799" numCol="1" anchor="ctr" anchorCtr="0" compatLnSpc="1"/>
          <a:lstStyle/>
          <a:p>
            <a:pPr algn="r" eaLnBrk="1" hangingPunct="1"/>
            <a:fld id="{9A0DB2DC-4C9A-4742-B13C-FB6460FD3503}" type="slidenum">
              <a:rPr lang="zh-CN" altLang="en-US" dirty="0">
                <a:latin typeface="Arial" panose="020B0604020202020204" pitchFamily="34" charset="0"/>
                <a:ea typeface="微软雅黑" panose="020B0503020204020204" pitchFamily="34" charset="-122"/>
              </a:rPr>
              <a:pPr algn="r" eaLnBrk="1" hangingPunct="1"/>
              <a:t>‹#›</a:t>
            </a:fld>
            <a:endParaRPr lang="zh-CN" altLang="en-US" dirty="0">
              <a:latin typeface="Arial" panose="020B0604020202020204" pitchFamily="34" charset="0"/>
              <a:ea typeface="微软雅黑" panose="020B0503020204020204"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8381" y="608541"/>
            <a:ext cx="10968852" cy="705764"/>
          </a:xfrm>
        </p:spPr>
        <p:txBody>
          <a:bodyPr lIns="86218" tIns="44834" rIns="86218" bIns="44834"/>
          <a:lstStyle>
            <a:lvl1pPr marL="0" marR="0" algn="l" defTabSz="876083" rtl="0" eaLnBrk="1" fontAlgn="auto" latinLnBrk="0" hangingPunct="1">
              <a:lnSpc>
                <a:spcPct val="100000"/>
              </a:lnSpc>
              <a:buNone/>
              <a:defRPr kumimoji="0" lang="zh-CN" altLang="en-US" sz="3600" b="1" i="0" u="none" strike="noStrike" kern="1200" cap="none" spc="289"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nvPr>
        </p:nvSpPr>
        <p:spPr>
          <a:xfrm>
            <a:off x="608381" y="1490746"/>
            <a:ext cx="10968852" cy="4760302"/>
          </a:xfrm>
        </p:spPr>
        <p:txBody>
          <a:bodyPr/>
          <a:lstStyle>
            <a:lvl1pPr marL="219021" marR="0" lvl="0" indent="-219021" algn="l" defTabSz="876083" rtl="0" eaLnBrk="1" fontAlgn="auto" latinLnBrk="0" hangingPunct="1">
              <a:lnSpc>
                <a:spcPct val="130000"/>
              </a:lnSpc>
              <a:spcBef>
                <a:spcPts val="0"/>
              </a:spcBef>
              <a:spcAft>
                <a:spcPts val="958"/>
              </a:spcAft>
              <a:buFont typeface="Arial" panose="020B0604020202020204" pitchFamily="34" charset="0"/>
              <a:buChar char="●"/>
              <a:defRPr kumimoji="0" lang="zh-CN" altLang="en-US" sz="18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57062" marR="0" lvl="1" indent="-219021" algn="l" defTabSz="876083" rtl="0" eaLnBrk="1" fontAlgn="auto" latinLnBrk="0" hangingPunct="1">
              <a:lnSpc>
                <a:spcPct val="120000"/>
              </a:lnSpc>
              <a:spcBef>
                <a:spcPts val="0"/>
              </a:spcBef>
              <a:spcAft>
                <a:spcPts val="575"/>
              </a:spcAft>
              <a:buFont typeface="Arial" panose="020B0604020202020204" pitchFamily="34" charset="0"/>
              <a:buChar char="●"/>
              <a:tabLst>
                <a:tab pos="1542270" algn="l"/>
              </a:tabLst>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095104" marR="0" lvl="2" indent="-219021" algn="l" defTabSz="876083" rtl="0" eaLnBrk="1" fontAlgn="auto" latinLnBrk="0" hangingPunct="1">
              <a:lnSpc>
                <a:spcPct val="120000"/>
              </a:lnSpc>
              <a:spcBef>
                <a:spcPts val="0"/>
              </a:spcBef>
              <a:spcAft>
                <a:spcPts val="575"/>
              </a:spcAft>
              <a:buFont typeface="Arial" panose="020B0604020202020204" pitchFamily="34" charset="0"/>
              <a:buChar char="●"/>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533143" marR="0" lvl="3" indent="-219021" algn="l" defTabSz="876083" rtl="0" eaLnBrk="1" fontAlgn="auto" latinLnBrk="0" hangingPunct="1">
              <a:lnSpc>
                <a:spcPct val="120000"/>
              </a:lnSpc>
              <a:spcBef>
                <a:spcPts val="0"/>
              </a:spcBef>
              <a:spcAft>
                <a:spcPts val="289"/>
              </a:spcAft>
              <a:buFont typeface="Wingdings" panose="05000000000000000000"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971184" marR="0" lvl="4" indent="-219021" algn="l" defTabSz="876083" rtl="0" eaLnBrk="1" fontAlgn="auto" latinLnBrk="0" hangingPunct="1">
              <a:lnSpc>
                <a:spcPct val="120000"/>
              </a:lnSpc>
              <a:spcBef>
                <a:spcPts val="0"/>
              </a:spcBef>
              <a:spcAft>
                <a:spcPts val="289"/>
              </a:spcAft>
              <a:buFont typeface="Arial" panose="020B0604020202020204" pitchFamily="34"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190205"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5" name="页脚占位符 4"/>
          <p:cNvSpPr>
            <a:spLocks noGrp="1"/>
          </p:cNvSpPr>
          <p:nvPr>
            <p:ph type="ftr" sz="quarter" idx="11"/>
          </p:nvPr>
        </p:nvSpPr>
        <p:spPr/>
        <p:txBody>
          <a:bodyPr/>
          <a:lstStyle/>
          <a:p>
            <a:pPr eaLnBrk="1" hangingPunct="1">
              <a:defRPr/>
            </a:pPr>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990738" y="3849291"/>
            <a:ext cx="7768554" cy="766978"/>
          </a:xfrm>
        </p:spPr>
        <p:txBody>
          <a:bodyPr lIns="86218" tIns="44834" rIns="86218" bIns="44834" anchor="b"/>
          <a:lstStyle>
            <a:lvl1pPr>
              <a:defRPr sz="4200" b="1" i="0" u="none" strike="noStrike" kern="1200" cap="none" spc="289" normalizeH="0" baseline="0">
                <a:solidFill>
                  <a:schemeClr val="tx1">
                    <a:lumMod val="85000"/>
                    <a:lumOff val="15000"/>
                  </a:schemeClr>
                </a:solidFill>
                <a:effectLst/>
                <a:uFillTx/>
              </a:defRPr>
            </a:lvl1pPr>
          </a:lstStyle>
          <a:p>
            <a:r>
              <a:rPr lang="zh-CN" altLang="en-US" dirty="0"/>
              <a:t>单击此处编辑母版标题样式</a:t>
            </a:r>
          </a:p>
        </p:txBody>
      </p:sp>
      <p:sp>
        <p:nvSpPr>
          <p:cNvPr id="3" name="文本占位符 2"/>
          <p:cNvSpPr>
            <a:spLocks noGrp="1"/>
          </p:cNvSpPr>
          <p:nvPr>
            <p:ph type="body" idx="1"/>
          </p:nvPr>
        </p:nvSpPr>
        <p:spPr>
          <a:xfrm>
            <a:off x="1990738" y="4616271"/>
            <a:ext cx="7768554" cy="867801"/>
          </a:xfrm>
        </p:spPr>
        <p:txBody>
          <a:bodyPr/>
          <a:lstStyle>
            <a:lvl1pPr marL="0" indent="0" eaLnBrk="1" fontAlgn="auto" latinLnBrk="0" hangingPunct="1">
              <a:lnSpc>
                <a:spcPct val="130000"/>
              </a:lnSpc>
              <a:buNone/>
              <a:defRPr kumimoji="0" lang="zh-CN" altLang="en-US" sz="1800" b="0" i="0" u="none" strike="noStrike" kern="1200" cap="none" spc="144"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38041" indent="0">
              <a:buNone/>
              <a:defRPr sz="2000">
                <a:solidFill>
                  <a:schemeClr val="tx1">
                    <a:tint val="75000"/>
                  </a:schemeClr>
                </a:solidFill>
              </a:defRPr>
            </a:lvl2pPr>
            <a:lvl3pPr marL="876083" indent="0">
              <a:buNone/>
              <a:defRPr sz="1800">
                <a:solidFill>
                  <a:schemeClr val="tx1">
                    <a:tint val="75000"/>
                  </a:schemeClr>
                </a:solidFill>
              </a:defRPr>
            </a:lvl3pPr>
            <a:lvl4pPr marL="1314122" indent="0">
              <a:buNone/>
              <a:defRPr sz="1500">
                <a:solidFill>
                  <a:schemeClr val="tx1">
                    <a:tint val="75000"/>
                  </a:schemeClr>
                </a:solidFill>
              </a:defRPr>
            </a:lvl4pPr>
            <a:lvl5pPr marL="1752165" indent="0">
              <a:buNone/>
              <a:defRPr sz="1500">
                <a:solidFill>
                  <a:schemeClr val="tx1">
                    <a:tint val="75000"/>
                  </a:schemeClr>
                </a:solidFill>
              </a:defRPr>
            </a:lvl5pPr>
            <a:lvl6pPr marL="2190205" indent="0">
              <a:buNone/>
              <a:defRPr sz="1500">
                <a:solidFill>
                  <a:schemeClr val="tx1">
                    <a:tint val="75000"/>
                  </a:schemeClr>
                </a:solidFill>
              </a:defRPr>
            </a:lvl6pPr>
            <a:lvl7pPr marL="2628245" indent="0">
              <a:buNone/>
              <a:defRPr sz="1500">
                <a:solidFill>
                  <a:schemeClr val="tx1">
                    <a:tint val="75000"/>
                  </a:schemeClr>
                </a:solidFill>
              </a:defRPr>
            </a:lvl7pPr>
            <a:lvl8pPr marL="3066287" indent="0">
              <a:buNone/>
              <a:defRPr sz="1500">
                <a:solidFill>
                  <a:schemeClr val="tx1">
                    <a:tint val="75000"/>
                  </a:schemeClr>
                </a:solidFill>
              </a:defRPr>
            </a:lvl8pPr>
            <a:lvl9pPr marL="3504328" indent="0">
              <a:buNone/>
              <a:defRPr sz="15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5" name="页脚占位符 4"/>
          <p:cNvSpPr>
            <a:spLocks noGrp="1"/>
          </p:cNvSpPr>
          <p:nvPr>
            <p:ph type="ftr" sz="quarter" idx="11"/>
          </p:nvPr>
        </p:nvSpPr>
        <p:spPr/>
        <p:txBody>
          <a:bodyPr/>
          <a:lstStyle/>
          <a:p>
            <a:pPr eaLnBrk="1" hangingPunct="1">
              <a:defRPr/>
            </a:pPr>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8381" y="608541"/>
            <a:ext cx="10968852" cy="705764"/>
          </a:xfrm>
        </p:spPr>
        <p:txBody>
          <a:bodyPr lIns="86218" tIns="44834" rIns="86218" bIns="44834"/>
          <a:lstStyle>
            <a:lvl1pPr marL="0" marR="0" lvl="0" algn="l" defTabSz="876083" rtl="0" eaLnBrk="1" fontAlgn="auto" latinLnBrk="0" hangingPunct="1">
              <a:lnSpc>
                <a:spcPct val="100000"/>
              </a:lnSpc>
              <a:buNone/>
              <a:defRPr kumimoji="0" lang="zh-CN" altLang="en-US" sz="3600" b="1" i="0" u="none" strike="noStrike" kern="1200" cap="none" spc="289"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nvPr>
        </p:nvSpPr>
        <p:spPr>
          <a:xfrm>
            <a:off x="608384" y="1501549"/>
            <a:ext cx="5176637" cy="4749499"/>
          </a:xfrm>
        </p:spPr>
        <p:txBody>
          <a:bodyPr/>
          <a:lstStyle>
            <a:lvl1pPr marL="219021" marR="0" lvl="0" indent="-219021" algn="l" defTabSz="876083" rtl="0" eaLnBrk="1" fontAlgn="auto" latinLnBrk="0" hangingPunct="1">
              <a:lnSpc>
                <a:spcPct val="130000"/>
              </a:lnSpc>
              <a:spcBef>
                <a:spcPts val="0"/>
              </a:spcBef>
              <a:spcAft>
                <a:spcPts val="575"/>
              </a:spcAft>
              <a:buFont typeface="Arial" panose="020B0604020202020204" pitchFamily="34" charset="0"/>
              <a:buChar char="●"/>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57062" marR="0" lvl="1" indent="-219021" algn="l" defTabSz="876083" rtl="0" eaLnBrk="1" fontAlgn="auto" latinLnBrk="0" hangingPunct="1">
              <a:lnSpc>
                <a:spcPct val="120000"/>
              </a:lnSpc>
              <a:spcBef>
                <a:spcPts val="0"/>
              </a:spcBef>
              <a:spcAft>
                <a:spcPts val="575"/>
              </a:spcAft>
              <a:buFont typeface="Arial" panose="020B0604020202020204" pitchFamily="34" charset="0"/>
              <a:buChar char="●"/>
              <a:tabLst>
                <a:tab pos="1542270" algn="l"/>
              </a:tabLst>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095104" marR="0" lvl="2" indent="-219021" algn="l" defTabSz="876083" rtl="0" eaLnBrk="1" fontAlgn="auto" latinLnBrk="0" hangingPunct="1">
              <a:lnSpc>
                <a:spcPct val="120000"/>
              </a:lnSpc>
              <a:spcBef>
                <a:spcPts val="0"/>
              </a:spcBef>
              <a:spcAft>
                <a:spcPts val="575"/>
              </a:spcAft>
              <a:buFont typeface="Arial" panose="020B0604020202020204" pitchFamily="34" charset="0"/>
              <a:buChar char="●"/>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533143" marR="0" lvl="3" indent="-219021" algn="l" defTabSz="876083" rtl="0" eaLnBrk="1" fontAlgn="auto" latinLnBrk="0" hangingPunct="1">
              <a:lnSpc>
                <a:spcPct val="120000"/>
              </a:lnSpc>
              <a:spcBef>
                <a:spcPts val="0"/>
              </a:spcBef>
              <a:spcAft>
                <a:spcPts val="289"/>
              </a:spcAft>
              <a:buFont typeface="Wingdings" panose="05000000000000000000"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971184" marR="0" lvl="4" indent="-219021" algn="l" defTabSz="876083" rtl="0" eaLnBrk="1" fontAlgn="auto" latinLnBrk="0" hangingPunct="1">
              <a:lnSpc>
                <a:spcPct val="120000"/>
              </a:lnSpc>
              <a:spcBef>
                <a:spcPts val="0"/>
              </a:spcBef>
              <a:spcAft>
                <a:spcPts val="289"/>
              </a:spcAft>
              <a:buFont typeface="Arial" panose="020B0604020202020204" pitchFamily="34"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nvPr>
        </p:nvSpPr>
        <p:spPr>
          <a:xfrm>
            <a:off x="6411400" y="1501549"/>
            <a:ext cx="5176637" cy="4749499"/>
          </a:xfrm>
        </p:spPr>
        <p:txBody>
          <a:bodyPr/>
          <a:lstStyle>
            <a:lvl1pPr marL="219021" indent="-219021" eaLnBrk="1" fontAlgn="auto" latinLnBrk="0" hangingPunct="1">
              <a:lnSpc>
                <a:spcPct val="130000"/>
              </a:lnSpc>
              <a:spcAft>
                <a:spcPts val="575"/>
              </a:spcAft>
              <a:buFont typeface="Arial" panose="020B0604020202020204" pitchFamily="34" charset="0"/>
              <a:buChar char="●"/>
              <a:defRPr sz="1500" u="none" strike="noStrike" kern="1200" cap="none" spc="144"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57062" indent="-219021" defTabSz="876083" eaLnBrk="1" fontAlgn="auto" latinLnBrk="0" hangingPunct="1">
              <a:lnSpc>
                <a:spcPct val="120000"/>
              </a:lnSpc>
              <a:buFont typeface="Arial" panose="020B0604020202020204" pitchFamily="34" charset="0"/>
              <a:buChar char="●"/>
              <a:tabLst>
                <a:tab pos="1542270" algn="l"/>
                <a:tab pos="1542270" algn="l"/>
                <a:tab pos="1542270" algn="l"/>
                <a:tab pos="1542270" algn="l"/>
              </a:tabLst>
              <a:defRPr sz="1500" u="none" strike="noStrike" kern="1200" cap="none" spc="144"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095104" indent="-219021" eaLnBrk="1" fontAlgn="auto" latinLnBrk="0" hangingPunct="1">
              <a:lnSpc>
                <a:spcPct val="120000"/>
              </a:lnSpc>
              <a:buFont typeface="Arial" panose="020B0604020202020204" pitchFamily="34" charset="0"/>
              <a:buChar char="●"/>
              <a:defRPr sz="1500" u="none" strike="noStrike" kern="1200" cap="none" spc="144"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533143" indent="-219021" eaLnBrk="1" fontAlgn="auto" latinLnBrk="0" hangingPunct="1">
              <a:lnSpc>
                <a:spcPct val="120000"/>
              </a:lnSpc>
              <a:buFont typeface="Wingdings" panose="05000000000000000000" charset="0"/>
              <a:buChar char=""/>
              <a:defRPr sz="1300" u="none" strike="noStrike" kern="1200" cap="none" spc="144"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300" u="none" strike="noStrike" kern="1200" cap="none" spc="144"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6" name="页脚占位符 5"/>
          <p:cNvSpPr>
            <a:spLocks noGrp="1"/>
          </p:cNvSpPr>
          <p:nvPr>
            <p:ph type="ftr" sz="quarter" idx="11"/>
          </p:nvPr>
        </p:nvSpPr>
        <p:spPr/>
        <p:txBody>
          <a:bodyPr/>
          <a:lstStyle/>
          <a:p>
            <a:pPr eaLnBrk="1" hangingPunct="1">
              <a:defRPr/>
            </a:pPr>
            <a:endParaRPr lang="zh-CN" altLang="en-US" dirty="0"/>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381" y="608541"/>
            <a:ext cx="10968852" cy="705764"/>
          </a:xfrm>
        </p:spPr>
        <p:txBody>
          <a:bodyPr lIns="86218" tIns="44834" rIns="86218" bIns="44834"/>
          <a:lstStyle>
            <a:lvl1pPr marL="0" marR="0" lvl="0" algn="l" defTabSz="876083" rtl="0" eaLnBrk="1" fontAlgn="auto" latinLnBrk="0" hangingPunct="1">
              <a:lnSpc>
                <a:spcPct val="100000"/>
              </a:lnSpc>
              <a:buNone/>
              <a:defRPr kumimoji="0" lang="zh-CN" altLang="en-US" sz="3600" b="1" i="0" u="none" strike="noStrike" kern="1200" cap="none" spc="289"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p:nvPr>
        </p:nvSpPr>
        <p:spPr>
          <a:xfrm>
            <a:off x="608383" y="1429531"/>
            <a:ext cx="5342231" cy="381689"/>
          </a:xfrm>
        </p:spPr>
        <p:txBody>
          <a:bodyPr lIns="97329" tIns="36498" rIns="72996" bIns="36498" anchor="t" anchorCtr="0"/>
          <a:lstStyle>
            <a:lvl1pPr marL="0" indent="0" eaLnBrk="1" fontAlgn="auto" latinLnBrk="0" hangingPunct="1">
              <a:lnSpc>
                <a:spcPct val="100000"/>
              </a:lnSpc>
              <a:spcAft>
                <a:spcPts val="0"/>
              </a:spcAft>
              <a:buNone/>
              <a:defRPr sz="2000" b="1" u="none" strike="noStrike" kern="1200" cap="none" spc="19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38041" indent="0">
              <a:buNone/>
              <a:defRPr sz="2000" b="1"/>
            </a:lvl2pPr>
            <a:lvl3pPr marL="876083" indent="0">
              <a:buNone/>
              <a:defRPr sz="1800" b="1"/>
            </a:lvl3pPr>
            <a:lvl4pPr marL="1314122" indent="0">
              <a:buNone/>
              <a:defRPr sz="1500" b="1"/>
            </a:lvl4pPr>
            <a:lvl5pPr marL="1752165" indent="0">
              <a:buNone/>
              <a:defRPr sz="1500" b="1"/>
            </a:lvl5pPr>
            <a:lvl6pPr marL="2190205" indent="0">
              <a:buNone/>
              <a:defRPr sz="1500" b="1"/>
            </a:lvl6pPr>
            <a:lvl7pPr marL="2628245" indent="0">
              <a:buNone/>
              <a:defRPr sz="1500" b="1"/>
            </a:lvl7pPr>
            <a:lvl8pPr marL="3066287" indent="0">
              <a:buNone/>
              <a:defRPr sz="1500" b="1"/>
            </a:lvl8pPr>
            <a:lvl9pPr marL="3504328" indent="0">
              <a:buNone/>
              <a:defRPr sz="1500" b="1"/>
            </a:lvl9pPr>
          </a:lstStyle>
          <a:p>
            <a:pPr lvl="0"/>
            <a:r>
              <a:rPr lang="zh-CN" altLang="en-US" dirty="0"/>
              <a:t>单击此处编辑母版文本样式</a:t>
            </a:r>
          </a:p>
        </p:txBody>
      </p:sp>
      <p:sp>
        <p:nvSpPr>
          <p:cNvPr id="4" name="内容占位符 3"/>
          <p:cNvSpPr>
            <a:spLocks noGrp="1"/>
          </p:cNvSpPr>
          <p:nvPr>
            <p:ph sz="half" idx="2"/>
          </p:nvPr>
        </p:nvSpPr>
        <p:spPr>
          <a:xfrm>
            <a:off x="608383" y="1854430"/>
            <a:ext cx="5342231" cy="4396618"/>
          </a:xfrm>
        </p:spPr>
        <p:txBody>
          <a:bodyPr lIns="97329" tIns="0" rIns="79081" bIns="0"/>
          <a:lstStyle>
            <a:lvl1pPr marL="219021" marR="0" lvl="0" indent="-219021" algn="l" defTabSz="876083" rtl="0" eaLnBrk="1" fontAlgn="auto" latinLnBrk="0" hangingPunct="1">
              <a:lnSpc>
                <a:spcPct val="130000"/>
              </a:lnSpc>
              <a:spcBef>
                <a:spcPts val="0"/>
              </a:spcBef>
              <a:spcAft>
                <a:spcPts val="575"/>
              </a:spcAft>
              <a:buFont typeface="Arial" panose="020B0604020202020204" pitchFamily="34" charset="0"/>
              <a:buChar char="●"/>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57062" marR="0" lvl="1" indent="-219021" algn="l" defTabSz="876083" rtl="0" eaLnBrk="1" fontAlgn="auto" latinLnBrk="0" hangingPunct="1">
              <a:lnSpc>
                <a:spcPct val="120000"/>
              </a:lnSpc>
              <a:spcBef>
                <a:spcPts val="0"/>
              </a:spcBef>
              <a:spcAft>
                <a:spcPts val="575"/>
              </a:spcAft>
              <a:buFont typeface="Arial" panose="020B0604020202020204" pitchFamily="34" charset="0"/>
              <a:buChar char="●"/>
              <a:tabLst>
                <a:tab pos="1542270" algn="l"/>
              </a:tabLst>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095104" marR="0" lvl="2" indent="-219021" algn="l" defTabSz="876083" rtl="0" eaLnBrk="1" fontAlgn="auto" latinLnBrk="0" hangingPunct="1">
              <a:lnSpc>
                <a:spcPct val="120000"/>
              </a:lnSpc>
              <a:spcBef>
                <a:spcPts val="0"/>
              </a:spcBef>
              <a:spcAft>
                <a:spcPts val="575"/>
              </a:spcAft>
              <a:buFont typeface="Arial" panose="020B0604020202020204" pitchFamily="34" charset="0"/>
              <a:buChar char="●"/>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533143" marR="0" lvl="3" indent="-219021" algn="l" defTabSz="876083" rtl="0" eaLnBrk="1" fontAlgn="auto" latinLnBrk="0" hangingPunct="1">
              <a:lnSpc>
                <a:spcPct val="120000"/>
              </a:lnSpc>
              <a:spcBef>
                <a:spcPts val="0"/>
              </a:spcBef>
              <a:spcAft>
                <a:spcPts val="289"/>
              </a:spcAft>
              <a:buFont typeface="Wingdings" panose="05000000000000000000"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971184" marR="0" lvl="4" indent="-219021" algn="l" defTabSz="876083" rtl="0" eaLnBrk="1" fontAlgn="auto" latinLnBrk="0" hangingPunct="1">
              <a:lnSpc>
                <a:spcPct val="120000"/>
              </a:lnSpc>
              <a:spcBef>
                <a:spcPts val="0"/>
              </a:spcBef>
              <a:spcAft>
                <a:spcPts val="289"/>
              </a:spcAft>
              <a:buFont typeface="Arial" panose="020B0604020202020204" pitchFamily="34"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p:nvPr>
        </p:nvSpPr>
        <p:spPr>
          <a:xfrm>
            <a:off x="6235554" y="1422060"/>
            <a:ext cx="5342231" cy="381689"/>
          </a:xfrm>
        </p:spPr>
        <p:txBody>
          <a:bodyPr lIns="97329" tIns="36498" rIns="72996" bIns="36498" anchor="t" anchorCtr="0"/>
          <a:lstStyle>
            <a:lvl1pPr marL="0" marR="0" lvl="0" indent="0" algn="l" defTabSz="876083"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19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38041" indent="0">
              <a:buNone/>
              <a:defRPr sz="2000" b="1"/>
            </a:lvl2pPr>
            <a:lvl3pPr marL="876083" indent="0">
              <a:buNone/>
              <a:defRPr sz="1800" b="1"/>
            </a:lvl3pPr>
            <a:lvl4pPr marL="1314122" indent="0">
              <a:buNone/>
              <a:defRPr sz="1500" b="1"/>
            </a:lvl4pPr>
            <a:lvl5pPr marL="1752165" indent="0">
              <a:buNone/>
              <a:defRPr sz="1500" b="1"/>
            </a:lvl5pPr>
            <a:lvl6pPr marL="2190205" indent="0">
              <a:buNone/>
              <a:defRPr sz="1500" b="1"/>
            </a:lvl6pPr>
            <a:lvl7pPr marL="2628245" indent="0">
              <a:buNone/>
              <a:defRPr sz="1500" b="1"/>
            </a:lvl7pPr>
            <a:lvl8pPr marL="3066287" indent="0">
              <a:buNone/>
              <a:defRPr sz="1500" b="1"/>
            </a:lvl8pPr>
            <a:lvl9pPr marL="3504328" indent="0">
              <a:buNone/>
              <a:defRPr sz="1500" b="1"/>
            </a:lvl9pPr>
          </a:lstStyle>
          <a:p>
            <a:pPr lvl="0"/>
            <a:r>
              <a:rPr lang="zh-CN" altLang="en-US">
                <a:sym typeface="+mn-ea"/>
              </a:rPr>
              <a:t>单击此处编辑母版文本样式</a:t>
            </a:r>
          </a:p>
        </p:txBody>
      </p:sp>
      <p:sp>
        <p:nvSpPr>
          <p:cNvPr id="6" name="内容占位符 5"/>
          <p:cNvSpPr>
            <a:spLocks noGrp="1"/>
          </p:cNvSpPr>
          <p:nvPr>
            <p:ph sz="quarter" idx="4"/>
          </p:nvPr>
        </p:nvSpPr>
        <p:spPr>
          <a:xfrm>
            <a:off x="6235554" y="1854430"/>
            <a:ext cx="5342231" cy="4396618"/>
          </a:xfrm>
        </p:spPr>
        <p:txBody>
          <a:bodyPr lIns="97329" tIns="0" rIns="79081" bIns="0"/>
          <a:lstStyle>
            <a:lvl1pPr marL="219021" marR="0" lvl="0" indent="-219021" algn="l" defTabSz="876083" rtl="0" eaLnBrk="1" fontAlgn="auto" latinLnBrk="0" hangingPunct="1">
              <a:lnSpc>
                <a:spcPct val="130000"/>
              </a:lnSpc>
              <a:spcBef>
                <a:spcPts val="0"/>
              </a:spcBef>
              <a:spcAft>
                <a:spcPts val="575"/>
              </a:spcAft>
              <a:buFont typeface="Arial" panose="020B0604020202020204" pitchFamily="34" charset="0"/>
              <a:buChar char="●"/>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57062" marR="0" lvl="1" indent="-219021" algn="l" defTabSz="876083" rtl="0" eaLnBrk="1" fontAlgn="auto" latinLnBrk="0" hangingPunct="1">
              <a:lnSpc>
                <a:spcPct val="120000"/>
              </a:lnSpc>
              <a:spcBef>
                <a:spcPts val="0"/>
              </a:spcBef>
              <a:spcAft>
                <a:spcPts val="575"/>
              </a:spcAft>
              <a:buFont typeface="Arial" panose="020B0604020202020204" pitchFamily="34" charset="0"/>
              <a:buChar char="●"/>
              <a:tabLst>
                <a:tab pos="1542270" algn="l"/>
              </a:tabLst>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095104" marR="0" lvl="2" indent="-219021" algn="l" defTabSz="876083" rtl="0" eaLnBrk="1" fontAlgn="auto" latinLnBrk="0" hangingPunct="1">
              <a:lnSpc>
                <a:spcPct val="120000"/>
              </a:lnSpc>
              <a:spcBef>
                <a:spcPts val="0"/>
              </a:spcBef>
              <a:spcAft>
                <a:spcPts val="575"/>
              </a:spcAft>
              <a:buFont typeface="Arial" panose="020B0604020202020204" pitchFamily="34" charset="0"/>
              <a:buChar char="●"/>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533143" marR="0" lvl="3" indent="-219021" algn="l" defTabSz="876083" rtl="0" eaLnBrk="1" fontAlgn="auto" latinLnBrk="0" hangingPunct="1">
              <a:lnSpc>
                <a:spcPct val="120000"/>
              </a:lnSpc>
              <a:spcBef>
                <a:spcPts val="0"/>
              </a:spcBef>
              <a:spcAft>
                <a:spcPts val="289"/>
              </a:spcAft>
              <a:buFont typeface="Wingdings" panose="05000000000000000000"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971184" marR="0" lvl="4" indent="-219021" algn="l" defTabSz="876083" rtl="0" eaLnBrk="1" fontAlgn="auto" latinLnBrk="0" hangingPunct="1">
              <a:lnSpc>
                <a:spcPct val="120000"/>
              </a:lnSpc>
              <a:spcBef>
                <a:spcPts val="0"/>
              </a:spcBef>
              <a:spcAft>
                <a:spcPts val="289"/>
              </a:spcAft>
              <a:buFont typeface="Arial" panose="020B0604020202020204" pitchFamily="34" charset="0"/>
              <a:buChar char="•"/>
              <a:defRPr kumimoji="0" lang="zh-CN" altLang="en-US" sz="13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8" name="页脚占位符 7"/>
          <p:cNvSpPr>
            <a:spLocks noGrp="1"/>
          </p:cNvSpPr>
          <p:nvPr>
            <p:ph type="ftr" sz="quarter" idx="11"/>
          </p:nvPr>
        </p:nvSpPr>
        <p:spPr/>
        <p:txBody>
          <a:bodyPr/>
          <a:lstStyle/>
          <a:p>
            <a:pPr eaLnBrk="1" hangingPunct="1">
              <a:defRPr/>
            </a:pPr>
            <a:endParaRPr lang="zh-CN" altLang="en-US" dirty="0"/>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8381" y="608541"/>
            <a:ext cx="10968852" cy="705764"/>
          </a:xfrm>
        </p:spPr>
        <p:txBody>
          <a:bodyPr lIns="86218" tIns="44834" rIns="86218" bIns="44834"/>
          <a:lstStyle>
            <a:lvl1pPr marL="0" marR="0" lvl="0" algn="l" defTabSz="876083" rtl="0" eaLnBrk="1" fontAlgn="auto" latinLnBrk="0" hangingPunct="1">
              <a:lnSpc>
                <a:spcPct val="100000"/>
              </a:lnSpc>
              <a:buNone/>
              <a:defRPr kumimoji="0" lang="zh-CN" altLang="en-US" sz="3600" b="1" i="0" u="none" strike="noStrike" kern="1200" cap="none" spc="289"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4" name="页脚占位符 3"/>
          <p:cNvSpPr>
            <a:spLocks noGrp="1"/>
          </p:cNvSpPr>
          <p:nvPr>
            <p:ph type="ftr" sz="quarter" idx="11"/>
          </p:nvPr>
        </p:nvSpPr>
        <p:spPr/>
        <p:txBody>
          <a:bodyPr/>
          <a:lstStyle/>
          <a:p>
            <a:pPr eaLnBrk="1" hangingPunct="1">
              <a:defRPr/>
            </a:pPr>
            <a:endParaRPr lang="zh-CN" altLang="en-US" dirty="0"/>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3" name="页脚占位符 2"/>
          <p:cNvSpPr>
            <a:spLocks noGrp="1"/>
          </p:cNvSpPr>
          <p:nvPr>
            <p:ph type="ftr" sz="quarter" idx="11"/>
          </p:nvPr>
        </p:nvSpPr>
        <p:spPr/>
        <p:txBody>
          <a:bodyPr/>
          <a:lstStyle/>
          <a:p>
            <a:pPr eaLnBrk="1" hangingPunct="1">
              <a:defRPr/>
            </a:pPr>
            <a:endParaRPr lang="zh-CN" altLang="en-US" dirty="0"/>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08382" y="1555560"/>
            <a:ext cx="5232911" cy="4609067"/>
          </a:xfrm>
        </p:spPr>
        <p:txBody>
          <a:bodyPr vert="horz" lIns="86218" tIns="44834" rIns="86218" bIns="44834" rtlCol="0">
            <a:normAutofit/>
          </a:bodyPr>
          <a:lstStyle>
            <a:lvl1pPr marL="0" marR="0" lvl="0" indent="0" algn="l" defTabSz="876083" rtl="0" eaLnBrk="1" fontAlgn="auto" latinLnBrk="0" hangingPunct="1">
              <a:lnSpc>
                <a:spcPct val="130000"/>
              </a:lnSpc>
              <a:spcBef>
                <a:spcPts val="0"/>
              </a:spcBef>
              <a:spcAft>
                <a:spcPts val="958"/>
              </a:spcAft>
              <a:buFont typeface="Arial" panose="020B0604020202020204" pitchFamily="34" charset="0"/>
              <a:buNone/>
              <a:defRPr kumimoji="0" lang="zh-CN" altLang="en-US" sz="15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57062" marR="0" lvl="1" indent="-219021" algn="l" defTabSz="876083" rtl="0" eaLnBrk="1" fontAlgn="auto" latinLnBrk="0" hangingPunct="1">
              <a:lnSpc>
                <a:spcPct val="130000"/>
              </a:lnSpc>
              <a:spcBef>
                <a:spcPts val="0"/>
              </a:spcBef>
              <a:spcAft>
                <a:spcPts val="958"/>
              </a:spcAft>
              <a:buFont typeface="Arial" panose="020B0604020202020204" pitchFamily="34" charset="0"/>
              <a:buChar char="•"/>
              <a:tabLst>
                <a:tab pos="1542270" algn="l"/>
              </a:tabLst>
              <a:defRPr kumimoji="0" lang="zh-CN" altLang="en-US" sz="1500" b="0" i="0" u="none" strike="noStrike" kern="1200" cap="none" spc="144" normalizeH="0" baseline="0" noProof="1" dirty="0">
                <a:solidFill>
                  <a:schemeClr val="tx1"/>
                </a:solidFill>
                <a:uFillTx/>
                <a:latin typeface="+mn-lt"/>
                <a:ea typeface="+mn-ea"/>
                <a:cs typeface="+mn-cs"/>
                <a:sym typeface="+mn-ea"/>
              </a:defRPr>
            </a:lvl2pPr>
            <a:lvl3pPr marL="1095104" marR="0" lvl="2" indent="-219021" algn="l" defTabSz="876083" rtl="0" eaLnBrk="1" fontAlgn="auto" latinLnBrk="0" hangingPunct="1">
              <a:lnSpc>
                <a:spcPct val="130000"/>
              </a:lnSpc>
              <a:spcBef>
                <a:spcPts val="0"/>
              </a:spcBef>
              <a:spcAft>
                <a:spcPts val="958"/>
              </a:spcAft>
              <a:buFont typeface="Arial" panose="020B0604020202020204" pitchFamily="34" charset="0"/>
              <a:buChar char="•"/>
              <a:defRPr kumimoji="0" lang="zh-CN" altLang="en-US" sz="1500" b="0" i="0" u="none" strike="noStrike" kern="1200" cap="none" spc="144" normalizeH="0" baseline="0" noProof="1" dirty="0">
                <a:solidFill>
                  <a:schemeClr val="tx1"/>
                </a:solidFill>
                <a:uFillTx/>
                <a:latin typeface="+mn-lt"/>
                <a:ea typeface="+mn-ea"/>
                <a:cs typeface="+mn-cs"/>
                <a:sym typeface="+mn-ea"/>
              </a:defRPr>
            </a:lvl3pPr>
            <a:lvl4pPr marL="1533143" marR="0" lvl="3" indent="-219021" algn="l" defTabSz="876083" rtl="0" eaLnBrk="1" fontAlgn="auto" latinLnBrk="0" hangingPunct="1">
              <a:lnSpc>
                <a:spcPct val="130000"/>
              </a:lnSpc>
              <a:spcBef>
                <a:spcPts val="0"/>
              </a:spcBef>
              <a:spcAft>
                <a:spcPts val="958"/>
              </a:spcAft>
              <a:buFont typeface="Arial" panose="020B0604020202020204" pitchFamily="34" charset="0"/>
              <a:buChar char="•"/>
              <a:defRPr kumimoji="0" lang="zh-CN" altLang="en-US" sz="1500" b="0" i="0" u="none" strike="noStrike" kern="1200" cap="none" spc="144" normalizeH="0" baseline="0" noProof="1" dirty="0">
                <a:solidFill>
                  <a:schemeClr val="tx1"/>
                </a:solidFill>
                <a:uFillTx/>
                <a:latin typeface="+mn-lt"/>
                <a:ea typeface="+mn-ea"/>
                <a:cs typeface="+mn-cs"/>
                <a:sym typeface="+mn-ea"/>
              </a:defRPr>
            </a:lvl4pPr>
            <a:lvl5pPr marL="1971184" marR="0" lvl="4" indent="-219021" algn="l" defTabSz="876083" rtl="0" eaLnBrk="1" fontAlgn="auto" latinLnBrk="0" hangingPunct="1">
              <a:lnSpc>
                <a:spcPct val="130000"/>
              </a:lnSpc>
              <a:spcBef>
                <a:spcPts val="0"/>
              </a:spcBef>
              <a:spcAft>
                <a:spcPts val="958"/>
              </a:spcAft>
              <a:buFont typeface="Arial" panose="020B0604020202020204" pitchFamily="34" charset="0"/>
              <a:buChar char="•"/>
              <a:defRPr kumimoji="0" lang="zh-CN" altLang="en-US" sz="1500" b="0" i="0" u="none" strike="noStrike" kern="1200" cap="none" spc="144" normalizeH="0" baseline="0" noProof="1" dirty="0">
                <a:solidFill>
                  <a:schemeClr val="tx1"/>
                </a:solidFill>
                <a:uFillTx/>
                <a:latin typeface="+mn-lt"/>
                <a:ea typeface="+mn-ea"/>
                <a:cs typeface="+mn-cs"/>
                <a:sym typeface="+mn-ea"/>
              </a:defRPr>
            </a:lvl5pPr>
          </a:lstStyle>
          <a:p>
            <a:pPr marL="0" marR="0" lvl="0" indent="0" algn="l" defTabSz="876083" rtl="0" eaLnBrk="1" fontAlgn="auto" latinLnBrk="0" hangingPunct="1">
              <a:lnSpc>
                <a:spcPct val="130000"/>
              </a:lnSpc>
              <a:spcBef>
                <a:spcPts val="0"/>
              </a:spcBef>
              <a:spcAft>
                <a:spcPts val="958"/>
              </a:spcAft>
              <a:buClrTx/>
              <a:buSzTx/>
              <a:buFont typeface="Arial" panose="020B0604020202020204" pitchFamily="34" charset="0"/>
              <a:buNone/>
              <a:defRPr/>
            </a:pPr>
            <a:endParaRPr kumimoji="0" lang="zh-CN" altLang="en-US" sz="1500" b="0" i="0" u="none" strike="noStrike" kern="1200" cap="none" spc="0" normalizeH="0" baseline="0" noProof="1">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6350201" y="1555560"/>
            <a:ext cx="5227034" cy="4609067"/>
          </a:xfrm>
        </p:spPr>
        <p:txBody>
          <a:bodyPr/>
          <a:lstStyle>
            <a:lvl1pPr marL="0" marR="0" lvl="0" indent="0" algn="l" defTabSz="876083" rtl="0" eaLnBrk="1" fontAlgn="auto" latinLnBrk="0" hangingPunct="1">
              <a:lnSpc>
                <a:spcPct val="130000"/>
              </a:lnSpc>
              <a:spcBef>
                <a:spcPts val="0"/>
              </a:spcBef>
              <a:spcAft>
                <a:spcPts val="575"/>
              </a:spcAft>
              <a:buFont typeface="Arial" panose="020B0604020202020204" pitchFamily="34" charset="0"/>
              <a:buNone/>
              <a:defRPr kumimoji="0" lang="zh-CN" altLang="en-US" sz="1500" b="0" i="0" u="none" strike="noStrike" kern="1200" cap="none" spc="144"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38041" indent="0" defTabSz="876083" eaLnBrk="1" fontAlgn="auto" latinLnBrk="0" hangingPunct="1">
              <a:buFont typeface="Arial" panose="020B0604020202020204" pitchFamily="34" charset="0"/>
              <a:buNone/>
              <a:tabLst>
                <a:tab pos="1542270" algn="l"/>
                <a:tab pos="1542270" algn="l"/>
                <a:tab pos="1542270" algn="l"/>
                <a:tab pos="1542270" algn="l"/>
              </a:tabLst>
              <a:defRPr u="none" strike="noStrike" kern="1200" cap="none" spc="144"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44"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44"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44"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9" name="标题 8"/>
          <p:cNvSpPr>
            <a:spLocks noGrp="1"/>
          </p:cNvSpPr>
          <p:nvPr>
            <p:ph type="title"/>
          </p:nvPr>
        </p:nvSpPr>
        <p:spPr/>
        <p:txBody>
          <a:bodyPr/>
          <a:lstStyle>
            <a:lvl1pPr>
              <a:defRPr baseline="0"/>
            </a:lvl1pPr>
          </a:lstStyle>
          <a:p>
            <a:r>
              <a:rPr lang="zh-CN" altLang="en-US"/>
              <a:t>单击此处编辑母版标题样式</a:t>
            </a:r>
          </a:p>
        </p:txBody>
      </p:sp>
      <p:sp>
        <p:nvSpPr>
          <p:cNvPr id="2" name="日期占位符 1"/>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5" name="页脚占位符 4"/>
          <p:cNvSpPr>
            <a:spLocks noGrp="1"/>
          </p:cNvSpPr>
          <p:nvPr>
            <p:ph type="ftr" sz="quarter" idx="11"/>
          </p:nvPr>
        </p:nvSpPr>
        <p:spPr/>
        <p:txBody>
          <a:bodyPr/>
          <a:lstStyle/>
          <a:p>
            <a:pPr eaLnBrk="1" hangingPunct="1">
              <a:defRPr/>
            </a:pPr>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234475" y="914613"/>
            <a:ext cx="1043968" cy="5030364"/>
          </a:xfrm>
        </p:spPr>
        <p:txBody>
          <a:bodyPr vert="eaVert" lIns="86218" tIns="44834" rIns="86218" bIns="44834"/>
          <a:lstStyle>
            <a:lvl1pPr marL="0" marR="0" lvl="0" algn="l" defTabSz="876083" rtl="0" eaLnBrk="1" fontAlgn="auto" latinLnBrk="0" hangingPunct="1">
              <a:lnSpc>
                <a:spcPct val="100000"/>
              </a:lnSpc>
              <a:spcAft>
                <a:spcPts val="0"/>
              </a:spcAft>
              <a:buNone/>
              <a:defRPr kumimoji="0" lang="zh-CN" altLang="en-US" sz="2700" b="1" i="0" u="none" strike="noStrike" kern="1200" cap="none" spc="289"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lang="zh-CN" altLang="en-US" dirty="0">
                <a:sym typeface="+mn-ea"/>
              </a:rPr>
              <a:t>单击此处编辑母版标题样式</a:t>
            </a:r>
            <a:endParaRPr dirty="0">
              <a:sym typeface="+mn-ea"/>
            </a:endParaRPr>
          </a:p>
        </p:txBody>
      </p:sp>
      <p:sp>
        <p:nvSpPr>
          <p:cNvPr id="3" name="竖排文字占位符 2"/>
          <p:cNvSpPr>
            <a:spLocks noGrp="1"/>
          </p:cNvSpPr>
          <p:nvPr>
            <p:ph type="body" orient="vert" idx="1"/>
          </p:nvPr>
        </p:nvSpPr>
        <p:spPr>
          <a:xfrm>
            <a:off x="914370" y="914613"/>
            <a:ext cx="9168911" cy="5030364"/>
          </a:xfrm>
        </p:spPr>
        <p:txBody>
          <a:bodyPr vert="eaVert" lIns="44834" rIns="44834"/>
          <a:lstStyle>
            <a:lvl1pPr marL="219021" indent="-219021" eaLnBrk="1" fontAlgn="auto" latinLnBrk="0" hangingPunct="1">
              <a:lnSpc>
                <a:spcPct val="130000"/>
              </a:lnSpc>
              <a:spcAft>
                <a:spcPts val="958"/>
              </a:spcAft>
              <a:buFont typeface="Arial" panose="020B0604020202020204" pitchFamily="34" charset="0"/>
              <a:buChar char="●"/>
              <a:defRPr u="none" strike="noStrike" kern="1200" cap="none" spc="144" normalizeH="0" baseline="0">
                <a:solidFill>
                  <a:schemeClr val="tx1">
                    <a:lumMod val="65000"/>
                    <a:lumOff val="35000"/>
                  </a:schemeClr>
                </a:solidFill>
                <a:uFillTx/>
              </a:defRPr>
            </a:lvl1pPr>
            <a:lvl2pPr marL="657062" indent="-219021" defTabSz="876083" eaLnBrk="1" fontAlgn="auto" latinLnBrk="0" hangingPunct="1">
              <a:lnSpc>
                <a:spcPct val="120000"/>
              </a:lnSpc>
              <a:spcAft>
                <a:spcPts val="575"/>
              </a:spcAft>
              <a:buFont typeface="Arial" panose="020B0604020202020204" pitchFamily="34" charset="0"/>
              <a:buChar char="●"/>
              <a:tabLst>
                <a:tab pos="1542270" algn="l"/>
                <a:tab pos="1542270" algn="l"/>
                <a:tab pos="1542270" algn="l"/>
                <a:tab pos="1542270" algn="l"/>
              </a:tabLst>
              <a:defRPr u="none" strike="noStrike" kern="1200" cap="none" spc="144" normalizeH="0" baseline="0">
                <a:solidFill>
                  <a:schemeClr val="tx1">
                    <a:lumMod val="65000"/>
                    <a:lumOff val="35000"/>
                  </a:schemeClr>
                </a:solidFill>
                <a:uFillTx/>
              </a:defRPr>
            </a:lvl2pPr>
            <a:lvl3pPr marL="1095104" indent="-219021" eaLnBrk="1" fontAlgn="auto" latinLnBrk="0" hangingPunct="1">
              <a:lnSpc>
                <a:spcPct val="120000"/>
              </a:lnSpc>
              <a:spcAft>
                <a:spcPts val="575"/>
              </a:spcAft>
              <a:buFont typeface="Arial" panose="020B0604020202020204" pitchFamily="34" charset="0"/>
              <a:buChar char="●"/>
              <a:defRPr u="none" strike="noStrike" kern="1200" cap="none" spc="144" normalizeH="0" baseline="0">
                <a:solidFill>
                  <a:schemeClr val="tx1">
                    <a:lumMod val="65000"/>
                    <a:lumOff val="35000"/>
                  </a:schemeClr>
                </a:solidFill>
                <a:uFillTx/>
              </a:defRPr>
            </a:lvl3pPr>
            <a:lvl4pPr marL="1533143" indent="-219021" eaLnBrk="1" fontAlgn="auto" latinLnBrk="0" hangingPunct="1">
              <a:lnSpc>
                <a:spcPct val="120000"/>
              </a:lnSpc>
              <a:spcAft>
                <a:spcPts val="289"/>
              </a:spcAft>
              <a:buFont typeface="Wingdings" panose="05000000000000000000" charset="0"/>
              <a:buChar char=""/>
              <a:defRPr u="none" strike="noStrike" kern="1200" cap="none" spc="144" normalizeH="0" baseline="0">
                <a:solidFill>
                  <a:schemeClr val="tx1">
                    <a:lumMod val="65000"/>
                    <a:lumOff val="35000"/>
                  </a:schemeClr>
                </a:solidFill>
                <a:uFillTx/>
              </a:defRPr>
            </a:lvl4pPr>
            <a:lvl5pPr marL="1971184" indent="-219021" eaLnBrk="1" fontAlgn="auto" latinLnBrk="0" hangingPunct="1">
              <a:lnSpc>
                <a:spcPct val="120000"/>
              </a:lnSpc>
              <a:spcAft>
                <a:spcPts val="289"/>
              </a:spcAft>
              <a:buFont typeface="Arial" panose="020B0604020202020204" pitchFamily="34" charset="0"/>
              <a:buChar char="•"/>
              <a:defRPr u="none" strike="noStrike" kern="1200" cap="none" spc="144"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pPr eaLnBrk="1" hangingPunct="1">
              <a:defRPr/>
            </a:pPr>
            <a:fld id="{5B830441-238E-4123-AC0E-83E0E21ECA2C}" type="datetime10">
              <a:rPr lang="zh-CN" altLang="en-US" smtClean="0"/>
              <a:pPr eaLnBrk="1" hangingPunct="1">
                <a:defRPr/>
              </a:pPr>
              <a:t>05:07</a:t>
            </a:fld>
            <a:endParaRPr lang="zh-CN" altLang="en-US" dirty="0"/>
          </a:p>
        </p:txBody>
      </p:sp>
      <p:sp>
        <p:nvSpPr>
          <p:cNvPr id="5" name="页脚占位符 4"/>
          <p:cNvSpPr>
            <a:spLocks noGrp="1"/>
          </p:cNvSpPr>
          <p:nvPr>
            <p:ph type="ftr" sz="quarter" idx="11"/>
          </p:nvPr>
        </p:nvSpPr>
        <p:spPr/>
        <p:txBody>
          <a:bodyPr/>
          <a:lstStyle/>
          <a:p>
            <a:pPr eaLnBrk="1" hangingPunct="1">
              <a:defRPr/>
            </a:pPr>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pPr lvl="0" eaLnBrk="1" hangingPunct="1"/>
              <a:t>‹#›</a:t>
            </a:fld>
            <a:endParaRPr lang="zh-CN" altLang="en-US"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7995" y="608152"/>
            <a:ext cx="10969278" cy="706604"/>
          </a:xfrm>
          <a:prstGeom prst="rect">
            <a:avLst/>
          </a:prstGeom>
        </p:spPr>
        <p:txBody>
          <a:bodyPr vert="horz" lIns="86378" tIns="45015" rIns="86378" bIns="45015"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7995" y="1491012"/>
            <a:ext cx="10969278" cy="4760430"/>
          </a:xfrm>
          <a:prstGeom prst="rect">
            <a:avLst/>
          </a:prstGeom>
        </p:spPr>
        <p:txBody>
          <a:bodyPr vert="horz" lIns="86218" tIns="44834" rIns="86218" bIns="44834"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757" y="6316537"/>
            <a:ext cx="2698666" cy="315988"/>
          </a:xfrm>
          <a:prstGeom prst="rect">
            <a:avLst/>
          </a:prstGeom>
        </p:spPr>
        <p:txBody>
          <a:bodyPr vert="horz" lIns="87596" tIns="43799" rIns="87596" bIns="43799" rtlCol="0" anchor="ctr">
            <a:normAutofit/>
          </a:bodyPr>
          <a:lstStyle>
            <a:lvl1pPr algn="l" fontAlgn="auto">
              <a:spcBef>
                <a:spcPts val="0"/>
              </a:spcBef>
              <a:spcAft>
                <a:spcPts val="0"/>
              </a:spcAft>
              <a:defRPr sz="900" b="0" baseline="0">
                <a:solidFill>
                  <a:schemeClr val="tx1">
                    <a:tint val="75000"/>
                  </a:schemeClr>
                </a:solidFill>
                <a:latin typeface="Arial" panose="020B0604020202020204" pitchFamily="34" charset="0"/>
                <a:ea typeface="微软雅黑" panose="020B0503020204020204" pitchFamily="34" charset="-122"/>
              </a:defRPr>
            </a:lvl1pPr>
          </a:lstStyle>
          <a:p>
            <a:pPr eaLnBrk="1" hangingPunct="1">
              <a:defRPr/>
            </a:pPr>
            <a:fld id="{5B830441-238E-4123-AC0E-83E0E21ECA2C}" type="datetime10">
              <a:rPr lang="zh-CN" altLang="en-US" smtClean="0"/>
              <a:pPr eaLnBrk="1" hangingPunct="1">
                <a:defRPr/>
              </a:pPr>
              <a:t>05:07</a:t>
            </a:fld>
            <a:endParaRPr lang="zh-CN" altLang="en-US" dirty="0"/>
          </a:p>
        </p:txBody>
      </p:sp>
      <p:sp>
        <p:nvSpPr>
          <p:cNvPr id="5" name="页脚占位符 4"/>
          <p:cNvSpPr>
            <a:spLocks noGrp="1"/>
          </p:cNvSpPr>
          <p:nvPr>
            <p:ph type="ftr" sz="quarter" idx="3"/>
            <p:custDataLst>
              <p:tags r:id="rId17"/>
            </p:custDataLst>
          </p:nvPr>
        </p:nvSpPr>
        <p:spPr>
          <a:xfrm>
            <a:off x="4116261" y="6316537"/>
            <a:ext cx="3959100" cy="315988"/>
          </a:xfrm>
          <a:prstGeom prst="rect">
            <a:avLst/>
          </a:prstGeom>
        </p:spPr>
        <p:txBody>
          <a:bodyPr vert="horz" lIns="87596" tIns="43799" rIns="87596" bIns="43799" rtlCol="0" anchor="ctr">
            <a:normAutofit/>
          </a:bodyPr>
          <a:lstStyle>
            <a:lvl1pPr algn="ctr" fontAlgn="auto">
              <a:spcBef>
                <a:spcPts val="0"/>
              </a:spcBef>
              <a:spcAft>
                <a:spcPts val="0"/>
              </a:spcAft>
              <a:defRPr sz="900" b="0" baseline="0">
                <a:solidFill>
                  <a:schemeClr val="tx1">
                    <a:tint val="75000"/>
                  </a:schemeClr>
                </a:solidFill>
                <a:latin typeface="Arial" panose="020B0604020202020204" pitchFamily="34" charset="0"/>
                <a:ea typeface="微软雅黑" panose="020B0503020204020204" pitchFamily="34" charset="-122"/>
              </a:defRPr>
            </a:lvl1pPr>
          </a:lstStyle>
          <a:p>
            <a:pPr eaLnBrk="1" hangingPunct="1">
              <a:defRPr/>
            </a:pPr>
            <a:endParaRPr lang="zh-CN" altLang="en-US" dirty="0"/>
          </a:p>
        </p:txBody>
      </p:sp>
      <p:sp>
        <p:nvSpPr>
          <p:cNvPr id="6" name="灯片编号占位符 5"/>
          <p:cNvSpPr>
            <a:spLocks noGrp="1"/>
          </p:cNvSpPr>
          <p:nvPr>
            <p:ph type="sldNum" sz="quarter" idx="4"/>
            <p:custDataLst>
              <p:tags r:id="rId18"/>
            </p:custDataLst>
          </p:nvPr>
        </p:nvSpPr>
        <p:spPr>
          <a:xfrm>
            <a:off x="8877022" y="6316537"/>
            <a:ext cx="2700252" cy="315988"/>
          </a:xfrm>
          <a:prstGeom prst="rect">
            <a:avLst/>
          </a:prstGeom>
        </p:spPr>
        <p:txBody>
          <a:bodyPr vert="horz" wrap="square" lIns="87596" tIns="43799" rIns="87596" bIns="43799" numCol="1" anchor="ctr" anchorCtr="0" compatLnSpc="1"/>
          <a:lstStyle>
            <a:lvl1pPr algn="r">
              <a:defRPr sz="900" b="0">
                <a:solidFill>
                  <a:srgbClr val="898989"/>
                </a:solidFill>
                <a:latin typeface="Arial" panose="020B0604020202020204" pitchFamily="34" charset="0"/>
                <a:ea typeface="微软雅黑" panose="020B0503020204020204" pitchFamily="34" charset="-122"/>
              </a:defRPr>
            </a:lvl1pPr>
          </a:lstStyle>
          <a:p>
            <a:pPr lvl="0" eaLnBrk="1" hangingPunct="1"/>
            <a:fld id="{9A0DB2DC-4C9A-4742-B13C-FB6460FD3503}" type="slidenum">
              <a:rPr lang="zh-CN" altLang="en-US" dirty="0"/>
              <a:pPr lvl="0" eaLnBrk="1" hangingPunct="1"/>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600" b="1" kern="1200" spc="289">
          <a:solidFill>
            <a:srgbClr val="262626"/>
          </a:solidFill>
          <a:latin typeface="Arial" panose="020B0604020202020204" pitchFamily="34" charset="0"/>
          <a:ea typeface="微软雅黑" panose="020B0503020204020204" pitchFamily="34" charset="-122"/>
          <a:cs typeface="+mj-cs"/>
        </a:defRPr>
      </a:lvl1pPr>
      <a:lvl2pPr algn="l" rtl="0" eaLnBrk="0" fontAlgn="base" hangingPunct="0">
        <a:spcBef>
          <a:spcPct val="0"/>
        </a:spcBef>
        <a:spcAft>
          <a:spcPct val="0"/>
        </a:spcAft>
        <a:defRPr sz="3600" b="1">
          <a:solidFill>
            <a:srgbClr val="262626"/>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3600" b="1">
          <a:solidFill>
            <a:srgbClr val="262626"/>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3600" b="1">
          <a:solidFill>
            <a:srgbClr val="262626"/>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3600" b="1">
          <a:solidFill>
            <a:srgbClr val="262626"/>
          </a:solidFill>
          <a:latin typeface="Arial" panose="020B0604020202020204" pitchFamily="34" charset="0"/>
          <a:ea typeface="微软雅黑" panose="020B0503020204020204" pitchFamily="34" charset="-122"/>
        </a:defRPr>
      </a:lvl5pPr>
      <a:lvl6pPr marL="438041" algn="l" rtl="0" fontAlgn="base">
        <a:spcBef>
          <a:spcPct val="0"/>
        </a:spcBef>
        <a:spcAft>
          <a:spcPct val="0"/>
        </a:spcAft>
        <a:defRPr sz="3600" b="1">
          <a:solidFill>
            <a:srgbClr val="262626"/>
          </a:solidFill>
          <a:latin typeface="Arial" panose="020B0604020202020204" pitchFamily="34" charset="0"/>
          <a:ea typeface="微软雅黑" panose="020B0503020204020204" pitchFamily="34" charset="-122"/>
        </a:defRPr>
      </a:lvl6pPr>
      <a:lvl7pPr marL="876083" algn="l" rtl="0" fontAlgn="base">
        <a:spcBef>
          <a:spcPct val="0"/>
        </a:spcBef>
        <a:spcAft>
          <a:spcPct val="0"/>
        </a:spcAft>
        <a:defRPr sz="3600" b="1">
          <a:solidFill>
            <a:srgbClr val="262626"/>
          </a:solidFill>
          <a:latin typeface="Arial" panose="020B0604020202020204" pitchFamily="34" charset="0"/>
          <a:ea typeface="微软雅黑" panose="020B0503020204020204" pitchFamily="34" charset="-122"/>
        </a:defRPr>
      </a:lvl7pPr>
      <a:lvl8pPr marL="1314122" algn="l" rtl="0" fontAlgn="base">
        <a:spcBef>
          <a:spcPct val="0"/>
        </a:spcBef>
        <a:spcAft>
          <a:spcPct val="0"/>
        </a:spcAft>
        <a:defRPr sz="3600" b="1">
          <a:solidFill>
            <a:srgbClr val="262626"/>
          </a:solidFill>
          <a:latin typeface="Arial" panose="020B0604020202020204" pitchFamily="34" charset="0"/>
          <a:ea typeface="微软雅黑" panose="020B0503020204020204" pitchFamily="34" charset="-122"/>
        </a:defRPr>
      </a:lvl8pPr>
      <a:lvl9pPr marL="1752165" algn="l" rtl="0" fontAlgn="base">
        <a:spcBef>
          <a:spcPct val="0"/>
        </a:spcBef>
        <a:spcAft>
          <a:spcPct val="0"/>
        </a:spcAft>
        <a:defRPr sz="3600" b="1">
          <a:solidFill>
            <a:srgbClr val="262626"/>
          </a:solidFill>
          <a:latin typeface="Arial" panose="020B0604020202020204" pitchFamily="34" charset="0"/>
          <a:ea typeface="微软雅黑" panose="020B0503020204020204" pitchFamily="34" charset="-122"/>
        </a:defRPr>
      </a:lvl9pPr>
    </p:titleStyle>
    <p:bodyStyle>
      <a:lvl1pPr marL="219021" indent="-219021" algn="l" rtl="0" eaLnBrk="0" fontAlgn="base" hangingPunct="0">
        <a:lnSpc>
          <a:spcPct val="130000"/>
        </a:lnSpc>
        <a:spcBef>
          <a:spcPct val="0"/>
        </a:spcBef>
        <a:spcAft>
          <a:spcPts val="958"/>
        </a:spcAft>
        <a:buFont typeface="Arial" panose="020B0604020202020204" pitchFamily="34" charset="0"/>
        <a:buChar char="●"/>
        <a:defRPr kern="1200" spc="144">
          <a:solidFill>
            <a:srgbClr val="595959"/>
          </a:solidFill>
          <a:latin typeface="Arial" panose="020B0604020202020204" pitchFamily="34" charset="0"/>
          <a:ea typeface="微软雅黑" panose="020B0503020204020204" pitchFamily="34" charset="-122"/>
          <a:cs typeface="+mn-cs"/>
        </a:defRPr>
      </a:lvl1pPr>
      <a:lvl2pPr marL="657062" indent="-219021" algn="l" rtl="0" eaLnBrk="0" fontAlgn="base" hangingPunct="0">
        <a:lnSpc>
          <a:spcPct val="120000"/>
        </a:lnSpc>
        <a:spcBef>
          <a:spcPct val="0"/>
        </a:spcBef>
        <a:spcAft>
          <a:spcPts val="575"/>
        </a:spcAft>
        <a:buFont typeface="Arial" panose="020B0604020202020204" pitchFamily="34" charset="0"/>
        <a:buChar char="●"/>
        <a:tabLst>
          <a:tab pos="1542270" algn="l"/>
        </a:tabLst>
        <a:defRPr sz="1500" kern="1200" spc="144">
          <a:solidFill>
            <a:srgbClr val="595959"/>
          </a:solidFill>
          <a:latin typeface="Arial" panose="020B0604020202020204" pitchFamily="34" charset="0"/>
          <a:ea typeface="微软雅黑" panose="020B0503020204020204" pitchFamily="34" charset="-122"/>
          <a:cs typeface="+mn-cs"/>
        </a:defRPr>
      </a:lvl2pPr>
      <a:lvl3pPr marL="1095104" indent="-219021" algn="l" rtl="0" eaLnBrk="0" fontAlgn="base" hangingPunct="0">
        <a:lnSpc>
          <a:spcPct val="120000"/>
        </a:lnSpc>
        <a:spcBef>
          <a:spcPct val="0"/>
        </a:spcBef>
        <a:spcAft>
          <a:spcPts val="575"/>
        </a:spcAft>
        <a:buFont typeface="Arial" panose="020B0604020202020204" pitchFamily="34" charset="0"/>
        <a:buChar char="●"/>
        <a:defRPr sz="1500" kern="1200" spc="144">
          <a:solidFill>
            <a:srgbClr val="595959"/>
          </a:solidFill>
          <a:latin typeface="Arial" panose="020B0604020202020204" pitchFamily="34" charset="0"/>
          <a:ea typeface="微软雅黑" panose="020B0503020204020204" pitchFamily="34" charset="-122"/>
          <a:cs typeface="+mn-cs"/>
        </a:defRPr>
      </a:lvl3pPr>
      <a:lvl4pPr marL="1533143" indent="-219021" algn="l" rtl="0" eaLnBrk="0" fontAlgn="base" hangingPunct="0">
        <a:lnSpc>
          <a:spcPct val="120000"/>
        </a:lnSpc>
        <a:spcBef>
          <a:spcPct val="0"/>
        </a:spcBef>
        <a:spcAft>
          <a:spcPts val="289"/>
        </a:spcAft>
        <a:buFont typeface="Wingdings" panose="05000000000000000000" pitchFamily="2" charset="2"/>
        <a:buChar char=""/>
        <a:defRPr sz="1300" kern="1200" spc="144">
          <a:solidFill>
            <a:srgbClr val="595959"/>
          </a:solidFill>
          <a:latin typeface="Arial" panose="020B0604020202020204" pitchFamily="34" charset="0"/>
          <a:ea typeface="微软雅黑" panose="020B0503020204020204" pitchFamily="34" charset="-122"/>
          <a:cs typeface="+mn-cs"/>
        </a:defRPr>
      </a:lvl4pPr>
      <a:lvl5pPr marL="1971184" indent="-219021" algn="l" rtl="0" eaLnBrk="0" fontAlgn="base" hangingPunct="0">
        <a:lnSpc>
          <a:spcPct val="120000"/>
        </a:lnSpc>
        <a:spcBef>
          <a:spcPct val="0"/>
        </a:spcBef>
        <a:spcAft>
          <a:spcPts val="289"/>
        </a:spcAft>
        <a:buFont typeface="Arial" panose="020B0604020202020204" pitchFamily="34" charset="0"/>
        <a:buChar char="•"/>
        <a:defRPr sz="1300" kern="1200" spc="144">
          <a:solidFill>
            <a:srgbClr val="595959"/>
          </a:solidFill>
          <a:latin typeface="Arial" panose="020B0604020202020204" pitchFamily="34" charset="0"/>
          <a:ea typeface="微软雅黑" panose="020B0503020204020204" pitchFamily="34" charset="-122"/>
          <a:cs typeface="+mn-cs"/>
        </a:defRPr>
      </a:lvl5pPr>
      <a:lvl6pPr marL="2409226" indent="-219021" algn="l" defTabSz="876083" rtl="0" eaLnBrk="1" latinLnBrk="0" hangingPunct="1">
        <a:lnSpc>
          <a:spcPct val="90000"/>
        </a:lnSpc>
        <a:spcBef>
          <a:spcPts val="479"/>
        </a:spcBef>
        <a:buFont typeface="Arial" panose="020B0604020202020204" pitchFamily="34" charset="0"/>
        <a:buChar char="•"/>
        <a:defRPr sz="1800" kern="1200">
          <a:solidFill>
            <a:schemeClr val="tx1"/>
          </a:solidFill>
          <a:latin typeface="+mn-lt"/>
          <a:ea typeface="+mn-ea"/>
          <a:cs typeface="+mn-cs"/>
        </a:defRPr>
      </a:lvl6pPr>
      <a:lvl7pPr marL="2847266" indent="-219021" algn="l" defTabSz="876083" rtl="0" eaLnBrk="1" latinLnBrk="0" hangingPunct="1">
        <a:lnSpc>
          <a:spcPct val="90000"/>
        </a:lnSpc>
        <a:spcBef>
          <a:spcPts val="479"/>
        </a:spcBef>
        <a:buFont typeface="Arial" panose="020B0604020202020204" pitchFamily="34" charset="0"/>
        <a:buChar char="•"/>
        <a:defRPr sz="1800" kern="1200">
          <a:solidFill>
            <a:schemeClr val="tx1"/>
          </a:solidFill>
          <a:latin typeface="+mn-lt"/>
          <a:ea typeface="+mn-ea"/>
          <a:cs typeface="+mn-cs"/>
        </a:defRPr>
      </a:lvl7pPr>
      <a:lvl8pPr marL="3285308" indent="-219021" algn="l" defTabSz="876083" rtl="0" eaLnBrk="1" latinLnBrk="0" hangingPunct="1">
        <a:lnSpc>
          <a:spcPct val="90000"/>
        </a:lnSpc>
        <a:spcBef>
          <a:spcPts val="479"/>
        </a:spcBef>
        <a:buFont typeface="Arial" panose="020B0604020202020204" pitchFamily="34" charset="0"/>
        <a:buChar char="•"/>
        <a:defRPr sz="1800" kern="1200">
          <a:solidFill>
            <a:schemeClr val="tx1"/>
          </a:solidFill>
          <a:latin typeface="+mn-lt"/>
          <a:ea typeface="+mn-ea"/>
          <a:cs typeface="+mn-cs"/>
        </a:defRPr>
      </a:lvl8pPr>
      <a:lvl9pPr marL="3723349" indent="-219021" algn="l" defTabSz="876083" rtl="0" eaLnBrk="1" latinLnBrk="0" hangingPunct="1">
        <a:lnSpc>
          <a:spcPct val="90000"/>
        </a:lnSpc>
        <a:spcBef>
          <a:spcPts val="479"/>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876083" rtl="0" eaLnBrk="1" latinLnBrk="0" hangingPunct="1">
        <a:defRPr sz="1800" kern="1200">
          <a:solidFill>
            <a:schemeClr val="tx1"/>
          </a:solidFill>
          <a:latin typeface="+mn-lt"/>
          <a:ea typeface="+mn-ea"/>
          <a:cs typeface="+mn-cs"/>
        </a:defRPr>
      </a:lvl1pPr>
      <a:lvl2pPr marL="438041" algn="l" defTabSz="876083" rtl="0" eaLnBrk="1" latinLnBrk="0" hangingPunct="1">
        <a:defRPr sz="1800" kern="1200">
          <a:solidFill>
            <a:schemeClr val="tx1"/>
          </a:solidFill>
          <a:latin typeface="+mn-lt"/>
          <a:ea typeface="+mn-ea"/>
          <a:cs typeface="+mn-cs"/>
        </a:defRPr>
      </a:lvl2pPr>
      <a:lvl3pPr marL="876083" algn="l" defTabSz="876083" rtl="0" eaLnBrk="1" latinLnBrk="0" hangingPunct="1">
        <a:defRPr sz="1800" kern="1200">
          <a:solidFill>
            <a:schemeClr val="tx1"/>
          </a:solidFill>
          <a:latin typeface="+mn-lt"/>
          <a:ea typeface="+mn-ea"/>
          <a:cs typeface="+mn-cs"/>
        </a:defRPr>
      </a:lvl3pPr>
      <a:lvl4pPr marL="1314122" algn="l" defTabSz="876083" rtl="0" eaLnBrk="1" latinLnBrk="0" hangingPunct="1">
        <a:defRPr sz="1800" kern="1200">
          <a:solidFill>
            <a:schemeClr val="tx1"/>
          </a:solidFill>
          <a:latin typeface="+mn-lt"/>
          <a:ea typeface="+mn-ea"/>
          <a:cs typeface="+mn-cs"/>
        </a:defRPr>
      </a:lvl4pPr>
      <a:lvl5pPr marL="1752165" algn="l" defTabSz="876083" rtl="0" eaLnBrk="1" latinLnBrk="0" hangingPunct="1">
        <a:defRPr sz="1800" kern="1200">
          <a:solidFill>
            <a:schemeClr val="tx1"/>
          </a:solidFill>
          <a:latin typeface="+mn-lt"/>
          <a:ea typeface="+mn-ea"/>
          <a:cs typeface="+mn-cs"/>
        </a:defRPr>
      </a:lvl5pPr>
      <a:lvl6pPr marL="2190205" algn="l" defTabSz="876083" rtl="0" eaLnBrk="1" latinLnBrk="0" hangingPunct="1">
        <a:defRPr sz="1800" kern="1200">
          <a:solidFill>
            <a:schemeClr val="tx1"/>
          </a:solidFill>
          <a:latin typeface="+mn-lt"/>
          <a:ea typeface="+mn-ea"/>
          <a:cs typeface="+mn-cs"/>
        </a:defRPr>
      </a:lvl6pPr>
      <a:lvl7pPr marL="2628245" algn="l" defTabSz="876083" rtl="0" eaLnBrk="1" latinLnBrk="0" hangingPunct="1">
        <a:defRPr sz="1800" kern="1200">
          <a:solidFill>
            <a:schemeClr val="tx1"/>
          </a:solidFill>
          <a:latin typeface="+mn-lt"/>
          <a:ea typeface="+mn-ea"/>
          <a:cs typeface="+mn-cs"/>
        </a:defRPr>
      </a:lvl7pPr>
      <a:lvl8pPr marL="3066287" algn="l" defTabSz="876083" rtl="0" eaLnBrk="1" latinLnBrk="0" hangingPunct="1">
        <a:defRPr sz="1800" kern="1200">
          <a:solidFill>
            <a:schemeClr val="tx1"/>
          </a:solidFill>
          <a:latin typeface="+mn-lt"/>
          <a:ea typeface="+mn-ea"/>
          <a:cs typeface="+mn-cs"/>
        </a:defRPr>
      </a:lvl8pPr>
      <a:lvl9pPr marL="3504328" algn="l" defTabSz="87608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2.xml"/><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Workbook222.xls"/><Relationship Id="rId4" Type="http://schemas.openxmlformats.org/officeDocument/2006/relationships/oleObject" Target="../embeddings/Workbook111.xls"/></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4"/>
          <p:cNvPicPr>
            <a:picLocks noChangeAspect="1"/>
          </p:cNvPicPr>
          <p:nvPr/>
        </p:nvPicPr>
        <p:blipFill>
          <a:blip r:embed="rId3" cstate="print"/>
          <a:stretch>
            <a:fillRect/>
          </a:stretch>
        </p:blipFill>
        <p:spPr>
          <a:xfrm>
            <a:off x="600" y="0"/>
            <a:ext cx="12190413" cy="6859588"/>
          </a:xfrm>
          <a:prstGeom prst="rect">
            <a:avLst/>
          </a:prstGeom>
          <a:noFill/>
          <a:ln w="9525">
            <a:noFill/>
          </a:ln>
        </p:spPr>
      </p:pic>
      <p:sp>
        <p:nvSpPr>
          <p:cNvPr id="138243" name="文本框 8"/>
          <p:cNvSpPr txBox="1"/>
          <p:nvPr/>
        </p:nvSpPr>
        <p:spPr>
          <a:xfrm>
            <a:off x="1068851" y="1128978"/>
            <a:ext cx="10145979" cy="1519614"/>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dist" eaLnBrk="1" hangingPunct="1">
              <a:lnSpc>
                <a:spcPct val="100000"/>
              </a:lnSpc>
              <a:spcAft>
                <a:spcPct val="0"/>
              </a:spcAft>
              <a:buNone/>
            </a:pPr>
            <a:r>
              <a:rPr lang="zh-CN" altLang="zh-CN" sz="5700" b="1" dirty="0">
                <a:solidFill>
                  <a:schemeClr val="hlink"/>
                </a:solidFill>
                <a:ea typeface="宋体" panose="02010600030101010101" pitchFamily="2" charset="-122"/>
              </a:rPr>
              <a:t>《</a:t>
            </a:r>
            <a:r>
              <a:rPr lang="zh-CN" altLang="en-US" sz="5700" b="1" dirty="0">
                <a:solidFill>
                  <a:schemeClr val="hlink"/>
                </a:solidFill>
                <a:ea typeface="宋体" panose="02010600030101010101" pitchFamily="2" charset="-122"/>
              </a:rPr>
              <a:t>湖南省建设工程计价办法</a:t>
            </a:r>
            <a:r>
              <a:rPr lang="zh-CN" altLang="zh-CN" sz="4600" b="1" dirty="0">
                <a:solidFill>
                  <a:schemeClr val="hlink"/>
                </a:solidFill>
                <a:ea typeface="宋体" panose="02010600030101010101" pitchFamily="2" charset="-122"/>
              </a:rPr>
              <a:t>》</a:t>
            </a:r>
            <a:endParaRPr lang="zh-CN" altLang="en-US" sz="4600" b="1" dirty="0">
              <a:solidFill>
                <a:schemeClr val="hlink"/>
              </a:solidFill>
              <a:ea typeface="宋体" panose="02010600030101010101" pitchFamily="2" charset="-122"/>
            </a:endParaRPr>
          </a:p>
          <a:p>
            <a:pPr marL="0" indent="0" algn="r" eaLnBrk="1" hangingPunct="1">
              <a:lnSpc>
                <a:spcPct val="100000"/>
              </a:lnSpc>
              <a:spcAft>
                <a:spcPct val="0"/>
              </a:spcAft>
              <a:buNone/>
            </a:pPr>
            <a:r>
              <a:rPr lang="zh-CN" altLang="en-US" sz="3600" b="1" dirty="0">
                <a:solidFill>
                  <a:srgbClr val="00B050"/>
                </a:solidFill>
                <a:ea typeface="宋体" panose="02010600030101010101" pitchFamily="2" charset="-122"/>
              </a:rPr>
              <a:t>文件及条文部分</a:t>
            </a:r>
          </a:p>
        </p:txBody>
      </p:sp>
      <p:sp>
        <p:nvSpPr>
          <p:cNvPr id="138244" name="文本框 9"/>
          <p:cNvSpPr txBox="1">
            <a:spLocks noChangeArrowheads="1"/>
          </p:cNvSpPr>
          <p:nvPr/>
        </p:nvSpPr>
        <p:spPr bwMode="auto">
          <a:xfrm>
            <a:off x="4646609" y="5833826"/>
            <a:ext cx="5744416" cy="503952"/>
          </a:xfrm>
          <a:prstGeom prst="rect">
            <a:avLst/>
          </a:prstGeom>
          <a:noFill/>
          <a:ln w="9525">
            <a:noFill/>
            <a:miter lim="800000"/>
          </a:ln>
        </p:spPr>
        <p:txBody>
          <a:bodyPr lIns="87596" tIns="43799" rIns="87596" bIns="43799">
            <a:spAutoFit/>
          </a:bodyPr>
          <a:lstStyle/>
          <a:p>
            <a:pPr algn="ctr" eaLnBrk="1" hangingPunct="1">
              <a:defRPr/>
            </a:pPr>
            <a:r>
              <a:rPr lang="zh-CN" altLang="en-US" sz="2700" dirty="0">
                <a:solidFill>
                  <a:schemeClr val="tx1"/>
                </a:solidFill>
                <a:effectLst>
                  <a:outerShdw blurRad="38100" dist="38100" dir="2700000" algn="tl">
                    <a:srgbClr val="FFFFFF"/>
                  </a:outerShdw>
                </a:effectLst>
                <a:latin typeface="Arial" panose="020B0604020202020204" pitchFamily="34" charset="0"/>
              </a:rPr>
              <a:t>岳阳市建设工程造价站 　陈艳国</a:t>
            </a:r>
          </a:p>
        </p:txBody>
      </p:sp>
      <p:sp>
        <p:nvSpPr>
          <p:cNvPr id="5125" name="文本框 10"/>
          <p:cNvSpPr txBox="1"/>
          <p:nvPr/>
        </p:nvSpPr>
        <p:spPr>
          <a:xfrm>
            <a:off x="156156" y="154029"/>
            <a:ext cx="2268243" cy="796340"/>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ctr" eaLnBrk="1" hangingPunct="1">
              <a:lnSpc>
                <a:spcPct val="100000"/>
              </a:lnSpc>
              <a:spcAft>
                <a:spcPct val="0"/>
              </a:spcAft>
              <a:buNone/>
            </a:pPr>
            <a:r>
              <a:rPr lang="en-US" altLang="zh-CN" sz="4600" dirty="0">
                <a:solidFill>
                  <a:srgbClr val="1B6709"/>
                </a:solidFill>
                <a:latin typeface="等线" panose="02010600030101010101" pitchFamily="2" charset="-122"/>
                <a:ea typeface="字魂54号-贤黑"/>
              </a:rPr>
              <a:t>2020</a:t>
            </a:r>
            <a:endParaRPr lang="zh-CN" altLang="en-US" sz="4600" dirty="0">
              <a:solidFill>
                <a:srgbClr val="1B6709"/>
              </a:solidFill>
              <a:latin typeface="等线" panose="02010600030101010101" pitchFamily="2" charset="-122"/>
              <a:ea typeface="字魂54号-贤黑"/>
            </a:endParaRPr>
          </a:p>
        </p:txBody>
      </p:sp>
      <p:sp>
        <p:nvSpPr>
          <p:cNvPr id="5126" name="文本框 8"/>
          <p:cNvSpPr txBox="1"/>
          <p:nvPr/>
        </p:nvSpPr>
        <p:spPr>
          <a:xfrm>
            <a:off x="2948209" y="3123335"/>
            <a:ext cx="6404727" cy="1488837"/>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dist" eaLnBrk="1" hangingPunct="1">
              <a:lnSpc>
                <a:spcPct val="100000"/>
              </a:lnSpc>
              <a:spcAft>
                <a:spcPct val="0"/>
              </a:spcAft>
              <a:buNone/>
            </a:pPr>
            <a:r>
              <a:rPr lang="zh-CN" altLang="en-US" sz="9100" b="1" dirty="0">
                <a:solidFill>
                  <a:srgbClr val="FF0000"/>
                </a:solidFill>
                <a:latin typeface="华文行楷" pitchFamily="2" charset="-122"/>
                <a:ea typeface="楷体" panose="02010609060101010101" pitchFamily="49" charset="-122"/>
              </a:rPr>
              <a:t>交底宣贯</a:t>
            </a:r>
          </a:p>
        </p:txBody>
      </p:sp>
      <p:pic>
        <p:nvPicPr>
          <p:cNvPr id="16392" name="Picture 9" descr="11"/>
          <p:cNvPicPr>
            <a:picLocks noChangeAspect="1"/>
          </p:cNvPicPr>
          <p:nvPr/>
        </p:nvPicPr>
        <p:blipFill>
          <a:blip r:embed="rId4" cstate="print"/>
          <a:stretch>
            <a:fillRect/>
          </a:stretch>
        </p:blipFill>
        <p:spPr>
          <a:xfrm>
            <a:off x="10740227" y="5424161"/>
            <a:ext cx="1090472" cy="1141675"/>
          </a:xfrm>
          <a:prstGeom prst="rect">
            <a:avLst/>
          </a:prstGeom>
          <a:noFill/>
          <a:ln w="9525">
            <a:noFill/>
          </a:ln>
        </p:spPr>
      </p:pic>
    </p:spTree>
  </p:cSld>
  <p:clrMapOvr>
    <a:masterClrMapping/>
  </p:clrMapOvr>
  <p:transition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38243"/>
                                        </p:tgtEl>
                                        <p:attrNameLst>
                                          <p:attrName>style.visibility</p:attrName>
                                        </p:attrNameLst>
                                      </p:cBhvr>
                                      <p:to>
                                        <p:strVal val="visible"/>
                                      </p:to>
                                    </p:set>
                                    <p:anim calcmode="lin" valueType="num">
                                      <p:cBhvr additive="base">
                                        <p:cTn id="7" dur="2000" fill="hold"/>
                                        <p:tgtEl>
                                          <p:spTgt spid="138243"/>
                                        </p:tgtEl>
                                        <p:attrNameLst>
                                          <p:attrName>ppt_x</p:attrName>
                                        </p:attrNameLst>
                                      </p:cBhvr>
                                      <p:tavLst>
                                        <p:tav tm="0">
                                          <p:val>
                                            <p:strVal val="#ppt_x"/>
                                          </p:val>
                                        </p:tav>
                                        <p:tav tm="100000">
                                          <p:val>
                                            <p:strVal val="#ppt_x"/>
                                          </p:val>
                                        </p:tav>
                                      </p:tavLst>
                                    </p:anim>
                                    <p:anim calcmode="lin" valueType="num">
                                      <p:cBhvr additive="base">
                                        <p:cTn id="8" dur="2000" fill="hold"/>
                                        <p:tgtEl>
                                          <p:spTgt spid="138243"/>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53" presetClass="entr" presetSubtype="16" fill="hold" grpId="0" nodeType="afterEffect">
                                  <p:stCondLst>
                                    <p:cond delay="0"/>
                                  </p:stCondLst>
                                  <p:childTnLst>
                                    <p:set>
                                      <p:cBhvr>
                                        <p:cTn id="11" dur="1" fill="hold">
                                          <p:stCondLst>
                                            <p:cond delay="0"/>
                                          </p:stCondLst>
                                        </p:cTn>
                                        <p:tgtEl>
                                          <p:spTgt spid="5126"/>
                                        </p:tgtEl>
                                        <p:attrNameLst>
                                          <p:attrName>style.visibility</p:attrName>
                                        </p:attrNameLst>
                                      </p:cBhvr>
                                      <p:to>
                                        <p:strVal val="visible"/>
                                      </p:to>
                                    </p:set>
                                    <p:anim calcmode="lin" valueType="num">
                                      <p:cBhvr>
                                        <p:cTn id="12" dur="1250" fill="hold"/>
                                        <p:tgtEl>
                                          <p:spTgt spid="5126"/>
                                        </p:tgtEl>
                                        <p:attrNameLst>
                                          <p:attrName>ppt_w</p:attrName>
                                        </p:attrNameLst>
                                      </p:cBhvr>
                                      <p:tavLst>
                                        <p:tav tm="0">
                                          <p:val>
                                            <p:fltVal val="0"/>
                                          </p:val>
                                        </p:tav>
                                        <p:tav tm="100000">
                                          <p:val>
                                            <p:strVal val="#ppt_w"/>
                                          </p:val>
                                        </p:tav>
                                      </p:tavLst>
                                    </p:anim>
                                    <p:anim calcmode="lin" valueType="num">
                                      <p:cBhvr>
                                        <p:cTn id="13" dur="1250" fill="hold"/>
                                        <p:tgtEl>
                                          <p:spTgt spid="5126"/>
                                        </p:tgtEl>
                                        <p:attrNameLst>
                                          <p:attrName>ppt_h</p:attrName>
                                        </p:attrNameLst>
                                      </p:cBhvr>
                                      <p:tavLst>
                                        <p:tav tm="0">
                                          <p:val>
                                            <p:fltVal val="0"/>
                                          </p:val>
                                        </p:tav>
                                        <p:tav tm="100000">
                                          <p:val>
                                            <p:strVal val="#ppt_h"/>
                                          </p:val>
                                        </p:tav>
                                      </p:tavLst>
                                    </p:anim>
                                    <p:animEffect transition="in" filter="fade">
                                      <p:cBhvr>
                                        <p:cTn id="14" dur="1250"/>
                                        <p:tgtEl>
                                          <p:spTgt spid="5126"/>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138244"/>
                                        </p:tgtEl>
                                        <p:attrNameLst>
                                          <p:attrName>style.visibility</p:attrName>
                                        </p:attrNameLst>
                                      </p:cBhvr>
                                      <p:to>
                                        <p:strVal val="visible"/>
                                      </p:to>
                                    </p:set>
                                    <p:animEffect transition="in" filter="slide(fromBottom)">
                                      <p:cBhvr>
                                        <p:cTn id="17" dur="1000"/>
                                        <p:tgtEl>
                                          <p:spTgt spid="138244"/>
                                        </p:tgtEl>
                                      </p:cBhvr>
                                    </p:animEffect>
                                  </p:childTnLst>
                                </p:cTn>
                              </p:par>
                              <p:par>
                                <p:cTn id="18" presetID="12" presetClass="entr" presetSubtype="2" fill="hold" nodeType="withEffect">
                                  <p:stCondLst>
                                    <p:cond delay="0"/>
                                  </p:stCondLst>
                                  <p:childTnLst>
                                    <p:set>
                                      <p:cBhvr>
                                        <p:cTn id="19" dur="1" fill="hold">
                                          <p:stCondLst>
                                            <p:cond delay="0"/>
                                          </p:stCondLst>
                                        </p:cTn>
                                        <p:tgtEl>
                                          <p:spTgt spid="16392"/>
                                        </p:tgtEl>
                                        <p:attrNameLst>
                                          <p:attrName>style.visibility</p:attrName>
                                        </p:attrNameLst>
                                      </p:cBhvr>
                                      <p:to>
                                        <p:strVal val="visible"/>
                                      </p:to>
                                    </p:set>
                                    <p:animEffect transition="in" filter="slide(fromRight)">
                                      <p:cBhvr>
                                        <p:cTn id="20" dur="2000"/>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p:bldP spid="138244" grpId="0"/>
      <p:bldP spid="51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51713" y="128303"/>
            <a:ext cx="11634860" cy="685959"/>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6"/>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1</a:t>
              </a:r>
            </a:p>
          </p:txBody>
        </p:sp>
        <p:grpSp>
          <p:nvGrpSpPr>
            <p:cNvPr id="3" name="组合 20"/>
            <p:cNvGrpSpPr/>
            <p:nvPr/>
          </p:nvGrpSpPr>
          <p:grpSpPr>
            <a:xfrm>
              <a:off x="1708" y="428"/>
              <a:ext cx="6521" cy="852"/>
              <a:chOff x="1708" y="428"/>
              <a:chExt cx="6521" cy="852"/>
            </a:xfrm>
          </p:grpSpPr>
          <p:sp>
            <p:nvSpPr>
              <p:cNvPr id="14" name="椭圆 13"/>
              <p:cNvSpPr/>
              <p:nvPr/>
            </p:nvSpPr>
            <p:spPr>
              <a:xfrm>
                <a:off x="1708" y="431"/>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6"/>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6103" cy="846"/>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计价办法相关支撑文件</a:t>
                </a:r>
              </a:p>
            </p:txBody>
          </p:sp>
        </p:grpSp>
      </p:grpSp>
      <p:sp>
        <p:nvSpPr>
          <p:cNvPr id="19459" name="TextBox 12"/>
          <p:cNvSpPr txBox="1"/>
          <p:nvPr/>
        </p:nvSpPr>
        <p:spPr>
          <a:xfrm>
            <a:off x="1238691" y="1000363"/>
            <a:ext cx="10642802" cy="365452"/>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endParaRPr lang="en-US" altLang="zh-CN" dirty="0">
              <a:solidFill>
                <a:schemeClr val="bg1"/>
              </a:solidFill>
              <a:latin typeface="微软雅黑" panose="020B0503020204020204" pitchFamily="34" charset="-122"/>
            </a:endParaRPr>
          </a:p>
        </p:txBody>
      </p:sp>
      <p:sp>
        <p:nvSpPr>
          <p:cNvPr id="19460"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1-6</a:t>
            </a:r>
            <a:endParaRPr lang="en-US" altLang="zh-CN" sz="2200" b="1" dirty="0">
              <a:solidFill>
                <a:schemeClr val="bg2"/>
              </a:solidFill>
              <a:latin typeface="微软雅黑" panose="020B0503020204020204" pitchFamily="34" charset="-122"/>
            </a:endParaRPr>
          </a:p>
        </p:txBody>
      </p:sp>
      <p:sp>
        <p:nvSpPr>
          <p:cNvPr id="19461" name="矩形 16"/>
          <p:cNvSpPr/>
          <p:nvPr/>
        </p:nvSpPr>
        <p:spPr>
          <a:xfrm>
            <a:off x="1200594" y="1001948"/>
            <a:ext cx="10685660" cy="642451"/>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Font typeface="Wingdings" panose="05000000000000000000" pitchFamily="2" charset="2"/>
              <a:buChar char="Ø"/>
            </a:pPr>
            <a:endParaRPr lang="en-US" altLang="zh-CN" dirty="0">
              <a:solidFill>
                <a:schemeClr val="bg1"/>
              </a:solidFill>
              <a:latin typeface="微软雅黑" panose="020B0503020204020204" pitchFamily="34" charset="-122"/>
              <a:sym typeface="+mn-lt"/>
            </a:endParaRPr>
          </a:p>
        </p:txBody>
      </p:sp>
      <p:sp>
        <p:nvSpPr>
          <p:cNvPr id="19462" name="Rectangle 12"/>
          <p:cNvSpPr/>
          <p:nvPr/>
        </p:nvSpPr>
        <p:spPr>
          <a:xfrm>
            <a:off x="1271" y="2078307"/>
            <a:ext cx="12189778" cy="3412440"/>
          </a:xfrm>
          <a:prstGeom prst="rect">
            <a:avLst/>
          </a:prstGeom>
          <a:noFill/>
          <a:ln w="9525">
            <a:noFill/>
          </a:ln>
        </p:spPr>
        <p:txBody>
          <a:bodyPr wrap="square" lIns="87596" tIns="43799" rIns="87596" bIns="43799" anchor="ctr">
            <a:spAutoFit/>
          </a:bodyPr>
          <a:lstStyle/>
          <a:p>
            <a:pPr eaLnBrk="1" hangingPunct="1"/>
            <a:r>
              <a:rPr lang="en-US" altLang="zh-CN" b="0" dirty="0">
                <a:solidFill>
                  <a:srgbClr val="FFFF00"/>
                </a:solidFill>
              </a:rPr>
              <a:t>《</a:t>
            </a:r>
            <a:r>
              <a:rPr lang="zh-CN" altLang="en-US" b="0" dirty="0">
                <a:solidFill>
                  <a:srgbClr val="FFFF00"/>
                </a:solidFill>
              </a:rPr>
              <a:t>住房和城乡建设部关于进一步推进工程造价管理改革的指导意见</a:t>
            </a:r>
            <a:r>
              <a:rPr lang="en-US" altLang="zh-CN" b="0" dirty="0">
                <a:solidFill>
                  <a:srgbClr val="FFFF00"/>
                </a:solidFill>
              </a:rPr>
              <a:t>》</a:t>
            </a:r>
            <a:r>
              <a:rPr lang="zh-CN" altLang="en-US" b="0" dirty="0"/>
              <a:t>（</a:t>
            </a:r>
            <a:r>
              <a:rPr lang="zh-CN" altLang="en-US" dirty="0"/>
              <a:t>建标</a:t>
            </a:r>
            <a:r>
              <a:rPr lang="en-US" altLang="zh-CN" b="0" dirty="0"/>
              <a:t>(2014)142</a:t>
            </a:r>
            <a:r>
              <a:rPr lang="zh-CN" altLang="en-US" b="0" dirty="0"/>
              <a:t>号</a:t>
            </a:r>
            <a:r>
              <a:rPr lang="zh-CN" altLang="en-US" b="0" dirty="0" smtClean="0"/>
              <a:t>）</a:t>
            </a:r>
            <a:endParaRPr lang="en-US" altLang="zh-CN" b="0" dirty="0" smtClean="0"/>
          </a:p>
          <a:p>
            <a:pPr eaLnBrk="1" hangingPunct="1"/>
            <a:r>
              <a:rPr lang="zh-CN" altLang="en-US" b="0" dirty="0" smtClean="0">
                <a:solidFill>
                  <a:srgbClr val="FFFF00"/>
                </a:solidFill>
                <a:latin typeface="宋体" panose="02010600030101010101" pitchFamily="2" charset="-122"/>
              </a:rPr>
              <a:t>（</a:t>
            </a:r>
            <a:r>
              <a:rPr lang="zh-CN" altLang="en-US" b="0" dirty="0">
                <a:solidFill>
                  <a:srgbClr val="FFFF00"/>
                </a:solidFill>
                <a:latin typeface="宋体" panose="02010600030101010101" pitchFamily="2" charset="-122"/>
              </a:rPr>
              <a:t>三）健全市场决定工程造价制度</a:t>
            </a:r>
          </a:p>
          <a:p>
            <a:pPr eaLnBrk="1" hangingPunct="1"/>
            <a:r>
              <a:rPr lang="zh-CN" altLang="en-US" b="0" dirty="0">
                <a:latin typeface="宋体" panose="02010600030101010101" pitchFamily="2" charset="-122"/>
              </a:rPr>
              <a:t>    加强市场决定工程造价的法规制度建设，加快推进工程造价管理立法，依法规范市场主体计价行为，落实各方权利义务和法律责任。全面推行工程量清单计价，完善配套管理制度，为“企业自主报价，竞争形成价格”提供制度保障。细化招投标、合同订立阶段有关工程造价条款，为严格按照合同履约工程结算与合同价款支付夯实基础。</a:t>
            </a:r>
          </a:p>
          <a:p>
            <a:pPr eaLnBrk="1" hangingPunct="1"/>
            <a:r>
              <a:rPr lang="zh-CN" altLang="en-US" b="0" dirty="0" smtClean="0">
                <a:latin typeface="宋体" panose="02010600030101010101" pitchFamily="2" charset="-122"/>
              </a:rPr>
              <a:t>大</a:t>
            </a:r>
            <a:r>
              <a:rPr lang="zh-CN" altLang="en-US" b="0" dirty="0">
                <a:latin typeface="宋体" panose="02010600030101010101" pitchFamily="2" charset="-122"/>
              </a:rPr>
              <a:t>力培育造价咨询市场，充分发挥造价咨询企业在造价形成过程中的第三方专业服</a:t>
            </a:r>
            <a:r>
              <a:rPr lang="zh-CN" altLang="en-US" b="0" dirty="0" smtClean="0">
                <a:latin typeface="宋体" panose="02010600030101010101" pitchFamily="2" charset="-122"/>
              </a:rPr>
              <a:t>务作</a:t>
            </a:r>
            <a:r>
              <a:rPr lang="zh-CN" altLang="en-US" b="0" dirty="0">
                <a:latin typeface="宋体" panose="02010600030101010101" pitchFamily="2" charset="-122"/>
              </a:rPr>
              <a:t>用。</a:t>
            </a:r>
          </a:p>
          <a:p>
            <a:pPr eaLnBrk="1" hangingPunct="1"/>
            <a:r>
              <a:rPr lang="zh-CN" altLang="en-US" b="0" dirty="0">
                <a:solidFill>
                  <a:srgbClr val="FFFF00"/>
                </a:solidFill>
                <a:latin typeface="宋体" panose="02010600030101010101" pitchFamily="2" charset="-122"/>
              </a:rPr>
              <a:t>（五）建立与市场相适应的工程定额管理制度</a:t>
            </a:r>
          </a:p>
          <a:p>
            <a:pPr eaLnBrk="1" hangingPunct="1"/>
            <a:r>
              <a:rPr lang="zh-CN" altLang="en-US" b="0" dirty="0">
                <a:latin typeface="宋体" panose="02010600030101010101" pitchFamily="2" charset="-122"/>
              </a:rPr>
              <a:t>    明确工程定额定位，对国有资金投资工程，作为其编制估算、概算、最高投标限价的依据；对其他工程仅供参考。鼓励企业编制企业定额。</a:t>
            </a:r>
          </a:p>
          <a:p>
            <a:pPr eaLnBrk="1" hangingPunct="1"/>
            <a:r>
              <a:rPr lang="en-US" altLang="zh-CN" b="0" dirty="0">
                <a:solidFill>
                  <a:srgbClr val="FFFF00"/>
                </a:solidFill>
                <a:latin typeface="宋体" panose="02010600030101010101" pitchFamily="2" charset="-122"/>
              </a:rPr>
              <a:t>《</a:t>
            </a:r>
            <a:r>
              <a:rPr lang="zh-CN" altLang="en-US" b="0" dirty="0">
                <a:solidFill>
                  <a:srgbClr val="FFFF00"/>
                </a:solidFill>
                <a:latin typeface="宋体" panose="02010600030101010101" pitchFamily="2" charset="-122"/>
              </a:rPr>
              <a:t>工程造价改革工作方案</a:t>
            </a:r>
            <a:r>
              <a:rPr lang="en-US" altLang="zh-CN" b="0" dirty="0">
                <a:solidFill>
                  <a:srgbClr val="FFFF00"/>
                </a:solidFill>
                <a:latin typeface="宋体" panose="02010600030101010101" pitchFamily="2" charset="-122"/>
              </a:rPr>
              <a:t>》</a:t>
            </a:r>
            <a:r>
              <a:rPr lang="en-US" altLang="zh-CN" b="0" dirty="0">
                <a:latin typeface="宋体" panose="02010600030101010101" pitchFamily="2" charset="-122"/>
              </a:rPr>
              <a:t>(</a:t>
            </a:r>
            <a:r>
              <a:rPr lang="zh-CN" altLang="en-US" b="0" dirty="0">
                <a:latin typeface="宋体" panose="02010600030101010101" pitchFamily="2" charset="-122"/>
              </a:rPr>
              <a:t>建办标</a:t>
            </a:r>
            <a:r>
              <a:rPr lang="en-US" altLang="zh-CN" b="0" dirty="0">
                <a:latin typeface="宋体" panose="02010600030101010101" pitchFamily="2" charset="-122"/>
              </a:rPr>
              <a:t>〔2020〕38</a:t>
            </a:r>
            <a:r>
              <a:rPr lang="zh-CN" altLang="en-US" b="0" dirty="0">
                <a:latin typeface="宋体" panose="02010600030101010101" pitchFamily="2" charset="-122"/>
              </a:rPr>
              <a:t>号</a:t>
            </a:r>
            <a:r>
              <a:rPr lang="en-US" altLang="zh-CN" b="0" dirty="0">
                <a:solidFill>
                  <a:srgbClr val="FFFF00"/>
                </a:solidFill>
                <a:latin typeface="宋体" panose="02010600030101010101" pitchFamily="2" charset="-122"/>
              </a:rPr>
              <a:t>)</a:t>
            </a:r>
            <a:r>
              <a:rPr lang="zh-CN" altLang="en-US" b="0" dirty="0">
                <a:latin typeface="宋体" panose="02010600030101010101" pitchFamily="2" charset="-122"/>
              </a:rPr>
              <a:t>：在房地产开发项目及北京、浙江、湖北、广东、广西开展试点，明确改进工程计量计价规则、完善工程计价依据发布机制、加强工程造价数据积累、强化建设单位造价管控责任、严格施工合同履约管理，</a:t>
            </a:r>
            <a:r>
              <a:rPr lang="zh-CN" altLang="en-US" b="0" dirty="0">
                <a:solidFill>
                  <a:srgbClr val="FFFF00"/>
                </a:solidFill>
                <a:latin typeface="宋体" panose="02010600030101010101" pitchFamily="2" charset="-122"/>
              </a:rPr>
              <a:t>推行清单计量、市场询价、自主报价、竞争定价的工程计价方式，进一步完善工程造价市场形成机制</a:t>
            </a:r>
            <a:r>
              <a:rPr lang="zh-CN" altLang="en-US" b="0" dirty="0" smtClean="0">
                <a:latin typeface="宋体" panose="02010600030101010101" pitchFamily="2" charset="-122"/>
              </a:rPr>
              <a:t>。</a:t>
            </a:r>
            <a:endParaRPr lang="zh-CN" altLang="en-US" b="0" dirty="0">
              <a:latin typeface="宋体" panose="02010600030101010101" pitchFamily="2" charset="-122"/>
            </a:endParaRPr>
          </a:p>
        </p:txBody>
      </p:sp>
      <p:sp>
        <p:nvSpPr>
          <p:cNvPr id="1946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24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3824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计价文件</a:t>
                </a:r>
                <a:endParaRPr lang="en-US" altLang="zh-CN" b="0" dirty="0">
                  <a:solidFill>
                    <a:schemeClr val="bg1"/>
                  </a:solidFill>
                </a:endParaRPr>
              </a:p>
            </p:txBody>
          </p:sp>
        </p:grpSp>
      </p:grpSp>
      <p:sp>
        <p:nvSpPr>
          <p:cNvPr id="138243" name="Rectangle 1"/>
          <p:cNvSpPr/>
          <p:nvPr/>
        </p:nvSpPr>
        <p:spPr>
          <a:xfrm>
            <a:off x="353332" y="1465416"/>
            <a:ext cx="11502655" cy="4602510"/>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13.1.2 </a:t>
            </a:r>
            <a:r>
              <a:rPr lang="zh-CN" altLang="zh-CN" spc="0" dirty="0">
                <a:solidFill>
                  <a:schemeClr val="bg1"/>
                </a:solidFill>
                <a:latin typeface="宋体" panose="02010600030101010101" pitchFamily="2" charset="-122"/>
                <a:ea typeface="宋体" panose="02010600030101010101" pitchFamily="2" charset="-122"/>
              </a:rPr>
              <a:t>发承包双方不论在何种场合对与工程计价有关的通知、批准、证明、证书、指示、指令、要求、请求、同意、意见、确定和决定等，</a:t>
            </a:r>
            <a:r>
              <a:rPr lang="zh-CN" altLang="zh-CN" spc="0" dirty="0">
                <a:solidFill>
                  <a:srgbClr val="FFFF00"/>
                </a:solidFill>
                <a:latin typeface="宋体" panose="02010600030101010101" pitchFamily="2" charset="-122"/>
                <a:ea typeface="宋体" panose="02010600030101010101" pitchFamily="2" charset="-122"/>
              </a:rPr>
              <a:t>均应采用书面形式，口头指令不得作为计价凭证，并应在合同约定的期限内送达接收人和送达地点。</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13.1.3 </a:t>
            </a:r>
            <a:r>
              <a:rPr lang="zh-CN" altLang="zh-CN" spc="0" dirty="0">
                <a:solidFill>
                  <a:schemeClr val="bg1"/>
                </a:solidFill>
                <a:latin typeface="宋体" panose="02010600030101010101" pitchFamily="2" charset="-122"/>
                <a:ea typeface="宋体" panose="02010600030101010101" pitchFamily="2" charset="-122"/>
              </a:rPr>
              <a:t>任何书面文件送达时，应由对方签收，通过邮寄应采用挂号、特快专递传送，或以发承包双方商定的电子传输方式发送，交付、传送或传输至指定的接收人的地址。如接收人通知了另外地址时，随后通信信息应按新地址发送。</a:t>
            </a:r>
            <a:endParaRPr lang="en-US"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13.2.2 </a:t>
            </a:r>
            <a:r>
              <a:rPr lang="zh-CN" altLang="zh-CN" spc="0" dirty="0">
                <a:solidFill>
                  <a:schemeClr val="bg1"/>
                </a:solidFill>
                <a:latin typeface="宋体" panose="02010600030101010101" pitchFamily="2" charset="-122"/>
                <a:ea typeface="宋体" panose="02010600030101010101" pitchFamily="2" charset="-122"/>
              </a:rPr>
              <a:t>发承包双方和工程造价咨询人应建立完善的工程计价档案管理制度，并应符合国家和有关部门发布的档案管理相关规定。</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13.2.3 </a:t>
            </a:r>
            <a:r>
              <a:rPr lang="zh-CN" altLang="zh-CN" spc="0" dirty="0">
                <a:solidFill>
                  <a:schemeClr val="bg2"/>
                </a:solidFill>
                <a:latin typeface="宋体" panose="02010600030101010101" pitchFamily="2" charset="-122"/>
                <a:ea typeface="宋体" panose="02010600030101010101" pitchFamily="2" charset="-122"/>
              </a:rPr>
              <a:t>工程造价咨询人归档的计价文件，</a:t>
            </a:r>
            <a:r>
              <a:rPr lang="zh-CN" altLang="zh-CN" spc="0" dirty="0">
                <a:solidFill>
                  <a:srgbClr val="FFFF00"/>
                </a:solidFill>
                <a:latin typeface="宋体" panose="02010600030101010101" pitchFamily="2" charset="-122"/>
                <a:ea typeface="宋体" panose="02010600030101010101" pitchFamily="2" charset="-122"/>
              </a:rPr>
              <a:t>保存期不宜少于</a:t>
            </a:r>
            <a:r>
              <a:rPr lang="en-US" altLang="zh-CN" spc="0" dirty="0">
                <a:solidFill>
                  <a:srgbClr val="FFFF00"/>
                </a:solidFill>
                <a:latin typeface="宋体" panose="02010600030101010101" pitchFamily="2" charset="-122"/>
                <a:ea typeface="宋体" panose="02010600030101010101" pitchFamily="2" charset="-122"/>
              </a:rPr>
              <a:t>5</a:t>
            </a:r>
            <a:r>
              <a:rPr lang="zh-CN" altLang="zh-CN" spc="0" dirty="0">
                <a:solidFill>
                  <a:srgbClr val="FFFF00"/>
                </a:solidFill>
                <a:latin typeface="宋体" panose="02010600030101010101" pitchFamily="2" charset="-122"/>
                <a:ea typeface="宋体" panose="02010600030101010101" pitchFamily="2" charset="-122"/>
              </a:rPr>
              <a:t>年。</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13.2.4 </a:t>
            </a:r>
            <a:r>
              <a:rPr lang="zh-CN" altLang="zh-CN" spc="0" dirty="0">
                <a:solidFill>
                  <a:schemeClr val="bg2"/>
                </a:solidFill>
                <a:latin typeface="宋体" panose="02010600030101010101" pitchFamily="2" charset="-122"/>
                <a:ea typeface="宋体" panose="02010600030101010101" pitchFamily="2" charset="-122"/>
              </a:rPr>
              <a:t>归档的工程计价成果文件应</a:t>
            </a:r>
            <a:r>
              <a:rPr lang="zh-CN" altLang="zh-CN" spc="0" dirty="0">
                <a:solidFill>
                  <a:srgbClr val="FFFF00"/>
                </a:solidFill>
                <a:latin typeface="宋体" panose="02010600030101010101" pitchFamily="2" charset="-122"/>
                <a:ea typeface="宋体" panose="02010600030101010101" pitchFamily="2" charset="-122"/>
              </a:rPr>
              <a:t>包括纸质原件和电子文件，</a:t>
            </a:r>
            <a:r>
              <a:rPr lang="zh-CN" altLang="zh-CN" spc="0" dirty="0">
                <a:solidFill>
                  <a:schemeClr val="bg1"/>
                </a:solidFill>
                <a:latin typeface="宋体" panose="02010600030101010101" pitchFamily="2" charset="-122"/>
                <a:ea typeface="宋体" panose="02010600030101010101" pitchFamily="2" charset="-122"/>
              </a:rPr>
              <a:t>其他归档文件及依据可为纸质原件、复印件或电子文件。归档的工程计价成果电子文件应满足标准数据接口的相应要求。</a:t>
            </a:r>
          </a:p>
        </p:txBody>
      </p:sp>
      <p:sp>
        <p:nvSpPr>
          <p:cNvPr id="13824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5-67</a:t>
            </a:r>
            <a:endParaRPr lang="en-US" altLang="zh-CN" sz="2200" b="1" dirty="0">
              <a:solidFill>
                <a:schemeClr val="bg2"/>
              </a:solidFill>
              <a:latin typeface="微软雅黑" panose="020B0503020204020204" pitchFamily="34" charset="-122"/>
            </a:endParaRPr>
          </a:p>
        </p:txBody>
      </p:sp>
      <p:sp>
        <p:nvSpPr>
          <p:cNvPr id="13824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29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6</a:t>
              </a:r>
            </a:p>
          </p:txBody>
        </p:sp>
        <p:grpSp>
          <p:nvGrpSpPr>
            <p:cNvPr id="140296"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b="0" dirty="0">
                    <a:solidFill>
                      <a:schemeClr val="bg1"/>
                    </a:solidFill>
                    <a:latin typeface="Arial" panose="020B0604020202020204" pitchFamily="34" charset="0"/>
                    <a:ea typeface="微软雅黑" panose="020B0503020204020204" pitchFamily="34" charset="-122"/>
                    <a:sym typeface="+mn-ea"/>
                  </a:rPr>
                  <a:t>设计概算有关问题的说明</a:t>
                </a:r>
                <a:r>
                  <a:rPr lang="en-US" altLang="zh-CN" dirty="0">
                    <a:solidFill>
                      <a:schemeClr val="bg1"/>
                    </a:solidFill>
                    <a:sym typeface="+mn-ea"/>
                  </a:rPr>
                  <a:t>——</a:t>
                </a:r>
                <a:r>
                  <a:rPr lang="zh-CN" altLang="zh-CN" b="0" dirty="0">
                    <a:solidFill>
                      <a:schemeClr val="bg1"/>
                    </a:solidFill>
                  </a:rPr>
                  <a:t>设计概算</a:t>
                </a:r>
                <a:endParaRPr lang="en-US" altLang="zh-CN" b="0" dirty="0">
                  <a:solidFill>
                    <a:schemeClr val="bg1"/>
                  </a:solidFill>
                </a:endParaRPr>
              </a:p>
            </p:txBody>
          </p:sp>
        </p:grpSp>
      </p:grpSp>
      <p:sp>
        <p:nvSpPr>
          <p:cNvPr id="140291" name="Rectangle 1"/>
          <p:cNvSpPr/>
          <p:nvPr/>
        </p:nvSpPr>
        <p:spPr>
          <a:xfrm>
            <a:off x="282633" y="1433669"/>
            <a:ext cx="11659657" cy="4756398"/>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2811"/>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建设工程设计概算编制套用定额或“消耗量标准”，费用标准及计费程序，在新的概算定额未编制颁发之前按以下规定处理：</a:t>
            </a:r>
          </a:p>
          <a:p>
            <a:pPr marL="0" indent="0" eaLnBrk="1" hangingPunct="1">
              <a:lnSpc>
                <a:spcPts val="2811"/>
              </a:lnSpc>
              <a:spcAft>
                <a:spcPct val="0"/>
              </a:spcAft>
              <a:buNone/>
            </a:pPr>
            <a:r>
              <a:rPr lang="zh-CN" altLang="zh-CN"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1</a:t>
            </a:r>
            <a:r>
              <a:rPr lang="zh-CN" altLang="en-US" spc="0" dirty="0">
                <a:solidFill>
                  <a:schemeClr val="bg2"/>
                </a:solidFill>
                <a:latin typeface="宋体" panose="02010600030101010101" pitchFamily="2" charset="-122"/>
                <a:ea typeface="宋体" panose="02010600030101010101" pitchFamily="2" charset="-122"/>
              </a:rPr>
              <a:t>）建筑面积计算规则按现行建筑面积计算规范规定计算；</a:t>
            </a: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2</a:t>
            </a:r>
            <a:r>
              <a:rPr lang="zh-CN" altLang="en-US" spc="0" dirty="0">
                <a:solidFill>
                  <a:schemeClr val="bg2"/>
                </a:solidFill>
                <a:latin typeface="宋体" panose="02010600030101010101" pitchFamily="2" charset="-122"/>
                <a:ea typeface="宋体" panose="02010600030101010101" pitchFamily="2" charset="-122"/>
              </a:rPr>
              <a:t>）直接工程费和施工措施费：建筑工程（含新建装饰装修工程）仍按</a:t>
            </a:r>
            <a:r>
              <a:rPr lang="en-US" altLang="zh-CN" spc="0" dirty="0">
                <a:solidFill>
                  <a:schemeClr val="bg2"/>
                </a:solidFill>
                <a:latin typeface="宋体" panose="02010600030101010101" pitchFamily="2" charset="-122"/>
                <a:ea typeface="宋体" panose="02010600030101010101" pitchFamily="2" charset="-122"/>
              </a:rPr>
              <a:t>2001</a:t>
            </a:r>
            <a:r>
              <a:rPr lang="zh-CN" altLang="en-US" spc="0" dirty="0">
                <a:solidFill>
                  <a:schemeClr val="bg2"/>
                </a:solidFill>
                <a:latin typeface="宋体" panose="02010600030101010101" pitchFamily="2" charset="-122"/>
                <a:ea typeface="宋体" panose="02010600030101010101" pitchFamily="2" charset="-122"/>
              </a:rPr>
              <a:t>年</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湖南省建筑工程概算定额</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计算，缺项部分套用消耗量标准；</a:t>
            </a: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3</a:t>
            </a:r>
            <a:r>
              <a:rPr lang="zh-CN" altLang="en-US" spc="0" dirty="0">
                <a:solidFill>
                  <a:schemeClr val="bg2"/>
                </a:solidFill>
                <a:latin typeface="宋体" panose="02010600030101010101" pitchFamily="2" charset="-122"/>
                <a:ea typeface="宋体" panose="02010600030101010101" pitchFamily="2" charset="-122"/>
              </a:rPr>
              <a:t>）单独装饰工程、市政、安装、仿古建筑、园林景观绿化、机械土石方、地下综合管廊等工程按“消耗量标准”计算； </a:t>
            </a: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4</a:t>
            </a:r>
            <a:r>
              <a:rPr lang="zh-CN" altLang="en-US" spc="0" dirty="0">
                <a:solidFill>
                  <a:schemeClr val="bg2"/>
                </a:solidFill>
                <a:latin typeface="宋体" panose="02010600030101010101" pitchFamily="2" charset="-122"/>
                <a:ea typeface="宋体" panose="02010600030101010101" pitchFamily="2" charset="-122"/>
              </a:rPr>
              <a:t>）材料预算价格按编制期建设工程造价主管部门发布的价格计取；</a:t>
            </a: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5</a:t>
            </a:r>
            <a:r>
              <a:rPr lang="zh-CN" altLang="en-US" spc="0" dirty="0">
                <a:solidFill>
                  <a:schemeClr val="bg2"/>
                </a:solidFill>
                <a:latin typeface="宋体" panose="02010600030101010101" pitchFamily="2" charset="-122"/>
                <a:ea typeface="宋体" panose="02010600030101010101" pitchFamily="2" charset="-122"/>
              </a:rPr>
              <a:t>）人工费按市州建设工程造价主管部门发布的系数调整；</a:t>
            </a: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6</a:t>
            </a:r>
            <a:r>
              <a:rPr lang="zh-CN" altLang="en-US" spc="0" dirty="0">
                <a:solidFill>
                  <a:schemeClr val="bg2"/>
                </a:solidFill>
                <a:latin typeface="宋体" panose="02010600030101010101" pitchFamily="2" charset="-122"/>
                <a:ea typeface="宋体" panose="02010600030101010101" pitchFamily="2" charset="-122"/>
              </a:rPr>
              <a:t>）机械费中燃料及电的单价超过定额或“消耗量标准”基价其价差应予调整；</a:t>
            </a: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7</a:t>
            </a:r>
            <a:r>
              <a:rPr lang="zh-CN" altLang="en-US" spc="0" dirty="0">
                <a:solidFill>
                  <a:schemeClr val="bg2"/>
                </a:solidFill>
                <a:latin typeface="宋体" panose="02010600030101010101" pitchFamily="2" charset="-122"/>
                <a:ea typeface="宋体" panose="02010600030101010101" pitchFamily="2" charset="-122"/>
              </a:rPr>
              <a:t>）总概算中的预备费按工程费用（即建筑工程费、设备及工器具购置费和安装工程费之和）和工程建设其他费两者之和乘以规定的费率计算，其中基本预备费和价差预备费分别按</a:t>
            </a:r>
            <a:r>
              <a:rPr lang="en-US" altLang="zh-CN" spc="0" dirty="0">
                <a:solidFill>
                  <a:schemeClr val="bg2"/>
                </a:solidFill>
                <a:latin typeface="宋体" panose="02010600030101010101" pitchFamily="2" charset="-122"/>
                <a:ea typeface="宋体" panose="02010600030101010101" pitchFamily="2" charset="-122"/>
              </a:rPr>
              <a:t>5%</a:t>
            </a:r>
            <a:r>
              <a:rPr lang="zh-CN" altLang="en-US" spc="0" dirty="0">
                <a:solidFill>
                  <a:schemeClr val="bg2"/>
                </a:solidFill>
                <a:latin typeface="宋体" panose="02010600030101010101" pitchFamily="2" charset="-122"/>
                <a:ea typeface="宋体" panose="02010600030101010101" pitchFamily="2" charset="-122"/>
              </a:rPr>
              <a:t>计取；</a:t>
            </a: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8</a:t>
            </a:r>
            <a:r>
              <a:rPr lang="zh-CN" altLang="en-US" spc="0" dirty="0">
                <a:solidFill>
                  <a:schemeClr val="bg2"/>
                </a:solidFill>
                <a:latin typeface="宋体" panose="02010600030101010101" pitchFamily="2" charset="-122"/>
                <a:ea typeface="宋体" panose="02010600030101010101" pitchFamily="2" charset="-122"/>
              </a:rPr>
              <a:t>）单位工程概算费用计算程序及费率按附录</a:t>
            </a:r>
            <a:r>
              <a:rPr lang="en-US" altLang="zh-CN" spc="0" dirty="0">
                <a:solidFill>
                  <a:schemeClr val="bg2"/>
                </a:solidFill>
                <a:latin typeface="宋体" panose="02010600030101010101" pitchFamily="2" charset="-122"/>
                <a:ea typeface="宋体" panose="02010600030101010101" pitchFamily="2" charset="-122"/>
              </a:rPr>
              <a:t>F</a:t>
            </a:r>
            <a:r>
              <a:rPr lang="zh-CN" altLang="en-US" spc="0" dirty="0">
                <a:solidFill>
                  <a:schemeClr val="bg2"/>
                </a:solidFill>
                <a:latin typeface="宋体" panose="02010600030101010101" pitchFamily="2" charset="-122"/>
                <a:ea typeface="宋体" panose="02010600030101010101" pitchFamily="2" charset="-122"/>
              </a:rPr>
              <a:t>规定计算</a:t>
            </a:r>
            <a:r>
              <a:rPr lang="zh-CN" altLang="zh-CN" spc="0" dirty="0">
                <a:solidFill>
                  <a:schemeClr val="bg2"/>
                </a:solidFill>
                <a:latin typeface="宋体" panose="02010600030101010101" pitchFamily="2" charset="-122"/>
                <a:ea typeface="宋体" panose="02010600030101010101" pitchFamily="2" charset="-122"/>
              </a:rPr>
              <a:t>。</a:t>
            </a:r>
          </a:p>
        </p:txBody>
      </p:sp>
      <p:sp>
        <p:nvSpPr>
          <p:cNvPr id="14029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5-68</a:t>
            </a:r>
            <a:endParaRPr lang="en-US" altLang="zh-CN" sz="2200" b="1" dirty="0">
              <a:solidFill>
                <a:schemeClr val="bg2"/>
              </a:solidFill>
              <a:latin typeface="微软雅黑" panose="020B0503020204020204" pitchFamily="34" charset="-122"/>
            </a:endParaRPr>
          </a:p>
        </p:txBody>
      </p:sp>
      <p:sp>
        <p:nvSpPr>
          <p:cNvPr id="14029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233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6</a:t>
              </a:r>
            </a:p>
          </p:txBody>
        </p:sp>
        <p:grpSp>
          <p:nvGrpSpPr>
            <p:cNvPr id="142347"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b="0" dirty="0">
                    <a:solidFill>
                      <a:schemeClr val="bg1"/>
                    </a:solidFill>
                    <a:latin typeface="Arial" panose="020B0604020202020204" pitchFamily="34" charset="0"/>
                    <a:ea typeface="微软雅黑" panose="020B0503020204020204" pitchFamily="34" charset="-122"/>
                    <a:sym typeface="+mn-ea"/>
                  </a:rPr>
                  <a:t>设计概算有关问题的说明</a:t>
                </a:r>
                <a:r>
                  <a:rPr lang="en-US" altLang="zh-CN" dirty="0">
                    <a:solidFill>
                      <a:schemeClr val="bg1"/>
                    </a:solidFill>
                    <a:sym typeface="+mn-ea"/>
                  </a:rPr>
                  <a:t>——</a:t>
                </a:r>
                <a:r>
                  <a:rPr lang="zh-CN" altLang="zh-CN" b="0" dirty="0">
                    <a:solidFill>
                      <a:schemeClr val="bg1"/>
                    </a:solidFill>
                  </a:rPr>
                  <a:t>设计概算</a:t>
                </a:r>
                <a:endParaRPr lang="zh-CN" altLang="en-US" b="0" dirty="0">
                  <a:solidFill>
                    <a:schemeClr val="bg1"/>
                  </a:solidFill>
                </a:endParaRPr>
              </a:p>
            </p:txBody>
          </p:sp>
        </p:grpSp>
      </p:grpSp>
      <p:sp>
        <p:nvSpPr>
          <p:cNvPr id="142339" name="Rectangle 1"/>
          <p:cNvSpPr/>
          <p:nvPr/>
        </p:nvSpPr>
        <p:spPr>
          <a:xfrm>
            <a:off x="248360" y="1267824"/>
            <a:ext cx="11618416" cy="734784"/>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spc="0" dirty="0">
                <a:solidFill>
                  <a:srgbClr val="FFFF00"/>
                </a:solidFill>
                <a:latin typeface="宋体" panose="02010600030101010101" pitchFamily="2" charset="-122"/>
                <a:ea typeface="宋体" panose="02010600030101010101" pitchFamily="2" charset="-122"/>
              </a:rPr>
              <a:t>2001</a:t>
            </a:r>
            <a:r>
              <a:rPr lang="zh-CN" altLang="en-US" sz="2200" spc="0" dirty="0">
                <a:solidFill>
                  <a:srgbClr val="FFFF00"/>
                </a:solidFill>
                <a:latin typeface="宋体" panose="02010600030101010101" pitchFamily="2" charset="-122"/>
                <a:ea typeface="宋体" panose="02010600030101010101" pitchFamily="2" charset="-122"/>
              </a:rPr>
              <a:t>年</a:t>
            </a:r>
            <a:r>
              <a:rPr lang="en-US" altLang="zh-CN" sz="2200" spc="0" dirty="0">
                <a:solidFill>
                  <a:srgbClr val="FFFF00"/>
                </a:solidFill>
                <a:latin typeface="宋体" panose="02010600030101010101" pitchFamily="2" charset="-122"/>
                <a:ea typeface="宋体" panose="02010600030101010101" pitchFamily="2" charset="-122"/>
              </a:rPr>
              <a:t>《</a:t>
            </a:r>
            <a:r>
              <a:rPr lang="zh-CN" altLang="en-US" sz="2200" spc="0" dirty="0">
                <a:solidFill>
                  <a:srgbClr val="FFFF00"/>
                </a:solidFill>
                <a:latin typeface="宋体" panose="02010600030101010101" pitchFamily="2" charset="-122"/>
                <a:ea typeface="宋体" panose="02010600030101010101" pitchFamily="2" charset="-122"/>
              </a:rPr>
              <a:t>湖南省建筑工程概算定额</a:t>
            </a:r>
            <a:r>
              <a:rPr lang="en-US" altLang="zh-CN" sz="2200" spc="0" dirty="0">
                <a:solidFill>
                  <a:srgbClr val="FFFF00"/>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zh-CN" altLang="en-US" sz="2000" spc="0" dirty="0" smtClean="0">
                <a:solidFill>
                  <a:schemeClr val="bg2"/>
                </a:solidFill>
                <a:latin typeface="宋体" panose="02010600030101010101" pitchFamily="2" charset="-122"/>
                <a:ea typeface="宋体" panose="02010600030101010101" pitchFamily="2" charset="-122"/>
              </a:rPr>
              <a:t>省</a:t>
            </a:r>
            <a:r>
              <a:rPr lang="zh-CN" altLang="en-US" sz="2000" spc="0" dirty="0">
                <a:solidFill>
                  <a:schemeClr val="bg2"/>
                </a:solidFill>
                <a:latin typeface="宋体" panose="02010600030101010101" pitchFamily="2" charset="-122"/>
                <a:ea typeface="宋体" panose="02010600030101010101" pitchFamily="2" charset="-122"/>
              </a:rPr>
              <a:t>住建厅</a:t>
            </a:r>
            <a:r>
              <a:rPr lang="en-US" altLang="zh-CN" sz="2000" spc="0" dirty="0">
                <a:solidFill>
                  <a:schemeClr val="bg2"/>
                </a:solidFill>
                <a:latin typeface="宋体" panose="02010600030101010101" pitchFamily="2" charset="-122"/>
                <a:ea typeface="宋体" panose="02010600030101010101" pitchFamily="2" charset="-122"/>
              </a:rPr>
              <a:t>2018</a:t>
            </a:r>
            <a:r>
              <a:rPr lang="zh-CN" altLang="en-US" sz="2000" spc="0" dirty="0">
                <a:solidFill>
                  <a:schemeClr val="bg2"/>
                </a:solidFill>
                <a:latin typeface="宋体" panose="02010600030101010101" pitchFamily="2" charset="-122"/>
                <a:ea typeface="宋体" panose="02010600030101010101" pitchFamily="2" charset="-122"/>
              </a:rPr>
              <a:t>年</a:t>
            </a:r>
            <a:r>
              <a:rPr lang="en-US" altLang="zh-CN" sz="2000" spc="0" dirty="0">
                <a:solidFill>
                  <a:schemeClr val="bg2"/>
                </a:solidFill>
                <a:latin typeface="宋体" panose="02010600030101010101" pitchFamily="2" charset="-122"/>
                <a:ea typeface="宋体" panose="02010600030101010101" pitchFamily="2" charset="-122"/>
              </a:rPr>
              <a:t>3</a:t>
            </a:r>
            <a:r>
              <a:rPr lang="zh-CN" altLang="en-US" sz="2000" spc="0" dirty="0">
                <a:solidFill>
                  <a:schemeClr val="bg2"/>
                </a:solidFill>
                <a:latin typeface="宋体" panose="02010600030101010101" pitchFamily="2" charset="-122"/>
                <a:ea typeface="宋体" panose="02010600030101010101" pitchFamily="2" charset="-122"/>
              </a:rPr>
              <a:t>月</a:t>
            </a:r>
            <a:r>
              <a:rPr lang="en-US" altLang="zh-CN" sz="2000" spc="0" dirty="0">
                <a:solidFill>
                  <a:schemeClr val="bg2"/>
                </a:solidFill>
                <a:latin typeface="宋体" panose="02010600030101010101" pitchFamily="2" charset="-122"/>
                <a:ea typeface="宋体" panose="02010600030101010101" pitchFamily="2" charset="-122"/>
              </a:rPr>
              <a:t>5</a:t>
            </a:r>
            <a:r>
              <a:rPr lang="zh-CN" altLang="en-US" sz="2000" spc="0" dirty="0">
                <a:solidFill>
                  <a:schemeClr val="bg2"/>
                </a:solidFill>
                <a:latin typeface="宋体" panose="02010600030101010101" pitchFamily="2" charset="-122"/>
                <a:ea typeface="宋体" panose="02010600030101010101" pitchFamily="2" charset="-122"/>
              </a:rPr>
              <a:t>日</a:t>
            </a:r>
            <a:r>
              <a:rPr lang="zh-CN" altLang="zh-CN" sz="2000" spc="0" dirty="0">
                <a:solidFill>
                  <a:schemeClr val="bg2"/>
                </a:solidFill>
                <a:latin typeface="宋体" panose="02010600030101010101" pitchFamily="2" charset="-122"/>
                <a:ea typeface="宋体" panose="02010600030101010101" pitchFamily="2" charset="-122"/>
              </a:rPr>
              <a:t>印发</a:t>
            </a:r>
            <a:r>
              <a:rPr lang="en-US" altLang="zh-CN" sz="2000" spc="0" dirty="0">
                <a:solidFill>
                  <a:schemeClr val="bg2"/>
                </a:solidFill>
                <a:latin typeface="宋体" panose="02010600030101010101" pitchFamily="2" charset="-122"/>
                <a:ea typeface="宋体" panose="02010600030101010101" pitchFamily="2" charset="-122"/>
              </a:rPr>
              <a:t>《</a:t>
            </a:r>
            <a:r>
              <a:rPr lang="zh-CN" altLang="en-US" sz="2000" spc="0" dirty="0">
                <a:solidFill>
                  <a:schemeClr val="bg2"/>
                </a:solidFill>
                <a:latin typeface="宋体" panose="02010600030101010101" pitchFamily="2" charset="-122"/>
                <a:ea typeface="宋体" panose="02010600030101010101" pitchFamily="2" charset="-122"/>
              </a:rPr>
              <a:t>关于</a:t>
            </a:r>
            <a:r>
              <a:rPr lang="zh-CN" altLang="zh-CN" sz="2000" spc="0" dirty="0">
                <a:solidFill>
                  <a:schemeClr val="bg2"/>
                </a:solidFill>
                <a:latin typeface="宋体" panose="02010600030101010101" pitchFamily="2" charset="-122"/>
                <a:ea typeface="宋体" panose="02010600030101010101" pitchFamily="2" charset="-122"/>
              </a:rPr>
              <a:t>〈湖南省建筑工程概算定额〉》的通</a:t>
            </a:r>
            <a:r>
              <a:rPr lang="zh-CN" altLang="zh-CN" sz="2000" spc="0" dirty="0" smtClean="0">
                <a:solidFill>
                  <a:schemeClr val="bg2"/>
                </a:solidFill>
                <a:latin typeface="宋体" panose="02010600030101010101" pitchFamily="2" charset="-122"/>
                <a:ea typeface="宋体" panose="02010600030101010101" pitchFamily="2" charset="-122"/>
              </a:rPr>
              <a:t>知</a:t>
            </a:r>
            <a:r>
              <a:rPr lang="zh-CN" altLang="en-US" sz="2000" spc="0" dirty="0" smtClean="0">
                <a:solidFill>
                  <a:schemeClr val="bg2"/>
                </a:solidFill>
                <a:latin typeface="宋体" panose="02010600030101010101" pitchFamily="2" charset="-122"/>
                <a:ea typeface="宋体" panose="02010600030101010101" pitchFamily="2" charset="-122"/>
              </a:rPr>
              <a:t>（湘</a:t>
            </a:r>
            <a:r>
              <a:rPr lang="zh-CN" altLang="en-US" sz="2000" spc="0" dirty="0">
                <a:solidFill>
                  <a:schemeClr val="bg2"/>
                </a:solidFill>
                <a:latin typeface="宋体" panose="02010600030101010101" pitchFamily="2" charset="-122"/>
                <a:ea typeface="宋体" panose="02010600030101010101" pitchFamily="2" charset="-122"/>
              </a:rPr>
              <a:t>建价</a:t>
            </a:r>
            <a:r>
              <a:rPr lang="en-US" altLang="zh-CN" sz="2000" spc="0" dirty="0">
                <a:solidFill>
                  <a:schemeClr val="bg2"/>
                </a:solidFill>
                <a:latin typeface="宋体" panose="02010600030101010101" pitchFamily="2" charset="-122"/>
                <a:ea typeface="宋体" panose="02010600030101010101" pitchFamily="2" charset="-122"/>
              </a:rPr>
              <a:t>〔2018〕43</a:t>
            </a:r>
            <a:r>
              <a:rPr lang="zh-CN" altLang="en-US" sz="2000" spc="0" dirty="0">
                <a:solidFill>
                  <a:schemeClr val="bg2"/>
                </a:solidFill>
                <a:latin typeface="宋体" panose="02010600030101010101" pitchFamily="2" charset="-122"/>
                <a:ea typeface="宋体" panose="02010600030101010101" pitchFamily="2" charset="-122"/>
              </a:rPr>
              <a:t>号）</a:t>
            </a:r>
            <a:endParaRPr lang="zh-CN" altLang="zh-CN" sz="2000" spc="0" dirty="0">
              <a:solidFill>
                <a:schemeClr val="bg2"/>
              </a:solidFill>
              <a:latin typeface="宋体" panose="02010600030101010101" pitchFamily="2" charset="-122"/>
              <a:ea typeface="宋体" panose="02010600030101010101" pitchFamily="2" charset="-122"/>
            </a:endParaRPr>
          </a:p>
        </p:txBody>
      </p:sp>
      <p:pic>
        <p:nvPicPr>
          <p:cNvPr id="142340" name="Picture 10" descr="2001概算定额"/>
          <p:cNvPicPr>
            <a:picLocks noChangeAspect="1"/>
          </p:cNvPicPr>
          <p:nvPr/>
        </p:nvPicPr>
        <p:blipFill>
          <a:blip r:embed="rId3" cstate="print"/>
          <a:stretch>
            <a:fillRect/>
          </a:stretch>
        </p:blipFill>
        <p:spPr>
          <a:xfrm>
            <a:off x="258912" y="2144393"/>
            <a:ext cx="5704732" cy="2467546"/>
          </a:xfrm>
          <a:prstGeom prst="rect">
            <a:avLst/>
          </a:prstGeom>
          <a:noFill/>
          <a:ln w="9525">
            <a:noFill/>
          </a:ln>
        </p:spPr>
      </p:pic>
      <p:pic>
        <p:nvPicPr>
          <p:cNvPr id="142341" name="Picture 11" descr="项目总投资"/>
          <p:cNvPicPr>
            <a:picLocks noChangeAspect="1"/>
          </p:cNvPicPr>
          <p:nvPr/>
        </p:nvPicPr>
        <p:blipFill>
          <a:blip r:embed="rId4" cstate="print"/>
          <a:stretch>
            <a:fillRect/>
          </a:stretch>
        </p:blipFill>
        <p:spPr>
          <a:xfrm>
            <a:off x="6310220" y="2878829"/>
            <a:ext cx="5642827" cy="3574293"/>
          </a:xfrm>
          <a:prstGeom prst="rect">
            <a:avLst/>
          </a:prstGeom>
          <a:noFill/>
          <a:ln w="9525">
            <a:noFill/>
          </a:ln>
        </p:spPr>
      </p:pic>
      <p:sp>
        <p:nvSpPr>
          <p:cNvPr id="142342" name="Rectangle 1"/>
          <p:cNvSpPr/>
          <p:nvPr/>
        </p:nvSpPr>
        <p:spPr>
          <a:xfrm>
            <a:off x="1540051" y="5511817"/>
            <a:ext cx="4415850" cy="734784"/>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ctr" eaLnBrk="1" hangingPunct="1">
              <a:lnSpc>
                <a:spcPct val="100000"/>
              </a:lnSpc>
              <a:spcAft>
                <a:spcPct val="0"/>
              </a:spcAft>
              <a:buNone/>
            </a:pPr>
            <a:r>
              <a:rPr lang="en-US" altLang="zh-CN" sz="2200" dirty="0">
                <a:solidFill>
                  <a:srgbClr val="FFFF00"/>
                </a:solidFill>
                <a:latin typeface="宋体" panose="02010600030101010101" pitchFamily="2" charset="-122"/>
                <a:ea typeface="宋体" panose="02010600030101010101" pitchFamily="2" charset="-122"/>
              </a:rPr>
              <a:t>《</a:t>
            </a:r>
            <a:r>
              <a:rPr lang="zh-CN" altLang="en-US" sz="2200" dirty="0">
                <a:solidFill>
                  <a:srgbClr val="FFFF00"/>
                </a:solidFill>
                <a:latin typeface="宋体" panose="02010600030101010101" pitchFamily="2" charset="-122"/>
                <a:ea typeface="宋体" panose="02010600030101010101" pitchFamily="2" charset="-122"/>
              </a:rPr>
              <a:t>市政工程设计概算编制办法</a:t>
            </a:r>
            <a:r>
              <a:rPr lang="en-US" altLang="zh-CN" sz="2200" dirty="0">
                <a:solidFill>
                  <a:srgbClr val="FFFF00"/>
                </a:solidFill>
                <a:latin typeface="宋体" panose="02010600030101010101" pitchFamily="2" charset="-122"/>
                <a:ea typeface="宋体" panose="02010600030101010101" pitchFamily="2" charset="-122"/>
              </a:rPr>
              <a:t>》</a:t>
            </a:r>
          </a:p>
          <a:p>
            <a:pPr marL="0" indent="0" algn="ctr" eaLnBrk="1" hangingPunct="1">
              <a:lnSpc>
                <a:spcPct val="100000"/>
              </a:lnSpc>
              <a:spcAft>
                <a:spcPct val="0"/>
              </a:spcAft>
              <a:buNone/>
            </a:pPr>
            <a:r>
              <a:rPr lang="zh-CN" altLang="en-US" sz="2000" dirty="0">
                <a:solidFill>
                  <a:schemeClr val="bg2"/>
                </a:solidFill>
                <a:latin typeface="宋体" panose="02010600030101010101" pitchFamily="2" charset="-122"/>
                <a:ea typeface="宋体" panose="02010600030101010101" pitchFamily="2" charset="-122"/>
              </a:rPr>
              <a:t>（住建部建标</a:t>
            </a:r>
            <a:r>
              <a:rPr lang="en-US" altLang="zh-CN" sz="2000" dirty="0">
                <a:solidFill>
                  <a:schemeClr val="bg2"/>
                </a:solidFill>
                <a:latin typeface="宋体" panose="02010600030101010101" pitchFamily="2" charset="-122"/>
                <a:ea typeface="宋体" panose="02010600030101010101" pitchFamily="2" charset="-122"/>
              </a:rPr>
              <a:t>〔2011〕1</a:t>
            </a:r>
            <a:r>
              <a:rPr lang="zh-CN" altLang="en-US" sz="2000" dirty="0">
                <a:solidFill>
                  <a:schemeClr val="bg2"/>
                </a:solidFill>
                <a:latin typeface="宋体" panose="02010600030101010101" pitchFamily="2" charset="-122"/>
                <a:ea typeface="宋体" panose="02010600030101010101" pitchFamily="2" charset="-122"/>
              </a:rPr>
              <a:t>号）</a:t>
            </a:r>
            <a:endParaRPr lang="zh-CN" altLang="zh-CN" sz="2000" dirty="0">
              <a:solidFill>
                <a:schemeClr val="bg2"/>
              </a:solidFill>
              <a:latin typeface="宋体" panose="02010600030101010101" pitchFamily="2" charset="-122"/>
              <a:ea typeface="宋体" panose="02010600030101010101" pitchFamily="2" charset="-122"/>
            </a:endParaRPr>
          </a:p>
        </p:txBody>
      </p:sp>
      <p:sp>
        <p:nvSpPr>
          <p:cNvPr id="142343" name="Text Box 13"/>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5-69</a:t>
            </a:r>
            <a:endParaRPr lang="en-US" altLang="zh-CN" sz="2200" b="1" dirty="0">
              <a:solidFill>
                <a:schemeClr val="bg2"/>
              </a:solidFill>
              <a:latin typeface="微软雅黑" panose="020B0503020204020204" pitchFamily="34" charset="-122"/>
            </a:endParaRPr>
          </a:p>
        </p:txBody>
      </p:sp>
      <p:sp>
        <p:nvSpPr>
          <p:cNvPr id="14234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100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38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6</a:t>
              </a:r>
            </a:p>
          </p:txBody>
        </p:sp>
        <p:grpSp>
          <p:nvGrpSpPr>
            <p:cNvPr id="14439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b="0" dirty="0">
                    <a:solidFill>
                      <a:schemeClr val="bg1"/>
                    </a:solidFill>
                    <a:latin typeface="Arial" panose="020B0604020202020204" pitchFamily="34" charset="0"/>
                    <a:ea typeface="微软雅黑" panose="020B0503020204020204" pitchFamily="34" charset="-122"/>
                    <a:sym typeface="+mn-ea"/>
                  </a:rPr>
                  <a:t>设计概算有关问题的说明</a:t>
                </a:r>
                <a:r>
                  <a:rPr lang="en-US" altLang="zh-CN" dirty="0">
                    <a:solidFill>
                      <a:schemeClr val="bg1"/>
                    </a:solidFill>
                    <a:sym typeface="+mn-ea"/>
                  </a:rPr>
                  <a:t>——</a:t>
                </a:r>
                <a:r>
                  <a:rPr lang="zh-CN" altLang="zh-CN" b="0" dirty="0">
                    <a:solidFill>
                      <a:schemeClr val="bg1"/>
                    </a:solidFill>
                  </a:rPr>
                  <a:t>设计概算</a:t>
                </a:r>
                <a:endParaRPr lang="zh-CN" altLang="en-US" b="0" dirty="0">
                  <a:solidFill>
                    <a:schemeClr val="bg1"/>
                  </a:solidFill>
                </a:endParaRPr>
              </a:p>
            </p:txBody>
          </p:sp>
        </p:grpSp>
      </p:grpSp>
      <p:sp>
        <p:nvSpPr>
          <p:cNvPr id="144387" name="Rectangle 1"/>
          <p:cNvSpPr/>
          <p:nvPr/>
        </p:nvSpPr>
        <p:spPr>
          <a:xfrm>
            <a:off x="560918" y="1687026"/>
            <a:ext cx="11325338" cy="380311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z="2200" spc="0" dirty="0">
                <a:solidFill>
                  <a:srgbClr val="FFFF00"/>
                </a:solidFill>
                <a:latin typeface="宋体" panose="02010600030101010101" pitchFamily="2" charset="-122"/>
                <a:ea typeface="宋体" panose="02010600030101010101" pitchFamily="2" charset="-122"/>
              </a:rPr>
              <a:t>相关要求：</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1、设计概算是初步设计文件的重要组成部分，是考核设计方案经济合理性的重要依据，也是全面反映建设项目投资规模和投资构成的主要文件；设计概算应与可研批复中的投资估算并进行同口径投资规模比对，确保程序合规、总投资处于规定范围。</a:t>
            </a:r>
          </a:p>
          <a:p>
            <a:pPr marL="0" indent="0"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2</a:t>
            </a:r>
            <a:r>
              <a:rPr lang="zh-CN" altLang="en-US" spc="0" dirty="0">
                <a:solidFill>
                  <a:schemeClr val="bg2"/>
                </a:solidFill>
                <a:latin typeface="宋体" panose="02010600030101010101" pitchFamily="2" charset="-122"/>
                <a:ea typeface="宋体" panose="02010600030101010101" pitchFamily="2" charset="-122"/>
              </a:rPr>
              <a:t>、设计概算是有效进行投资控制的基础，应按照设计文件进行工程算量、定额套价和专业取费，确保工程计价的准确；概算经批准后是基本建设项目投资最高限额、是编制建设项目投资计划、确定和控制建设项目投资的依据，是控制施工图设计和施工图预算的依据，是衡量设计方案经济合理性和选择最佳设计方案的依据，是考核建设项目投资效果的依据。 </a:t>
            </a:r>
          </a:p>
          <a:p>
            <a:pPr marL="0" indent="0"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3</a:t>
            </a:r>
            <a:r>
              <a:rPr lang="zh-CN" altLang="en-US" spc="0" dirty="0">
                <a:solidFill>
                  <a:schemeClr val="bg2"/>
                </a:solidFill>
                <a:latin typeface="宋体" panose="02010600030101010101" pitchFamily="2" charset="-122"/>
                <a:ea typeface="宋体" panose="02010600030101010101" pitchFamily="2" charset="-122"/>
              </a:rPr>
              <a:t>、按照</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建设工程造价咨询成果文件质量标准</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，同一口径下，设计概算的综合误差率应小于</a:t>
            </a:r>
            <a:r>
              <a:rPr lang="en-US" altLang="zh-CN" spc="0" dirty="0">
                <a:solidFill>
                  <a:schemeClr val="bg2"/>
                </a:solidFill>
                <a:latin typeface="宋体" panose="02010600030101010101" pitchFamily="2" charset="-122"/>
                <a:ea typeface="宋体" panose="02010600030101010101" pitchFamily="2" charset="-122"/>
              </a:rPr>
              <a:t>6</a:t>
            </a:r>
            <a:r>
              <a:rPr lang="zh-CN" altLang="en-US" spc="0" dirty="0" smtClean="0">
                <a:solidFill>
                  <a:schemeClr val="bg2"/>
                </a:solidFill>
                <a:latin typeface="宋体" panose="02010600030101010101" pitchFamily="2" charset="-122"/>
                <a:ea typeface="宋体" panose="02010600030101010101" pitchFamily="2" charset="-122"/>
              </a:rPr>
              <a:t>％。</a:t>
            </a:r>
            <a:endParaRPr lang="zh-CN" altLang="zh-CN" spc="0" dirty="0">
              <a:solidFill>
                <a:schemeClr val="bg2"/>
              </a:solidFill>
              <a:ea typeface="宋体" panose="02010600030101010101" pitchFamily="2" charset="-122"/>
            </a:endParaRPr>
          </a:p>
        </p:txBody>
      </p:sp>
      <p:sp>
        <p:nvSpPr>
          <p:cNvPr id="14438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5-70</a:t>
            </a:r>
            <a:endParaRPr lang="en-US" altLang="zh-CN" sz="2200" b="1" dirty="0">
              <a:solidFill>
                <a:schemeClr val="bg2"/>
              </a:solidFill>
              <a:latin typeface="微软雅黑" panose="020B0503020204020204" pitchFamily="34" charset="-122"/>
            </a:endParaRPr>
          </a:p>
        </p:txBody>
      </p:sp>
      <p:sp>
        <p:nvSpPr>
          <p:cNvPr id="14438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101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6</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b="0" dirty="0">
                    <a:solidFill>
                      <a:schemeClr val="bg1"/>
                    </a:solidFill>
                    <a:latin typeface="Arial" panose="020B0604020202020204" pitchFamily="34" charset="0"/>
                    <a:ea typeface="微软雅黑" panose="020B0503020204020204" pitchFamily="34" charset="-122"/>
                    <a:sym typeface="+mn-ea"/>
                  </a:rPr>
                  <a:t>设计概算有关问题的说明</a:t>
                </a:r>
                <a:r>
                  <a:rPr lang="en-US" altLang="zh-CN" dirty="0">
                    <a:solidFill>
                      <a:schemeClr val="bg1"/>
                    </a:solidFill>
                    <a:sym typeface="+mn-ea"/>
                  </a:rPr>
                  <a:t>——</a:t>
                </a:r>
                <a:r>
                  <a:rPr lang="zh-CN" altLang="zh-CN" b="0" dirty="0">
                    <a:solidFill>
                      <a:schemeClr val="bg1"/>
                    </a:solidFill>
                  </a:rPr>
                  <a:t>设计概算</a:t>
                </a:r>
                <a:endParaRPr lang="zh-CN" altLang="en-US" b="0" dirty="0">
                  <a:solidFill>
                    <a:schemeClr val="bg1"/>
                  </a:solidFill>
                </a:endParaRPr>
              </a:p>
            </p:txBody>
          </p:sp>
        </p:grpSp>
      </p:grpSp>
      <p:sp>
        <p:nvSpPr>
          <p:cNvPr id="144387" name="Rectangle 1"/>
          <p:cNvSpPr/>
          <p:nvPr/>
        </p:nvSpPr>
        <p:spPr>
          <a:xfrm>
            <a:off x="560918" y="1747523"/>
            <a:ext cx="11325338" cy="368212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pc="0" dirty="0" smtClean="0">
                <a:solidFill>
                  <a:srgbClr val="FFFF00"/>
                </a:solidFill>
                <a:latin typeface="宋体" panose="02010600030101010101" pitchFamily="2" charset="-122"/>
                <a:ea typeface="宋体" panose="02010600030101010101" pitchFamily="2" charset="-122"/>
              </a:rPr>
              <a:t>相关要求：</a:t>
            </a:r>
          </a:p>
          <a:p>
            <a:pPr marL="0" indent="0" eaLnBrk="1" hangingPunct="1">
              <a:lnSpc>
                <a:spcPts val="3194"/>
              </a:lnSpc>
              <a:spcAft>
                <a:spcPct val="0"/>
              </a:spcAft>
              <a:buNone/>
            </a:pPr>
            <a:r>
              <a:rPr lang="en-US" altLang="zh-CN" spc="0" dirty="0" smtClean="0">
                <a:solidFill>
                  <a:schemeClr val="bg2"/>
                </a:solidFill>
                <a:latin typeface="宋体" panose="02010600030101010101" pitchFamily="2" charset="-122"/>
                <a:ea typeface="宋体" panose="02010600030101010101" pitchFamily="2" charset="-122"/>
              </a:rPr>
              <a:t>4</a:t>
            </a: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湖南省建设工程勘察设计管理条例</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规定，设计概算必须由承担该项目设计业务的设计单位编制；概算文件编制和审查人员应为注册造价工程师，并在概算文件上签字、加盖执业章，对工程造价文件的编制、审核质量负责。</a:t>
            </a:r>
          </a:p>
          <a:p>
            <a:pPr marL="0" indent="0"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5</a:t>
            </a:r>
            <a:r>
              <a:rPr lang="zh-CN" altLang="en-US" spc="0" dirty="0">
                <a:solidFill>
                  <a:schemeClr val="bg2"/>
                </a:solidFill>
                <a:latin typeface="宋体" panose="02010600030101010101" pitchFamily="2" charset="-122"/>
                <a:ea typeface="宋体" panose="02010600030101010101" pitchFamily="2" charset="-122"/>
              </a:rPr>
              <a:t>、为有效完善市本级政府投资项目审批和概算管理体制，切实堵住管理漏洞，有效防范和化解风险，提高政府投资效益，我市</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关于进一步加强市本级政府投资项目审批和概算管理的通知</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（岳政办发</a:t>
            </a:r>
            <a:r>
              <a:rPr lang="en-US" altLang="zh-CN" spc="0" dirty="0">
                <a:solidFill>
                  <a:srgbClr val="FFFF00"/>
                </a:solidFill>
                <a:latin typeface="宋体" panose="02010600030101010101" pitchFamily="2" charset="-122"/>
                <a:ea typeface="宋体" panose="02010600030101010101" pitchFamily="2" charset="-122"/>
              </a:rPr>
              <a:t>〔2020〕10</a:t>
            </a:r>
            <a:r>
              <a:rPr lang="zh-CN" altLang="en-US" spc="0" dirty="0">
                <a:solidFill>
                  <a:srgbClr val="FFFF00"/>
                </a:solidFill>
                <a:latin typeface="宋体" panose="02010600030101010101" pitchFamily="2" charset="-122"/>
                <a:ea typeface="宋体" panose="02010600030101010101" pitchFamily="2" charset="-122"/>
              </a:rPr>
              <a:t>号</a:t>
            </a:r>
            <a:r>
              <a:rPr lang="en-US" altLang="zh-CN" spc="0" dirty="0">
                <a:solidFill>
                  <a:srgbClr val="FFFF00"/>
                </a:solidFill>
                <a:latin typeface="宋体" panose="02010600030101010101" pitchFamily="2" charset="-122"/>
                <a:ea typeface="宋体" panose="02010600030101010101" pitchFamily="2" charset="-122"/>
              </a:rPr>
              <a:t> </a:t>
            </a:r>
            <a:r>
              <a:rPr lang="zh-CN" altLang="en-US"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已于</a:t>
            </a:r>
            <a:r>
              <a:rPr lang="en-US" altLang="zh-CN" spc="0" dirty="0">
                <a:solidFill>
                  <a:schemeClr val="bg2"/>
                </a:solidFill>
                <a:latin typeface="宋体" panose="02010600030101010101" pitchFamily="2" charset="-122"/>
                <a:ea typeface="宋体" panose="02010600030101010101" pitchFamily="2" charset="-122"/>
              </a:rPr>
              <a:t>2020</a:t>
            </a:r>
            <a:r>
              <a:rPr lang="zh-CN" altLang="en-US" spc="0" dirty="0">
                <a:solidFill>
                  <a:schemeClr val="bg2"/>
                </a:solidFill>
                <a:latin typeface="宋体" panose="02010600030101010101" pitchFamily="2" charset="-122"/>
                <a:ea typeface="宋体" panose="02010600030101010101" pitchFamily="2" charset="-122"/>
              </a:rPr>
              <a:t>年</a:t>
            </a:r>
            <a:r>
              <a:rPr lang="en-US" altLang="zh-CN" spc="0" dirty="0">
                <a:solidFill>
                  <a:schemeClr val="bg2"/>
                </a:solidFill>
                <a:latin typeface="宋体" panose="02010600030101010101" pitchFamily="2" charset="-122"/>
                <a:ea typeface="宋体" panose="02010600030101010101" pitchFamily="2" charset="-122"/>
              </a:rPr>
              <a:t>8</a:t>
            </a:r>
            <a:r>
              <a:rPr lang="zh-CN" altLang="en-US" spc="0" dirty="0">
                <a:solidFill>
                  <a:schemeClr val="bg2"/>
                </a:solidFill>
                <a:latin typeface="宋体" panose="02010600030101010101" pitchFamily="2" charset="-122"/>
                <a:ea typeface="宋体" panose="02010600030101010101" pitchFamily="2" charset="-122"/>
              </a:rPr>
              <a:t>月</a:t>
            </a:r>
            <a:r>
              <a:rPr lang="en-US" altLang="zh-CN" spc="0" dirty="0">
                <a:solidFill>
                  <a:schemeClr val="bg2"/>
                </a:solidFill>
                <a:latin typeface="宋体" panose="02010600030101010101" pitchFamily="2" charset="-122"/>
                <a:ea typeface="宋体" panose="02010600030101010101" pitchFamily="2" charset="-122"/>
              </a:rPr>
              <a:t>15</a:t>
            </a:r>
            <a:r>
              <a:rPr lang="zh-CN" altLang="en-US" spc="0" dirty="0">
                <a:solidFill>
                  <a:schemeClr val="bg2"/>
                </a:solidFill>
                <a:latin typeface="宋体" panose="02010600030101010101" pitchFamily="2" charset="-122"/>
                <a:ea typeface="宋体" panose="02010600030101010101" pitchFamily="2" charset="-122"/>
              </a:rPr>
              <a:t>日发布实施，通知明确进一步深化项目审批前期工作、进一步强化限额设计要求、进一步强化概算审核审批、进一步强化事中事后监管、进一步强化超概项目惩戒问责。 </a:t>
            </a:r>
            <a:endParaRPr lang="zh-CN" altLang="en-US" spc="0" dirty="0">
              <a:solidFill>
                <a:schemeClr val="bg2"/>
              </a:solidFill>
              <a:ea typeface="宋体" panose="02010600030101010101" pitchFamily="2" charset="-122"/>
            </a:endParaRPr>
          </a:p>
          <a:p>
            <a:pPr marL="0" indent="0" eaLnBrk="1" hangingPunct="1">
              <a:lnSpc>
                <a:spcPct val="100000"/>
              </a:lnSpc>
              <a:spcAft>
                <a:spcPct val="0"/>
              </a:spcAft>
              <a:buNone/>
            </a:pPr>
            <a:endParaRPr lang="zh-CN" altLang="zh-CN" dirty="0">
              <a:solidFill>
                <a:schemeClr val="bg2"/>
              </a:solidFill>
              <a:ea typeface="宋体" panose="02010600030101010101" pitchFamily="2" charset="-122"/>
            </a:endParaRPr>
          </a:p>
        </p:txBody>
      </p:sp>
      <p:sp>
        <p:nvSpPr>
          <p:cNvPr id="14438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5-71</a:t>
            </a:r>
            <a:endParaRPr lang="en-US" altLang="zh-CN" sz="2200" b="1" dirty="0">
              <a:solidFill>
                <a:schemeClr val="bg2"/>
              </a:solidFill>
              <a:latin typeface="微软雅黑" panose="020B0503020204020204" pitchFamily="34" charset="-122"/>
            </a:endParaRPr>
          </a:p>
        </p:txBody>
      </p:sp>
      <p:sp>
        <p:nvSpPr>
          <p:cNvPr id="14438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102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p:cNvSpPr>
          <p:nvPr>
            <p:ph type="title"/>
          </p:nvPr>
        </p:nvSpPr>
        <p:spPr bwMode="auto">
          <a:xfrm>
            <a:off x="608536" y="608152"/>
            <a:ext cx="8825351" cy="706604"/>
          </a:xfrm>
        </p:spPr>
        <p:txBody>
          <a:bodyPr vert="horz" wrap="square" lIns="86378" tIns="45015" rIns="86378" bIns="45015" numCol="1" rtlCol="0" anchor="ctr" anchorCtr="0" compatLnSpc="1">
            <a:normAutofit/>
          </a:bodyPr>
          <a:lstStyle/>
          <a:p>
            <a:pPr eaLnBrk="0" fontAlgn="base" hangingPunct="0">
              <a:defRPr/>
            </a:pPr>
            <a:endParaRPr lang="zh-CN" altLang="en-US" dirty="0">
              <a:solidFill>
                <a:srgbClr val="262626"/>
              </a:solidFill>
            </a:endParaRPr>
          </a:p>
        </p:txBody>
      </p:sp>
      <p:sp>
        <p:nvSpPr>
          <p:cNvPr id="169987" name="Rectangle 3"/>
          <p:cNvSpPr>
            <a:spLocks noGrp="1"/>
          </p:cNvSpPr>
          <p:nvPr>
            <p:ph idx="1"/>
          </p:nvPr>
        </p:nvSpPr>
        <p:spPr bwMode="auto">
          <a:xfrm>
            <a:off x="608537" y="1491012"/>
            <a:ext cx="10968198" cy="4760430"/>
          </a:xfrm>
        </p:spPr>
        <p:txBody>
          <a:bodyPr vert="horz" wrap="square" lIns="86218" tIns="44834" rIns="86218" bIns="44834" numCol="1" rtlCol="0" anchor="t" anchorCtr="0" compatLnSpc="1">
            <a:normAutofit/>
          </a:bodyPr>
          <a:lstStyle/>
          <a:p>
            <a:pPr eaLnBrk="0" fontAlgn="base" hangingPunct="0">
              <a:spcBef>
                <a:spcPct val="0"/>
              </a:spcBef>
              <a:defRPr/>
            </a:pPr>
            <a:endParaRPr lang="zh-CN" altLang="en-US" dirty="0">
              <a:solidFill>
                <a:srgbClr val="595959"/>
              </a:solidFill>
            </a:endParaRPr>
          </a:p>
        </p:txBody>
      </p:sp>
      <p:pic>
        <p:nvPicPr>
          <p:cNvPr id="12" name="图片 11"/>
          <p:cNvPicPr>
            <a:picLocks noChangeAspect="1"/>
          </p:cNvPicPr>
          <p:nvPr/>
        </p:nvPicPr>
        <p:blipFill>
          <a:blip r:embed="rId2" cstate="print"/>
          <a:srcRect b="11292"/>
          <a:stretch>
            <a:fillRect/>
          </a:stretch>
        </p:blipFill>
        <p:spPr>
          <a:xfrm>
            <a:off x="600" y="0"/>
            <a:ext cx="12190413" cy="6859588"/>
          </a:xfrm>
          <a:prstGeom prst="rect">
            <a:avLst/>
          </a:prstGeom>
          <a:noFill/>
          <a:ln w="9525">
            <a:noFill/>
          </a:ln>
        </p:spPr>
      </p:pic>
      <p:sp>
        <p:nvSpPr>
          <p:cNvPr id="153604" name="Rectangle 5"/>
          <p:cNvSpPr/>
          <p:nvPr/>
        </p:nvSpPr>
        <p:spPr>
          <a:xfrm>
            <a:off x="2457733" y="2886749"/>
            <a:ext cx="8341227" cy="1470363"/>
          </a:xfrm>
          <a:prstGeom prst="rect">
            <a:avLst/>
          </a:prstGeom>
          <a:noFill/>
          <a:ln w="9525">
            <a:noFill/>
          </a:ln>
        </p:spPr>
        <p:txBody>
          <a:bodyPr lIns="86378" tIns="45015" rIns="86378" bIns="45015" anchor="ctr" anchorCtr="1"/>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nSpc>
                <a:spcPct val="100000"/>
              </a:lnSpc>
              <a:spcAft>
                <a:spcPct val="0"/>
              </a:spcAft>
              <a:buNone/>
            </a:pPr>
            <a:r>
              <a:rPr lang="zh-CN" altLang="en-US" sz="9100" dirty="0">
                <a:solidFill>
                  <a:srgbClr val="FF0000"/>
                </a:solidFill>
                <a:ea typeface="新宋体" panose="02010609030101010101" pitchFamily="49" charset="-122"/>
              </a:rPr>
              <a:t>谢谢大家！</a:t>
            </a:r>
          </a:p>
        </p:txBody>
      </p:sp>
      <p:sp>
        <p:nvSpPr>
          <p:cNvPr id="153608" name="Rectangle 7"/>
          <p:cNvSpPr/>
          <p:nvPr/>
        </p:nvSpPr>
        <p:spPr>
          <a:xfrm>
            <a:off x="248127" y="423107"/>
            <a:ext cx="11629437" cy="1196449"/>
          </a:xfrm>
          <a:prstGeom prst="rect">
            <a:avLst/>
          </a:prstGeom>
          <a:solidFill>
            <a:srgbClr val="000080">
              <a:alpha val="79999"/>
            </a:srgbClr>
          </a:solid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z="3600" b="1" spc="0" dirty="0">
                <a:solidFill>
                  <a:srgbClr val="FFFF00"/>
                </a:solidFill>
                <a:latin typeface="宋体" panose="02010600030101010101" pitchFamily="2" charset="-122"/>
                <a:ea typeface="宋体" panose="02010600030101010101" pitchFamily="2" charset="-122"/>
              </a:rPr>
              <a:t>希望大家在工作过程中，对</a:t>
            </a:r>
            <a:r>
              <a:rPr lang="en-US" altLang="zh-CN" sz="3600" b="1" spc="0" dirty="0">
                <a:solidFill>
                  <a:srgbClr val="FFFF00"/>
                </a:solidFill>
                <a:latin typeface="宋体" panose="02010600030101010101" pitchFamily="2" charset="-122"/>
                <a:ea typeface="宋体" panose="02010600030101010101" pitchFamily="2" charset="-122"/>
              </a:rPr>
              <a:t>2020</a:t>
            </a:r>
            <a:r>
              <a:rPr lang="zh-CN" altLang="en-US" sz="3600" b="1" spc="0" dirty="0">
                <a:solidFill>
                  <a:srgbClr val="FFFF00"/>
                </a:solidFill>
                <a:latin typeface="宋体" panose="02010600030101010101" pitchFamily="2" charset="-122"/>
                <a:ea typeface="宋体" panose="02010600030101010101" pitchFamily="2" charset="-122"/>
              </a:rPr>
              <a:t>计价办法和消耗量标准</a:t>
            </a:r>
          </a:p>
          <a:p>
            <a:pPr marL="0" indent="0" eaLnBrk="1" hangingPunct="1">
              <a:lnSpc>
                <a:spcPct val="100000"/>
              </a:lnSpc>
              <a:spcAft>
                <a:spcPct val="0"/>
              </a:spcAft>
              <a:buNone/>
            </a:pPr>
            <a:r>
              <a:rPr lang="zh-CN" altLang="en-US" sz="3600" b="1" spc="0" dirty="0">
                <a:solidFill>
                  <a:srgbClr val="FFFF00"/>
                </a:solidFill>
                <a:latin typeface="宋体" panose="02010600030101010101" pitchFamily="2" charset="-122"/>
                <a:ea typeface="宋体" panose="02010600030101010101" pitchFamily="2" charset="-122"/>
              </a:rPr>
              <a:t>多提宝贵意见和建议，一如既往地支持工程造价工作！</a:t>
            </a:r>
          </a:p>
        </p:txBody>
      </p:sp>
      <p:sp>
        <p:nvSpPr>
          <p:cNvPr id="153610" name="Rectangle 8"/>
          <p:cNvSpPr/>
          <p:nvPr/>
        </p:nvSpPr>
        <p:spPr>
          <a:xfrm>
            <a:off x="6885681" y="5153785"/>
            <a:ext cx="4988545" cy="1104116"/>
          </a:xfrm>
          <a:prstGeom prst="rect">
            <a:avLst/>
          </a:prstGeom>
          <a:solidFill>
            <a:srgbClr val="1A04BC">
              <a:alpha val="79999"/>
            </a:srgbClr>
          </a:solidFill>
          <a:ln w="9525">
            <a:noFill/>
          </a:ln>
        </p:spPr>
        <p:txBody>
          <a:bodyPr wrap="square"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z="2200" b="1" dirty="0">
                <a:solidFill>
                  <a:srgbClr val="FFFF00"/>
                </a:solidFill>
                <a:latin typeface="宋体" panose="02010600030101010101" pitchFamily="2" charset="-122"/>
                <a:ea typeface="宋体" panose="02010600030101010101" pitchFamily="2" charset="-122"/>
              </a:rPr>
              <a:t> 市造价站技术室电话：</a:t>
            </a:r>
            <a:r>
              <a:rPr lang="en-US" altLang="zh-CN" sz="2200" b="1" dirty="0">
                <a:solidFill>
                  <a:srgbClr val="FFFF00"/>
                </a:solidFill>
                <a:latin typeface="宋体" panose="02010600030101010101" pitchFamily="2" charset="-122"/>
                <a:ea typeface="宋体" panose="02010600030101010101" pitchFamily="2" charset="-122"/>
              </a:rPr>
              <a:t>8295358</a:t>
            </a:r>
          </a:p>
          <a:p>
            <a:pPr marL="0" indent="0" eaLnBrk="1" hangingPunct="1">
              <a:lnSpc>
                <a:spcPct val="100000"/>
              </a:lnSpc>
              <a:spcAft>
                <a:spcPct val="0"/>
              </a:spcAft>
              <a:buNone/>
            </a:pPr>
            <a:r>
              <a:rPr lang="zh-CN" altLang="en-US" sz="2200" b="1" dirty="0">
                <a:solidFill>
                  <a:srgbClr val="FFFF00"/>
                </a:solidFill>
                <a:latin typeface="宋体" panose="02010600030101010101" pitchFamily="2" charset="-122"/>
                <a:ea typeface="宋体" panose="02010600030101010101" pitchFamily="2" charset="-122"/>
              </a:rPr>
              <a:t> 市造价站计价室电话：</a:t>
            </a:r>
            <a:r>
              <a:rPr lang="en-US" altLang="zh-CN" sz="2200" b="1" dirty="0">
                <a:solidFill>
                  <a:srgbClr val="FFFF00"/>
                </a:solidFill>
                <a:latin typeface="宋体" panose="02010600030101010101" pitchFamily="2" charset="-122"/>
                <a:ea typeface="宋体" panose="02010600030101010101" pitchFamily="2" charset="-122"/>
              </a:rPr>
              <a:t>8295361</a:t>
            </a:r>
          </a:p>
          <a:p>
            <a:pPr marL="0" indent="0" eaLnBrk="1" hangingPunct="1">
              <a:lnSpc>
                <a:spcPct val="100000"/>
              </a:lnSpc>
              <a:spcAft>
                <a:spcPct val="0"/>
              </a:spcAft>
              <a:buNone/>
            </a:pPr>
            <a:r>
              <a:rPr lang="zh-CN" altLang="en-US" sz="2200" b="1" dirty="0">
                <a:solidFill>
                  <a:srgbClr val="FFFF00"/>
                </a:solidFill>
                <a:latin typeface="宋体" panose="02010600030101010101" pitchFamily="2" charset="-122"/>
                <a:ea typeface="宋体" panose="02010600030101010101" pitchFamily="2" charset="-122"/>
              </a:rPr>
              <a:t> 工作</a:t>
            </a:r>
            <a:r>
              <a:rPr lang="en-US" altLang="zh-CN" sz="2200" b="1" dirty="0">
                <a:solidFill>
                  <a:srgbClr val="FFFF00"/>
                </a:solidFill>
                <a:latin typeface="宋体" panose="02010600030101010101" pitchFamily="2" charset="-122"/>
                <a:ea typeface="宋体" panose="02010600030101010101" pitchFamily="2" charset="-122"/>
              </a:rPr>
              <a:t>QQ</a:t>
            </a:r>
            <a:r>
              <a:rPr lang="zh-CN" altLang="en-US" sz="2200" b="1" dirty="0">
                <a:solidFill>
                  <a:srgbClr val="FFFF00"/>
                </a:solidFill>
                <a:latin typeface="宋体" panose="02010600030101010101" pitchFamily="2" charset="-122"/>
                <a:ea typeface="宋体" panose="02010600030101010101" pitchFamily="2" charset="-122"/>
              </a:rPr>
              <a:t>：</a:t>
            </a:r>
            <a:r>
              <a:rPr lang="en-US" altLang="zh-CN" sz="2200" b="1" dirty="0">
                <a:solidFill>
                  <a:srgbClr val="FFFF00"/>
                </a:solidFill>
                <a:latin typeface="宋体" panose="02010600030101010101" pitchFamily="2" charset="-122"/>
                <a:ea typeface="宋体" panose="02010600030101010101" pitchFamily="2" charset="-122"/>
              </a:rPr>
              <a:t>928749001</a:t>
            </a:r>
            <a:r>
              <a:rPr lang="zh-CN" altLang="en-US" sz="2200" b="1" dirty="0">
                <a:solidFill>
                  <a:srgbClr val="FFFF00"/>
                </a:solidFill>
                <a:latin typeface="宋体" panose="02010600030101010101" pitchFamily="2" charset="-122"/>
                <a:ea typeface="宋体" panose="02010600030101010101" pitchFamily="2" charset="-122"/>
              </a:rPr>
              <a:t>（岳阳造价）</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500" fill="hold"/>
                                        <p:tgtEl>
                                          <p:spTgt spid="12"/>
                                        </p:tgtEl>
                                        <p:attrNameLst>
                                          <p:attrName>ppt_w</p:attrName>
                                        </p:attrNameLst>
                                      </p:cBhvr>
                                      <p:tavLst>
                                        <p:tav tm="0">
                                          <p:val>
                                            <p:strVal val="4/3*#ppt_w"/>
                                          </p:val>
                                        </p:tav>
                                        <p:tav tm="100000">
                                          <p:val>
                                            <p:strVal val="#ppt_w"/>
                                          </p:val>
                                        </p:tav>
                                      </p:tavLst>
                                    </p:anim>
                                    <p:anim calcmode="lin" valueType="num">
                                      <p:cBhvr>
                                        <p:cTn id="8" dur="1500" fill="hold"/>
                                        <p:tgtEl>
                                          <p:spTgt spid="12"/>
                                        </p:tgtEl>
                                        <p:attrNameLst>
                                          <p:attrName>ppt_h</p:attrName>
                                        </p:attrNameLst>
                                      </p:cBhvr>
                                      <p:tavLst>
                                        <p:tav tm="0">
                                          <p:val>
                                            <p:strVal val="4/3*#ppt_h"/>
                                          </p:val>
                                        </p:tav>
                                        <p:tav tm="100000">
                                          <p:val>
                                            <p:strVal val="#ppt_h"/>
                                          </p:val>
                                        </p:tav>
                                      </p:tavLst>
                                    </p:anim>
                                  </p:childTnLst>
                                </p:cTn>
                              </p:par>
                            </p:childTnLst>
                          </p:cTn>
                        </p:par>
                        <p:par>
                          <p:cTn id="9" fill="hold">
                            <p:stCondLst>
                              <p:cond delay="1500"/>
                            </p:stCondLst>
                            <p:childTnLst>
                              <p:par>
                                <p:cTn id="10" presetID="6" presetClass="emph" presetSubtype="0" fill="hold" grpId="0" nodeType="afterEffect">
                                  <p:stCondLst>
                                    <p:cond delay="0"/>
                                  </p:stCondLst>
                                  <p:childTnLst>
                                    <p:animScale>
                                      <p:cBhvr>
                                        <p:cTn id="11" dur="1000" fill="hold"/>
                                        <p:tgtEl>
                                          <p:spTgt spid="153604"/>
                                        </p:tgtEl>
                                      </p:cBhvr>
                                      <p:by x="150000" y="150000"/>
                                    </p:animScale>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53608"/>
                                        </p:tgtEl>
                                        <p:attrNameLst>
                                          <p:attrName>style.visibility</p:attrName>
                                        </p:attrNameLst>
                                      </p:cBhvr>
                                      <p:to>
                                        <p:strVal val="visible"/>
                                      </p:to>
                                    </p:set>
                                    <p:anim calcmode="lin" valueType="num">
                                      <p:cBhvr additive="base">
                                        <p:cTn id="15" dur="500" fill="hold"/>
                                        <p:tgtEl>
                                          <p:spTgt spid="153608"/>
                                        </p:tgtEl>
                                        <p:attrNameLst>
                                          <p:attrName>ppt_x</p:attrName>
                                        </p:attrNameLst>
                                      </p:cBhvr>
                                      <p:tavLst>
                                        <p:tav tm="0">
                                          <p:val>
                                            <p:strVal val="#ppt_x"/>
                                          </p:val>
                                        </p:tav>
                                        <p:tav tm="100000">
                                          <p:val>
                                            <p:strVal val="#ppt_x"/>
                                          </p:val>
                                        </p:tav>
                                      </p:tavLst>
                                    </p:anim>
                                    <p:anim calcmode="lin" valueType="num">
                                      <p:cBhvr additive="base">
                                        <p:cTn id="16" dur="500" fill="hold"/>
                                        <p:tgtEl>
                                          <p:spTgt spid="153608"/>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8" presetClass="entr" presetSubtype="16" fill="hold" grpId="0" nodeType="afterEffect">
                                  <p:stCondLst>
                                    <p:cond delay="0"/>
                                  </p:stCondLst>
                                  <p:childTnLst>
                                    <p:set>
                                      <p:cBhvr>
                                        <p:cTn id="19" dur="1" fill="hold">
                                          <p:stCondLst>
                                            <p:cond delay="0"/>
                                          </p:stCondLst>
                                        </p:cTn>
                                        <p:tgtEl>
                                          <p:spTgt spid="153610"/>
                                        </p:tgtEl>
                                        <p:attrNameLst>
                                          <p:attrName>style.visibility</p:attrName>
                                        </p:attrNameLst>
                                      </p:cBhvr>
                                      <p:to>
                                        <p:strVal val="visible"/>
                                      </p:to>
                                    </p:set>
                                    <p:animEffect transition="in" filter="diamond(in)">
                                      <p:cBhvr>
                                        <p:cTn id="20" dur="1000"/>
                                        <p:tgtEl>
                                          <p:spTgt spid="153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4" grpId="0"/>
      <p:bldP spid="153608" grpId="0" bldLvl="0" animBg="1"/>
      <p:bldP spid="15361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组合 9"/>
          <p:cNvGrpSpPr/>
          <p:nvPr/>
        </p:nvGrpSpPr>
        <p:grpSpPr>
          <a:xfrm>
            <a:off x="251713" y="128303"/>
            <a:ext cx="11634860" cy="685959"/>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6"/>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1</a:t>
              </a:r>
            </a:p>
          </p:txBody>
        </p:sp>
        <p:grpSp>
          <p:nvGrpSpPr>
            <p:cNvPr id="19466" name="组合 20"/>
            <p:cNvGrpSpPr/>
            <p:nvPr/>
          </p:nvGrpSpPr>
          <p:grpSpPr>
            <a:xfrm>
              <a:off x="1708" y="428"/>
              <a:ext cx="6521" cy="852"/>
              <a:chOff x="1708" y="428"/>
              <a:chExt cx="6521" cy="852"/>
            </a:xfrm>
          </p:grpSpPr>
          <p:sp>
            <p:nvSpPr>
              <p:cNvPr id="14" name="椭圆 13"/>
              <p:cNvSpPr/>
              <p:nvPr/>
            </p:nvSpPr>
            <p:spPr>
              <a:xfrm>
                <a:off x="1708" y="431"/>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6"/>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6103" cy="846"/>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计价办法相关支撑文件</a:t>
                </a:r>
              </a:p>
            </p:txBody>
          </p:sp>
        </p:grpSp>
      </p:grpSp>
      <p:sp>
        <p:nvSpPr>
          <p:cNvPr id="19459" name="TextBox 12"/>
          <p:cNvSpPr txBox="1"/>
          <p:nvPr/>
        </p:nvSpPr>
        <p:spPr>
          <a:xfrm>
            <a:off x="1238691" y="1000363"/>
            <a:ext cx="10642802" cy="365452"/>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endParaRPr lang="en-US" altLang="zh-CN" dirty="0">
              <a:solidFill>
                <a:schemeClr val="bg1"/>
              </a:solidFill>
              <a:latin typeface="微软雅黑" panose="020B0503020204020204" pitchFamily="34" charset="-122"/>
            </a:endParaRPr>
          </a:p>
        </p:txBody>
      </p:sp>
      <p:sp>
        <p:nvSpPr>
          <p:cNvPr id="19460"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1-7</a:t>
            </a:r>
            <a:endParaRPr lang="en-US" altLang="zh-CN" sz="2200" b="1" dirty="0">
              <a:solidFill>
                <a:schemeClr val="bg2"/>
              </a:solidFill>
              <a:latin typeface="微软雅黑" panose="020B0503020204020204" pitchFamily="34" charset="-122"/>
            </a:endParaRPr>
          </a:p>
        </p:txBody>
      </p:sp>
      <p:sp>
        <p:nvSpPr>
          <p:cNvPr id="19461" name="矩形 16"/>
          <p:cNvSpPr/>
          <p:nvPr/>
        </p:nvSpPr>
        <p:spPr>
          <a:xfrm>
            <a:off x="1200594" y="1001948"/>
            <a:ext cx="10685660" cy="642451"/>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Font typeface="Wingdings" panose="05000000000000000000" pitchFamily="2" charset="2"/>
              <a:buChar char="Ø"/>
            </a:pPr>
            <a:endParaRPr lang="en-US" altLang="zh-CN" dirty="0">
              <a:solidFill>
                <a:schemeClr val="bg1"/>
              </a:solidFill>
              <a:latin typeface="微软雅黑" panose="020B0503020204020204" pitchFamily="34" charset="-122"/>
              <a:sym typeface="+mn-lt"/>
            </a:endParaRPr>
          </a:p>
        </p:txBody>
      </p:sp>
      <p:sp>
        <p:nvSpPr>
          <p:cNvPr id="19462" name="Rectangle 12"/>
          <p:cNvSpPr/>
          <p:nvPr/>
        </p:nvSpPr>
        <p:spPr>
          <a:xfrm>
            <a:off x="1271" y="2362290"/>
            <a:ext cx="12189778" cy="2844476"/>
          </a:xfrm>
          <a:prstGeom prst="rect">
            <a:avLst/>
          </a:prstGeom>
          <a:noFill/>
          <a:ln w="9525">
            <a:noFill/>
          </a:ln>
        </p:spPr>
        <p:txBody>
          <a:bodyPr wrap="square" lIns="87596" tIns="43799" rIns="87596" bIns="43799" anchor="ctr">
            <a:spAutoFit/>
          </a:bodyPr>
          <a:lstStyle/>
          <a:p>
            <a:pPr eaLnBrk="1" hangingPunct="1"/>
            <a:r>
              <a:rPr lang="en-US" altLang="zh-CN" b="0" dirty="0">
                <a:solidFill>
                  <a:srgbClr val="FFFF00"/>
                </a:solidFill>
              </a:rPr>
              <a:t>《</a:t>
            </a:r>
            <a:r>
              <a:rPr lang="zh-CN" altLang="en-US" b="0" dirty="0">
                <a:solidFill>
                  <a:srgbClr val="FFFF00"/>
                </a:solidFill>
              </a:rPr>
              <a:t>住房和城乡建设部关于进一步推进工程造价管理改革的指导意见</a:t>
            </a:r>
            <a:r>
              <a:rPr lang="en-US" altLang="zh-CN" b="0" dirty="0">
                <a:solidFill>
                  <a:srgbClr val="FFFF00"/>
                </a:solidFill>
              </a:rPr>
              <a:t>》</a:t>
            </a:r>
            <a:r>
              <a:rPr lang="zh-CN" altLang="en-US" b="0" dirty="0"/>
              <a:t>（</a:t>
            </a:r>
            <a:r>
              <a:rPr lang="zh-CN" altLang="en-US" dirty="0"/>
              <a:t>建标</a:t>
            </a:r>
            <a:r>
              <a:rPr lang="en-US" altLang="zh-CN" b="0" dirty="0"/>
              <a:t>(2014)142</a:t>
            </a:r>
            <a:r>
              <a:rPr lang="zh-CN" altLang="en-US" b="0" dirty="0"/>
              <a:t>号）</a:t>
            </a:r>
          </a:p>
          <a:p>
            <a:pPr eaLnBrk="1" hangingPunct="1"/>
            <a:endParaRPr lang="zh-CN" altLang="en-US" b="0" dirty="0">
              <a:latin typeface="宋体" panose="02010600030101010101" pitchFamily="2" charset="-122"/>
            </a:endParaRPr>
          </a:p>
          <a:p>
            <a:pPr eaLnBrk="1" hangingPunct="1"/>
            <a:r>
              <a:rPr lang="zh-CN" altLang="en-US" b="0" dirty="0">
                <a:solidFill>
                  <a:srgbClr val="FFFF00"/>
                </a:solidFill>
                <a:latin typeface="宋体" panose="02010600030101010101" pitchFamily="2" charset="-122"/>
              </a:rPr>
              <a:t>（七）完善工程全过程造价服务和计价活动监管机制</a:t>
            </a:r>
          </a:p>
          <a:p>
            <a:pPr eaLnBrk="1" hangingPunct="1"/>
            <a:r>
              <a:rPr lang="zh-CN" altLang="en-US" b="0" dirty="0">
                <a:latin typeface="宋体" panose="02010600030101010101" pitchFamily="2" charset="-122"/>
              </a:rPr>
              <a:t>    建立健全工程造价全过程管理制度，实现工程项目投资估算、概算与最高投标限价、合同价、结算价政策衔接。注重工程造价与招投标、合同的管理制度协调，形成制度合力，保障工程造价的合理确定和有效控制。</a:t>
            </a:r>
          </a:p>
          <a:p>
            <a:pPr eaLnBrk="1" hangingPunct="1"/>
            <a:r>
              <a:rPr lang="zh-CN" altLang="en-US" b="0" dirty="0">
                <a:latin typeface="宋体" panose="02010600030101010101" pitchFamily="2" charset="-122"/>
              </a:rPr>
              <a:t>    完善建设工程价款结算办法，转变结算方式，</a:t>
            </a:r>
            <a:r>
              <a:rPr lang="zh-CN" altLang="en-US" b="0" dirty="0">
                <a:solidFill>
                  <a:srgbClr val="FFFF00"/>
                </a:solidFill>
                <a:latin typeface="宋体" panose="02010600030101010101" pitchFamily="2" charset="-122"/>
              </a:rPr>
              <a:t>推行过程结算，简化竣工结算</a:t>
            </a:r>
            <a:r>
              <a:rPr lang="zh-CN" altLang="en-US" b="0" dirty="0">
                <a:latin typeface="宋体" panose="02010600030101010101" pitchFamily="2" charset="-122"/>
              </a:rPr>
              <a:t>。建筑工程在交付竣工验收时，必须具备完整的技术经济资料，鼓励将竣工结算书作为竣工验收备案的文件，遏制工程款拖欠。</a:t>
            </a:r>
          </a:p>
          <a:p>
            <a:pPr eaLnBrk="1" hangingPunct="1"/>
            <a:r>
              <a:rPr lang="zh-CN" altLang="en-US" b="0" dirty="0">
                <a:latin typeface="宋体" panose="02010600030101010101" pitchFamily="2" charset="-122"/>
              </a:rPr>
              <a:t>    </a:t>
            </a:r>
            <a:r>
              <a:rPr lang="zh-CN" altLang="en-US" b="0" dirty="0">
                <a:solidFill>
                  <a:srgbClr val="FFFF00"/>
                </a:solidFill>
                <a:latin typeface="宋体" panose="02010600030101010101" pitchFamily="2" charset="-122"/>
              </a:rPr>
              <a:t>推行工程全过程造价咨询</a:t>
            </a:r>
            <a:r>
              <a:rPr lang="zh-CN" altLang="en-US" b="0" dirty="0">
                <a:latin typeface="宋体" panose="02010600030101010101" pitchFamily="2" charset="-122"/>
              </a:rPr>
              <a:t>服务，更加注重工程项目前期和设计的造价确定。</a:t>
            </a:r>
            <a:r>
              <a:rPr lang="zh-CN" altLang="en-US" b="0" dirty="0">
                <a:solidFill>
                  <a:srgbClr val="FFFF00"/>
                </a:solidFill>
                <a:latin typeface="宋体" panose="02010600030101010101" pitchFamily="2" charset="-122"/>
              </a:rPr>
              <a:t>充分发挥造价工程师的作用</a:t>
            </a:r>
            <a:r>
              <a:rPr lang="zh-CN" altLang="en-US" b="0" dirty="0">
                <a:latin typeface="宋体" panose="02010600030101010101" pitchFamily="2" charset="-122"/>
              </a:rPr>
              <a:t>，从工程立项、设计、发包、施工到竣工全过程，实现对造价的动态控制。</a:t>
            </a:r>
            <a:r>
              <a:rPr lang="zh-CN" altLang="en-US" b="0" dirty="0">
                <a:solidFill>
                  <a:srgbClr val="FFFF00"/>
                </a:solidFill>
                <a:latin typeface="宋体" panose="02010600030101010101" pitchFamily="2" charset="-122"/>
              </a:rPr>
              <a:t>发挥造价管理机构专业作用</a:t>
            </a:r>
            <a:r>
              <a:rPr lang="zh-CN" altLang="en-US" b="0" dirty="0">
                <a:latin typeface="宋体" panose="02010600030101010101" pitchFamily="2" charset="-122"/>
              </a:rPr>
              <a:t>，加强对工程计价活动及参与计价活动的工程建设各方主体、从业人员的监督检查，规范计价行为。</a:t>
            </a:r>
            <a:r>
              <a:rPr lang="zh-CN" altLang="en-US" dirty="0">
                <a:latin typeface="宋体" panose="02010600030101010101" pitchFamily="2" charset="-122"/>
              </a:rPr>
              <a:t> </a:t>
            </a:r>
          </a:p>
        </p:txBody>
      </p:sp>
      <p:sp>
        <p:nvSpPr>
          <p:cNvPr id="1946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1"/>
          <p:cNvSpPr txBox="1"/>
          <p:nvPr/>
        </p:nvSpPr>
        <p:spPr>
          <a:xfrm>
            <a:off x="4197983" y="1876286"/>
            <a:ext cx="5360290" cy="2796887"/>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273776" indent="-273776" eaLnBrk="1" hangingPunct="1">
              <a:lnSpc>
                <a:spcPct val="200000"/>
              </a:lnSpc>
              <a:spcAft>
                <a:spcPct val="0"/>
              </a:spcAft>
              <a:buFont typeface="Wingdings" panose="05000000000000000000" pitchFamily="2" charset="2"/>
              <a:buChar char="Ø"/>
            </a:pPr>
            <a:r>
              <a:rPr lang="en-US" altLang="zh-CN" sz="2200" dirty="0">
                <a:solidFill>
                  <a:schemeClr val="bg1"/>
                </a:solidFill>
                <a:latin typeface="微软雅黑" panose="020B0503020204020204" pitchFamily="34" charset="-122"/>
                <a:sym typeface="+mn-ea"/>
              </a:rPr>
              <a:t>2020</a:t>
            </a:r>
            <a:r>
              <a:rPr lang="zh-CN" altLang="en-US" sz="2200" dirty="0">
                <a:solidFill>
                  <a:schemeClr val="bg1"/>
                </a:solidFill>
                <a:latin typeface="微软雅黑" panose="020B0503020204020204" pitchFamily="34" charset="-122"/>
                <a:sym typeface="+mn-ea"/>
              </a:rPr>
              <a:t>计价办法相关支撑文件</a:t>
            </a:r>
          </a:p>
          <a:p>
            <a:pPr marL="273776" indent="-273776" eaLnBrk="1" hangingPunct="1">
              <a:lnSpc>
                <a:spcPct val="200000"/>
              </a:lnSpc>
              <a:spcAft>
                <a:spcPct val="0"/>
              </a:spcAft>
              <a:buFont typeface="Wingdings" panose="05000000000000000000" pitchFamily="2" charset="2"/>
              <a:buChar char="Ø"/>
            </a:pPr>
            <a:r>
              <a:rPr lang="en-US" altLang="zh-CN" sz="2200" dirty="0">
                <a:solidFill>
                  <a:schemeClr val="bg1"/>
                </a:solidFill>
                <a:latin typeface="微软雅黑" panose="020B0503020204020204" pitchFamily="34" charset="-122"/>
                <a:sym typeface="+mn-ea"/>
              </a:rPr>
              <a:t>2020</a:t>
            </a:r>
            <a:r>
              <a:rPr lang="zh-CN" altLang="en-US" sz="2200" dirty="0">
                <a:solidFill>
                  <a:schemeClr val="bg1"/>
                </a:solidFill>
                <a:latin typeface="微软雅黑" panose="020B0503020204020204" pitchFamily="34" charset="-122"/>
                <a:sym typeface="+mn-ea"/>
              </a:rPr>
              <a:t>计价办法内容框架</a:t>
            </a:r>
            <a:endParaRPr lang="en-US" altLang="zh-CN" sz="2200" dirty="0">
              <a:solidFill>
                <a:schemeClr val="bg1"/>
              </a:solidFill>
              <a:latin typeface="微软雅黑" panose="020B0503020204020204" pitchFamily="34" charset="-122"/>
              <a:sym typeface="+mn-ea"/>
            </a:endParaRPr>
          </a:p>
          <a:p>
            <a:pPr marL="273776" indent="-273776" eaLnBrk="1" hangingPunct="1">
              <a:lnSpc>
                <a:spcPct val="200000"/>
              </a:lnSpc>
              <a:spcAft>
                <a:spcPct val="0"/>
              </a:spcAft>
              <a:buFont typeface="Wingdings" panose="05000000000000000000" pitchFamily="2" charset="2"/>
              <a:buChar char="Ø"/>
            </a:pPr>
            <a:r>
              <a:rPr lang="zh-CN" altLang="en-US" sz="2200" dirty="0">
                <a:solidFill>
                  <a:schemeClr val="bg1"/>
                </a:solidFill>
                <a:latin typeface="微软雅黑" panose="020B0503020204020204" pitchFamily="34" charset="-122"/>
                <a:sym typeface="+mn-ea"/>
              </a:rPr>
              <a:t>新老计价办法构架变化对比</a:t>
            </a:r>
            <a:endParaRPr lang="en-US" altLang="zh-CN" sz="2200" dirty="0">
              <a:solidFill>
                <a:schemeClr val="bg1"/>
              </a:solidFill>
              <a:latin typeface="微软雅黑" panose="020B0503020204020204" pitchFamily="34" charset="-122"/>
              <a:sym typeface="+mn-ea"/>
            </a:endParaRPr>
          </a:p>
          <a:p>
            <a:pPr marL="273776" indent="-273776" eaLnBrk="1" hangingPunct="1">
              <a:lnSpc>
                <a:spcPct val="200000"/>
              </a:lnSpc>
              <a:spcAft>
                <a:spcPct val="0"/>
              </a:spcAft>
              <a:buFont typeface="Wingdings" panose="05000000000000000000" pitchFamily="2" charset="2"/>
              <a:buChar char="Ø"/>
            </a:pPr>
            <a:r>
              <a:rPr lang="zh-CN" altLang="en-US" sz="2200" dirty="0">
                <a:solidFill>
                  <a:schemeClr val="bg1"/>
                </a:solidFill>
                <a:latin typeface="微软雅黑" panose="020B0503020204020204" pitchFamily="34" charset="-122"/>
                <a:sym typeface="+mn-ea"/>
              </a:rPr>
              <a:t>新老计价办法对比主要内容变化说明</a:t>
            </a:r>
          </a:p>
        </p:txBody>
      </p:sp>
      <p:grpSp>
        <p:nvGrpSpPr>
          <p:cNvPr id="21507"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2</a:t>
              </a:r>
            </a:p>
          </p:txBody>
        </p:sp>
        <p:grpSp>
          <p:nvGrpSpPr>
            <p:cNvPr id="21514" name="组合 20"/>
            <p:cNvGrpSpPr/>
            <p:nvPr/>
          </p:nvGrpSpPr>
          <p:grpSpPr>
            <a:xfrm>
              <a:off x="1708" y="428"/>
              <a:ext cx="5796" cy="852"/>
              <a:chOff x="1708" y="428"/>
              <a:chExt cx="5796"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5377"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计价办法内容框架</a:t>
                </a:r>
                <a:endParaRPr lang="en-US" altLang="zh-CN" sz="2200" dirty="0">
                  <a:cs typeface="微软雅黑" panose="020B0503020204020204" pitchFamily="34" charset="-122"/>
                  <a:sym typeface="+mn-ea"/>
                </a:endParaRPr>
              </a:p>
            </p:txBody>
          </p:sp>
        </p:grpSp>
      </p:grpSp>
      <p:sp>
        <p:nvSpPr>
          <p:cNvPr id="10" name="TextBox 9"/>
          <p:cNvSpPr txBox="1"/>
          <p:nvPr/>
        </p:nvSpPr>
        <p:spPr>
          <a:xfrm>
            <a:off x="1095835" y="1000358"/>
            <a:ext cx="9857092" cy="909191"/>
          </a:xfrm>
          <a:prstGeom prst="rect">
            <a:avLst/>
          </a:prstGeom>
          <a:noFill/>
        </p:spPr>
        <p:txBody>
          <a:bodyPr lIns="87596" tIns="43799" rIns="87596" bIns="43799">
            <a:spAutoFit/>
          </a:bodyPr>
          <a:lstStyle/>
          <a:p>
            <a:pPr eaLnBrk="1" fontAlgn="auto" hangingPunct="1">
              <a:lnSpc>
                <a:spcPts val="3194"/>
              </a:lnSpc>
              <a:spcBef>
                <a:spcPts val="0"/>
              </a:spcBef>
              <a:spcAft>
                <a:spcPts val="0"/>
              </a:spcAft>
              <a:buFont typeface="Wingdings" panose="05000000000000000000" pitchFamily="2" charset="2"/>
              <a:buChar char="Ø"/>
              <a:defRPr/>
            </a:pPr>
            <a:r>
              <a:rPr lang="zh-CN" altLang="en-US" sz="2000" b="0" dirty="0">
                <a:solidFill>
                  <a:srgbClr val="FFFF00"/>
                </a:solidFill>
                <a:latin typeface="微软雅黑" panose="020B0503020204020204" pitchFamily="34" charset="-122"/>
                <a:ea typeface="微软雅黑" panose="020B0503020204020204" pitchFamily="34" charset="-122"/>
                <a:cs typeface="+mn-ea"/>
                <a:sym typeface="+mn-lt"/>
              </a:rPr>
              <a:t>内容框架：计价办法由  </a:t>
            </a:r>
            <a:r>
              <a:rPr lang="en-US" altLang="zh-CN" sz="2000" b="0" dirty="0">
                <a:solidFill>
                  <a:srgbClr val="FFFF00"/>
                </a:solidFill>
                <a:latin typeface="微软雅黑" panose="020B0503020204020204" pitchFamily="34" charset="-122"/>
                <a:ea typeface="微软雅黑" panose="020B0503020204020204" pitchFamily="34" charset="-122"/>
                <a:cs typeface="+mn-ea"/>
                <a:sym typeface="+mn-lt"/>
              </a:rPr>
              <a:t>【</a:t>
            </a:r>
            <a:r>
              <a:rPr lang="zh-CN" altLang="en-US" sz="2000" b="0" dirty="0">
                <a:solidFill>
                  <a:srgbClr val="FFFF00"/>
                </a:solidFill>
                <a:latin typeface="微软雅黑" panose="020B0503020204020204" pitchFamily="34" charset="-122"/>
                <a:ea typeface="微软雅黑" panose="020B0503020204020204" pitchFamily="34" charset="-122"/>
                <a:cs typeface="+mn-ea"/>
                <a:sym typeface="+mn-lt"/>
              </a:rPr>
              <a:t>正文</a:t>
            </a:r>
            <a:r>
              <a:rPr lang="en-US" altLang="zh-CN" sz="2000" b="0" dirty="0">
                <a:solidFill>
                  <a:srgbClr val="FFFF00"/>
                </a:solidFill>
                <a:latin typeface="微软雅黑" panose="020B0503020204020204" pitchFamily="34" charset="-122"/>
                <a:ea typeface="微软雅黑" panose="020B0503020204020204" pitchFamily="34" charset="-122"/>
                <a:cs typeface="+mn-ea"/>
                <a:sym typeface="+mn-lt"/>
              </a:rPr>
              <a:t>+</a:t>
            </a:r>
            <a:r>
              <a:rPr lang="zh-CN" altLang="en-US" sz="2000" b="0" dirty="0">
                <a:solidFill>
                  <a:srgbClr val="FFFF00"/>
                </a:solidFill>
                <a:latin typeface="微软雅黑" panose="020B0503020204020204" pitchFamily="34" charset="-122"/>
                <a:ea typeface="微软雅黑" panose="020B0503020204020204" pitchFamily="34" charset="-122"/>
                <a:cs typeface="+mn-ea"/>
                <a:sym typeface="+mn-lt"/>
              </a:rPr>
              <a:t>附录 </a:t>
            </a:r>
            <a:r>
              <a:rPr lang="en-US" altLang="zh-CN" sz="2000" b="0" dirty="0">
                <a:solidFill>
                  <a:srgbClr val="FFFF00"/>
                </a:solidFill>
                <a:latin typeface="微软雅黑" panose="020B0503020204020204" pitchFamily="34" charset="-122"/>
                <a:ea typeface="微软雅黑" panose="020B0503020204020204" pitchFamily="34" charset="-122"/>
                <a:cs typeface="+mn-ea"/>
                <a:sym typeface="+mn-lt"/>
              </a:rPr>
              <a:t>】</a:t>
            </a:r>
            <a:r>
              <a:rPr lang="zh-CN" altLang="en-US" sz="2000" b="0" dirty="0">
                <a:solidFill>
                  <a:srgbClr val="FFFF00"/>
                </a:solidFill>
                <a:latin typeface="微软雅黑" panose="020B0503020204020204" pitchFamily="34" charset="-122"/>
                <a:ea typeface="微软雅黑" panose="020B0503020204020204" pitchFamily="34" charset="-122"/>
                <a:cs typeface="+mn-ea"/>
                <a:sym typeface="+mn-lt"/>
              </a:rPr>
              <a:t> 组成</a:t>
            </a:r>
            <a:endParaRPr lang="en-US" altLang="zh-CN" sz="2000" b="0" dirty="0">
              <a:solidFill>
                <a:srgbClr val="FFFF00"/>
              </a:solidFill>
              <a:latin typeface="微软雅黑" panose="020B0503020204020204" pitchFamily="34" charset="-122"/>
              <a:ea typeface="微软雅黑" panose="020B0503020204020204" pitchFamily="34" charset="-122"/>
              <a:cs typeface="+mn-ea"/>
              <a:sym typeface="+mn-lt"/>
            </a:endParaRPr>
          </a:p>
          <a:p>
            <a:pPr eaLnBrk="1" fontAlgn="auto" hangingPunct="1">
              <a:lnSpc>
                <a:spcPts val="3194"/>
              </a:lnSpc>
              <a:spcBef>
                <a:spcPts val="0"/>
              </a:spcBef>
              <a:spcAft>
                <a:spcPts val="0"/>
              </a:spcAft>
              <a:defRPr/>
            </a:pPr>
            <a:r>
              <a:rPr lang="zh-CN" altLang="en-US" b="0" dirty="0">
                <a:solidFill>
                  <a:srgbClr val="FFFF00"/>
                </a:solidFill>
                <a:latin typeface="微软雅黑" panose="020B0503020204020204" pitchFamily="34" charset="-122"/>
                <a:ea typeface="微软雅黑" panose="020B0503020204020204" pitchFamily="34" charset="-122"/>
                <a:cs typeface="+mn-ea"/>
                <a:sym typeface="+mn-lt"/>
              </a:rPr>
              <a:t>一、 正文部分：设置</a:t>
            </a:r>
            <a:r>
              <a:rPr lang="en-US" altLang="zh-CN" b="0" dirty="0">
                <a:solidFill>
                  <a:srgbClr val="FFFF00"/>
                </a:solidFill>
                <a:latin typeface="微软雅黑" panose="020B0503020204020204" pitchFamily="34" charset="-122"/>
                <a:ea typeface="微软雅黑" panose="020B0503020204020204" pitchFamily="34" charset="-122"/>
                <a:cs typeface="+mn-ea"/>
                <a:sym typeface="+mn-lt"/>
              </a:rPr>
              <a:t>13</a:t>
            </a:r>
            <a:r>
              <a:rPr lang="zh-CN" altLang="en-US" b="0" dirty="0">
                <a:solidFill>
                  <a:srgbClr val="FFFF00"/>
                </a:solidFill>
                <a:latin typeface="微软雅黑" panose="020B0503020204020204" pitchFamily="34" charset="-122"/>
                <a:ea typeface="微软雅黑" panose="020B0503020204020204" pitchFamily="34" charset="-122"/>
                <a:cs typeface="+mn-ea"/>
                <a:sym typeface="+mn-lt"/>
              </a:rPr>
              <a:t>章</a:t>
            </a:r>
            <a:r>
              <a:rPr lang="en-US" altLang="zh-CN" b="0" dirty="0">
                <a:solidFill>
                  <a:srgbClr val="FFFF00"/>
                </a:solidFill>
                <a:latin typeface="微软雅黑" panose="020B0503020204020204" pitchFamily="34" charset="-122"/>
                <a:ea typeface="微软雅黑" panose="020B0503020204020204" pitchFamily="34" charset="-122"/>
                <a:cs typeface="+mn-ea"/>
                <a:sym typeface="+mn-lt"/>
              </a:rPr>
              <a:t>50</a:t>
            </a:r>
            <a:r>
              <a:rPr lang="zh-CN" altLang="en-US" b="0" dirty="0">
                <a:solidFill>
                  <a:srgbClr val="FFFF00"/>
                </a:solidFill>
                <a:latin typeface="微软雅黑" panose="020B0503020204020204" pitchFamily="34" charset="-122"/>
                <a:ea typeface="微软雅黑" panose="020B0503020204020204" pitchFamily="34" charset="-122"/>
                <a:cs typeface="+mn-ea"/>
                <a:sym typeface="+mn-lt"/>
              </a:rPr>
              <a:t>节，共</a:t>
            </a:r>
            <a:r>
              <a:rPr lang="en-US" altLang="zh-CN" b="0" dirty="0">
                <a:solidFill>
                  <a:srgbClr val="FFFF00"/>
                </a:solidFill>
                <a:latin typeface="微软雅黑" panose="020B0503020204020204" pitchFamily="34" charset="-122"/>
                <a:ea typeface="微软雅黑" panose="020B0503020204020204" pitchFamily="34" charset="-122"/>
                <a:cs typeface="+mn-ea"/>
                <a:sym typeface="+mn-lt"/>
              </a:rPr>
              <a:t>323</a:t>
            </a:r>
            <a:r>
              <a:rPr lang="zh-CN" altLang="en-US" b="0" dirty="0">
                <a:solidFill>
                  <a:srgbClr val="FFFF00"/>
                </a:solidFill>
                <a:latin typeface="微软雅黑" panose="020B0503020204020204" pitchFamily="34" charset="-122"/>
                <a:ea typeface="微软雅黑" panose="020B0503020204020204" pitchFamily="34" charset="-122"/>
                <a:cs typeface="+mn-ea"/>
                <a:sym typeface="+mn-lt"/>
              </a:rPr>
              <a:t>条内容</a:t>
            </a:r>
            <a:endParaRPr lang="en-US" altLang="zh-CN" b="0" dirty="0">
              <a:solidFill>
                <a:srgbClr val="FFFF00"/>
              </a:solidFill>
              <a:latin typeface="微软雅黑" panose="020B0503020204020204" pitchFamily="34" charset="-122"/>
              <a:ea typeface="微软雅黑" panose="020B0503020204020204" pitchFamily="34" charset="-122"/>
              <a:cs typeface="+mn-ea"/>
              <a:sym typeface="+mn-lt"/>
            </a:endParaRPr>
          </a:p>
        </p:txBody>
      </p:sp>
      <p:pic>
        <p:nvPicPr>
          <p:cNvPr id="21509" name="Picture 3"/>
          <p:cNvPicPr>
            <a:picLocks noChangeAspect="1"/>
          </p:cNvPicPr>
          <p:nvPr/>
        </p:nvPicPr>
        <p:blipFill>
          <a:blip r:embed="rId3" cstate="print"/>
          <a:stretch>
            <a:fillRect/>
          </a:stretch>
        </p:blipFill>
        <p:spPr>
          <a:xfrm>
            <a:off x="1086600" y="2533806"/>
            <a:ext cx="9857092" cy="4187207"/>
          </a:xfrm>
          <a:prstGeom prst="rect">
            <a:avLst/>
          </a:prstGeom>
          <a:noFill/>
          <a:ln w="9525">
            <a:noFill/>
          </a:ln>
        </p:spPr>
      </p:pic>
      <p:sp>
        <p:nvSpPr>
          <p:cNvPr id="21510" name="Text Box 12"/>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2-1</a:t>
            </a:r>
          </a:p>
        </p:txBody>
      </p:sp>
      <p:sp>
        <p:nvSpPr>
          <p:cNvPr id="2151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2</a:t>
              </a:r>
            </a:p>
          </p:txBody>
        </p:sp>
        <p:grpSp>
          <p:nvGrpSpPr>
            <p:cNvPr id="23561" name="组合 20"/>
            <p:cNvGrpSpPr/>
            <p:nvPr/>
          </p:nvGrpSpPr>
          <p:grpSpPr>
            <a:xfrm>
              <a:off x="1708" y="428"/>
              <a:ext cx="6354" cy="852"/>
              <a:chOff x="1708" y="428"/>
              <a:chExt cx="6354"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6"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5937"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计价办法内容框架</a:t>
                </a:r>
                <a:endParaRPr lang="en-US" altLang="zh-CN" sz="2200" dirty="0">
                  <a:cs typeface="微软雅黑" panose="020B0503020204020204" pitchFamily="34" charset="-122"/>
                  <a:sym typeface="+mn-ea"/>
                </a:endParaRPr>
              </a:p>
            </p:txBody>
          </p:sp>
        </p:grpSp>
      </p:grpSp>
      <p:sp>
        <p:nvSpPr>
          <p:cNvPr id="23555" name="TextBox 12"/>
          <p:cNvSpPr txBox="1"/>
          <p:nvPr/>
        </p:nvSpPr>
        <p:spPr>
          <a:xfrm>
            <a:off x="1095835" y="1000361"/>
            <a:ext cx="9857092" cy="704007"/>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None/>
            </a:pPr>
            <a:r>
              <a:rPr lang="zh-CN" altLang="en-US" sz="2000" dirty="0">
                <a:solidFill>
                  <a:srgbClr val="FFFF00"/>
                </a:solidFill>
                <a:latin typeface="微软雅黑" panose="020B0503020204020204" pitchFamily="34" charset="-122"/>
                <a:sym typeface="+mn-lt"/>
              </a:rPr>
              <a:t>二、 附录部分：附录设置共计</a:t>
            </a:r>
            <a:r>
              <a:rPr lang="en-US" altLang="zh-CN" sz="2000" dirty="0">
                <a:solidFill>
                  <a:srgbClr val="FFFF00"/>
                </a:solidFill>
                <a:latin typeface="微软雅黑" panose="020B0503020204020204" pitchFamily="34" charset="-122"/>
                <a:sym typeface="+mn-lt"/>
              </a:rPr>
              <a:t>6</a:t>
            </a:r>
            <a:r>
              <a:rPr lang="zh-CN" altLang="en-US" sz="2000" dirty="0">
                <a:solidFill>
                  <a:srgbClr val="FFFF00"/>
                </a:solidFill>
                <a:latin typeface="微软雅黑" panose="020B0503020204020204" pitchFamily="34" charset="-122"/>
                <a:sym typeface="+mn-lt"/>
              </a:rPr>
              <a:t>条</a:t>
            </a:r>
            <a:endParaRPr lang="en-US" altLang="zh-CN" sz="2000" dirty="0">
              <a:solidFill>
                <a:srgbClr val="FFFF00"/>
              </a:solidFill>
              <a:latin typeface="微软雅黑" panose="020B0503020204020204" pitchFamily="34" charset="-122"/>
              <a:sym typeface="+mn-lt"/>
            </a:endParaRPr>
          </a:p>
        </p:txBody>
      </p:sp>
      <p:pic>
        <p:nvPicPr>
          <p:cNvPr id="23556" name="Picture 3"/>
          <p:cNvPicPr>
            <a:picLocks noChangeAspect="1"/>
          </p:cNvPicPr>
          <p:nvPr/>
        </p:nvPicPr>
        <p:blipFill>
          <a:blip r:embed="rId3" cstate="print"/>
          <a:stretch>
            <a:fillRect/>
          </a:stretch>
        </p:blipFill>
        <p:spPr>
          <a:xfrm>
            <a:off x="1381548" y="2143626"/>
            <a:ext cx="8928525" cy="4072880"/>
          </a:xfrm>
          <a:prstGeom prst="rect">
            <a:avLst/>
          </a:prstGeom>
          <a:noFill/>
          <a:ln w="9525">
            <a:noFill/>
          </a:ln>
        </p:spPr>
      </p:pic>
      <p:sp>
        <p:nvSpPr>
          <p:cNvPr id="23557"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2-2</a:t>
            </a:r>
          </a:p>
        </p:txBody>
      </p:sp>
      <p:sp>
        <p:nvSpPr>
          <p:cNvPr id="23558"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2</a:t>
              </a:r>
            </a:p>
          </p:txBody>
        </p:sp>
        <p:grpSp>
          <p:nvGrpSpPr>
            <p:cNvPr id="25612" name="组合 20"/>
            <p:cNvGrpSpPr/>
            <p:nvPr/>
          </p:nvGrpSpPr>
          <p:grpSpPr>
            <a:xfrm>
              <a:off x="1708" y="428"/>
              <a:ext cx="5286" cy="852"/>
              <a:chOff x="1708" y="428"/>
              <a:chExt cx="5286"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4867"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计价办法内容框架</a:t>
                </a:r>
                <a:endParaRPr lang="en-US" altLang="zh-CN" sz="2200" dirty="0">
                  <a:cs typeface="微软雅黑" panose="020B0503020204020204" pitchFamily="34" charset="-122"/>
                  <a:sym typeface="+mn-ea"/>
                </a:endParaRPr>
              </a:p>
            </p:txBody>
          </p:sp>
        </p:grpSp>
      </p:grpSp>
      <p:sp>
        <p:nvSpPr>
          <p:cNvPr id="25603" name="TextBox 8"/>
          <p:cNvSpPr txBox="1"/>
          <p:nvPr/>
        </p:nvSpPr>
        <p:spPr>
          <a:xfrm>
            <a:off x="1095835" y="1000361"/>
            <a:ext cx="9857092" cy="704007"/>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None/>
            </a:pPr>
            <a:r>
              <a:rPr lang="zh-CN" altLang="en-US" sz="2000" dirty="0">
                <a:solidFill>
                  <a:srgbClr val="FFFF00"/>
                </a:solidFill>
                <a:latin typeface="微软雅黑" panose="020B0503020204020204" pitchFamily="34" charset="-122"/>
                <a:sym typeface="+mn-lt"/>
              </a:rPr>
              <a:t>三、正文部分：设置</a:t>
            </a:r>
            <a:r>
              <a:rPr lang="en-US" altLang="zh-CN" sz="2000" dirty="0">
                <a:solidFill>
                  <a:srgbClr val="FFFF00"/>
                </a:solidFill>
                <a:latin typeface="微软雅黑" panose="020B0503020204020204" pitchFamily="34" charset="-122"/>
                <a:sym typeface="+mn-lt"/>
              </a:rPr>
              <a:t>13</a:t>
            </a:r>
            <a:r>
              <a:rPr lang="zh-CN" altLang="en-US" sz="2000" dirty="0">
                <a:solidFill>
                  <a:srgbClr val="FFFF00"/>
                </a:solidFill>
                <a:latin typeface="微软雅黑" panose="020B0503020204020204" pitchFamily="34" charset="-122"/>
                <a:sym typeface="+mn-lt"/>
              </a:rPr>
              <a:t>章</a:t>
            </a:r>
            <a:r>
              <a:rPr lang="en-US" altLang="zh-CN" sz="2000" dirty="0">
                <a:solidFill>
                  <a:srgbClr val="FFFF00"/>
                </a:solidFill>
                <a:latin typeface="微软雅黑" panose="020B0503020204020204" pitchFamily="34" charset="-122"/>
                <a:sym typeface="+mn-lt"/>
              </a:rPr>
              <a:t>50</a:t>
            </a:r>
            <a:r>
              <a:rPr lang="zh-CN" altLang="en-US" sz="2000" dirty="0">
                <a:solidFill>
                  <a:srgbClr val="FFFF00"/>
                </a:solidFill>
                <a:latin typeface="微软雅黑" panose="020B0503020204020204" pitchFamily="34" charset="-122"/>
                <a:sym typeface="+mn-lt"/>
              </a:rPr>
              <a:t>节，共</a:t>
            </a:r>
            <a:r>
              <a:rPr lang="en-US" altLang="zh-CN" sz="2000" dirty="0">
                <a:solidFill>
                  <a:srgbClr val="FFFF00"/>
                </a:solidFill>
                <a:latin typeface="微软雅黑" panose="020B0503020204020204" pitchFamily="34" charset="-122"/>
                <a:sym typeface="+mn-lt"/>
              </a:rPr>
              <a:t>323</a:t>
            </a:r>
            <a:r>
              <a:rPr lang="zh-CN" altLang="en-US" sz="2000" dirty="0">
                <a:solidFill>
                  <a:srgbClr val="FFFF00"/>
                </a:solidFill>
                <a:latin typeface="微软雅黑" panose="020B0503020204020204" pitchFamily="34" charset="-122"/>
                <a:sym typeface="+mn-lt"/>
              </a:rPr>
              <a:t>条内容</a:t>
            </a:r>
            <a:endParaRPr lang="en-US" altLang="zh-CN" sz="2000" dirty="0">
              <a:solidFill>
                <a:srgbClr val="FFFF00"/>
              </a:solidFill>
              <a:latin typeface="微软雅黑" panose="020B0503020204020204" pitchFamily="34" charset="-122"/>
              <a:sym typeface="+mn-lt"/>
            </a:endParaRPr>
          </a:p>
        </p:txBody>
      </p:sp>
      <p:pic>
        <p:nvPicPr>
          <p:cNvPr id="25604" name="Picture 2"/>
          <p:cNvPicPr>
            <a:picLocks noChangeAspect="1"/>
          </p:cNvPicPr>
          <p:nvPr/>
        </p:nvPicPr>
        <p:blipFill>
          <a:blip r:embed="rId3" cstate="print"/>
          <a:stretch>
            <a:fillRect/>
          </a:stretch>
        </p:blipFill>
        <p:spPr>
          <a:xfrm>
            <a:off x="1810115" y="2072172"/>
            <a:ext cx="3071413" cy="4215788"/>
          </a:xfrm>
          <a:prstGeom prst="rect">
            <a:avLst/>
          </a:prstGeom>
          <a:noFill/>
          <a:ln w="9525">
            <a:noFill/>
          </a:ln>
        </p:spPr>
      </p:pic>
      <p:sp>
        <p:nvSpPr>
          <p:cNvPr id="13" name="矩形 12"/>
          <p:cNvSpPr/>
          <p:nvPr/>
        </p:nvSpPr>
        <p:spPr>
          <a:xfrm>
            <a:off x="752084" y="2786704"/>
            <a:ext cx="1061760" cy="2581444"/>
          </a:xfrm>
          <a:prstGeom prst="rect">
            <a:avLst/>
          </a:prstGeom>
          <a:noFill/>
        </p:spPr>
        <p:txBody>
          <a:bodyPr wrap="none" lIns="87596" tIns="43799" rIns="87596" bIns="43799">
            <a:spAutoFit/>
          </a:bodyPr>
          <a:lstStyle/>
          <a:p>
            <a:pPr algn="ctr" eaLnBrk="1" fontAlgn="auto" hangingPunct="1">
              <a:spcBef>
                <a:spcPts val="0"/>
              </a:spcBef>
              <a:spcAft>
                <a:spcPts val="0"/>
              </a:spcAft>
              <a:defRPr/>
            </a:pPr>
            <a:r>
              <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rPr>
              <a:t>【1】</a:t>
            </a: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rPr>
              <a:t>通</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rPr>
              <a:t>用</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rPr>
              <a:t>性</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rPr>
              <a:t>内</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mn-lt"/>
                <a:ea typeface="+mn-ea"/>
              </a:rPr>
              <a:t>容</a:t>
            </a:r>
          </a:p>
        </p:txBody>
      </p:sp>
      <p:sp>
        <p:nvSpPr>
          <p:cNvPr id="17" name="矩形 16"/>
          <p:cNvSpPr/>
          <p:nvPr/>
        </p:nvSpPr>
        <p:spPr>
          <a:xfrm>
            <a:off x="6252093" y="2797821"/>
            <a:ext cx="1061760" cy="2581444"/>
          </a:xfrm>
          <a:prstGeom prst="rect">
            <a:avLst/>
          </a:prstGeom>
          <a:noFill/>
        </p:spPr>
        <p:txBody>
          <a:bodyPr wrap="none" lIns="87596" tIns="43799" rIns="87596" bIns="43799">
            <a:spAutoFit/>
          </a:bodyPr>
          <a:lstStyle/>
          <a:p>
            <a:pPr algn="ctr" eaLnBrk="1" fontAlgn="auto" hangingPunct="1">
              <a:spcBef>
                <a:spcPts val="0"/>
              </a:spcBef>
              <a:spcAft>
                <a:spcPts val="0"/>
              </a:spcAft>
              <a:defRPr/>
            </a:pPr>
            <a:r>
              <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【2】</a:t>
            </a: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发</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承</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包</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阶</a:t>
            </a:r>
            <a:endPar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endParaRPr>
          </a:p>
          <a:p>
            <a:pPr algn="ctr" eaLnBrk="1" fontAlgn="auto" hangingPunct="1">
              <a:spcBef>
                <a:spcPts val="0"/>
              </a:spcBef>
              <a:spcAft>
                <a:spcPts val="0"/>
              </a:spcAft>
              <a:defRPr/>
            </a:pP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段</a:t>
            </a:r>
          </a:p>
        </p:txBody>
      </p:sp>
      <p:pic>
        <p:nvPicPr>
          <p:cNvPr id="25607" name="Picture 2"/>
          <p:cNvPicPr>
            <a:picLocks noChangeAspect="1"/>
          </p:cNvPicPr>
          <p:nvPr/>
        </p:nvPicPr>
        <p:blipFill>
          <a:blip r:embed="rId4" cstate="print"/>
          <a:stretch>
            <a:fillRect/>
          </a:stretch>
        </p:blipFill>
        <p:spPr>
          <a:xfrm>
            <a:off x="7367232" y="2072169"/>
            <a:ext cx="3085698" cy="4144334"/>
          </a:xfrm>
          <a:prstGeom prst="rect">
            <a:avLst/>
          </a:prstGeom>
          <a:noFill/>
          <a:ln w="9525">
            <a:noFill/>
          </a:ln>
        </p:spPr>
      </p:pic>
      <p:sp>
        <p:nvSpPr>
          <p:cNvPr id="25608" name="Text Box 14"/>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2-3</a:t>
            </a:r>
          </a:p>
        </p:txBody>
      </p:sp>
      <p:sp>
        <p:nvSpPr>
          <p:cNvPr id="2560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2</a:t>
              </a:r>
            </a:p>
          </p:txBody>
        </p:sp>
        <p:grpSp>
          <p:nvGrpSpPr>
            <p:cNvPr id="27660" name="组合 20"/>
            <p:cNvGrpSpPr/>
            <p:nvPr/>
          </p:nvGrpSpPr>
          <p:grpSpPr>
            <a:xfrm>
              <a:off x="1708" y="428"/>
              <a:ext cx="5286" cy="852"/>
              <a:chOff x="1708" y="428"/>
              <a:chExt cx="5286"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4867"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计价办法内容框架</a:t>
                </a:r>
                <a:endParaRPr lang="en-US" altLang="zh-CN" sz="2200" dirty="0">
                  <a:cs typeface="微软雅黑" panose="020B0503020204020204" pitchFamily="34" charset="-122"/>
                  <a:sym typeface="+mn-ea"/>
                </a:endParaRPr>
              </a:p>
            </p:txBody>
          </p:sp>
        </p:grpSp>
      </p:grpSp>
      <p:sp>
        <p:nvSpPr>
          <p:cNvPr id="27651" name="TextBox 8"/>
          <p:cNvSpPr txBox="1"/>
          <p:nvPr/>
        </p:nvSpPr>
        <p:spPr>
          <a:xfrm>
            <a:off x="1095835" y="1000361"/>
            <a:ext cx="9857092" cy="704007"/>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None/>
            </a:pPr>
            <a:r>
              <a:rPr lang="zh-CN" altLang="en-US" sz="2000" dirty="0">
                <a:solidFill>
                  <a:srgbClr val="FFFF00"/>
                </a:solidFill>
                <a:latin typeface="微软雅黑" panose="020B0503020204020204" pitchFamily="34" charset="-122"/>
                <a:sym typeface="+mn-lt"/>
              </a:rPr>
              <a:t>三、正文部分：设置</a:t>
            </a:r>
            <a:r>
              <a:rPr lang="en-US" altLang="zh-CN" sz="2000" dirty="0">
                <a:solidFill>
                  <a:srgbClr val="FFFF00"/>
                </a:solidFill>
                <a:latin typeface="微软雅黑" panose="020B0503020204020204" pitchFamily="34" charset="-122"/>
                <a:sym typeface="+mn-lt"/>
              </a:rPr>
              <a:t>13</a:t>
            </a:r>
            <a:r>
              <a:rPr lang="zh-CN" altLang="en-US" sz="2000" dirty="0">
                <a:solidFill>
                  <a:srgbClr val="FFFF00"/>
                </a:solidFill>
                <a:latin typeface="微软雅黑" panose="020B0503020204020204" pitchFamily="34" charset="-122"/>
                <a:sym typeface="+mn-lt"/>
              </a:rPr>
              <a:t>章</a:t>
            </a:r>
            <a:r>
              <a:rPr lang="en-US" altLang="zh-CN" sz="2000" dirty="0">
                <a:solidFill>
                  <a:srgbClr val="FFFF00"/>
                </a:solidFill>
                <a:latin typeface="微软雅黑" panose="020B0503020204020204" pitchFamily="34" charset="-122"/>
                <a:sym typeface="+mn-lt"/>
              </a:rPr>
              <a:t>50</a:t>
            </a:r>
            <a:r>
              <a:rPr lang="zh-CN" altLang="en-US" sz="2000" dirty="0">
                <a:solidFill>
                  <a:srgbClr val="FFFF00"/>
                </a:solidFill>
                <a:latin typeface="微软雅黑" panose="020B0503020204020204" pitchFamily="34" charset="-122"/>
                <a:sym typeface="+mn-lt"/>
              </a:rPr>
              <a:t>节，共</a:t>
            </a:r>
            <a:r>
              <a:rPr lang="en-US" altLang="zh-CN" sz="2000" dirty="0">
                <a:solidFill>
                  <a:srgbClr val="FFFF00"/>
                </a:solidFill>
                <a:latin typeface="微软雅黑" panose="020B0503020204020204" pitchFamily="34" charset="-122"/>
                <a:sym typeface="+mn-lt"/>
              </a:rPr>
              <a:t>323</a:t>
            </a:r>
            <a:r>
              <a:rPr lang="zh-CN" altLang="en-US" sz="2000" dirty="0">
                <a:solidFill>
                  <a:srgbClr val="FFFF00"/>
                </a:solidFill>
                <a:latin typeface="微软雅黑" panose="020B0503020204020204" pitchFamily="34" charset="-122"/>
                <a:sym typeface="+mn-lt"/>
              </a:rPr>
              <a:t>条内容</a:t>
            </a:r>
            <a:endParaRPr lang="en-US" altLang="zh-CN" sz="2000" dirty="0">
              <a:solidFill>
                <a:srgbClr val="FFFF00"/>
              </a:solidFill>
              <a:latin typeface="微软雅黑" panose="020B0503020204020204" pitchFamily="34" charset="-122"/>
              <a:sym typeface="+mn-lt"/>
            </a:endParaRPr>
          </a:p>
        </p:txBody>
      </p:sp>
      <p:sp>
        <p:nvSpPr>
          <p:cNvPr id="10" name="矩形 9"/>
          <p:cNvSpPr/>
          <p:nvPr/>
        </p:nvSpPr>
        <p:spPr>
          <a:xfrm>
            <a:off x="852274" y="3072525"/>
            <a:ext cx="2446755" cy="503952"/>
          </a:xfrm>
          <a:prstGeom prst="rect">
            <a:avLst/>
          </a:prstGeom>
          <a:noFill/>
        </p:spPr>
        <p:txBody>
          <a:bodyPr wrap="none" lIns="87596" tIns="43799" rIns="87596" bIns="43799">
            <a:spAutoFit/>
          </a:bodyPr>
          <a:lstStyle/>
          <a:p>
            <a:pPr algn="ctr" eaLnBrk="1" fontAlgn="auto" hangingPunct="1">
              <a:spcBef>
                <a:spcPts val="0"/>
              </a:spcBef>
              <a:spcAft>
                <a:spcPts val="0"/>
              </a:spcAft>
              <a:defRPr/>
            </a:pPr>
            <a:r>
              <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【3】</a:t>
            </a: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实施阶段</a:t>
            </a:r>
          </a:p>
        </p:txBody>
      </p:sp>
      <p:pic>
        <p:nvPicPr>
          <p:cNvPr id="27653" name="Picture 3"/>
          <p:cNvPicPr>
            <a:picLocks noChangeAspect="1"/>
          </p:cNvPicPr>
          <p:nvPr/>
        </p:nvPicPr>
        <p:blipFill>
          <a:blip r:embed="rId3" cstate="print"/>
          <a:stretch>
            <a:fillRect/>
          </a:stretch>
        </p:blipFill>
        <p:spPr>
          <a:xfrm>
            <a:off x="819010" y="4142746"/>
            <a:ext cx="2714272" cy="2353220"/>
          </a:xfrm>
          <a:prstGeom prst="rect">
            <a:avLst/>
          </a:prstGeom>
          <a:noFill/>
          <a:ln w="9525">
            <a:noFill/>
          </a:ln>
        </p:spPr>
      </p:pic>
      <p:pic>
        <p:nvPicPr>
          <p:cNvPr id="27654" name="Picture 4"/>
          <p:cNvPicPr>
            <a:picLocks noChangeAspect="1"/>
          </p:cNvPicPr>
          <p:nvPr/>
        </p:nvPicPr>
        <p:blipFill>
          <a:blip r:embed="rId4" cstate="print"/>
          <a:stretch>
            <a:fillRect/>
          </a:stretch>
        </p:blipFill>
        <p:spPr>
          <a:xfrm>
            <a:off x="4559627" y="1706963"/>
            <a:ext cx="2809508" cy="4935093"/>
          </a:xfrm>
          <a:prstGeom prst="rect">
            <a:avLst/>
          </a:prstGeom>
          <a:noFill/>
          <a:ln w="9525">
            <a:noFill/>
          </a:ln>
        </p:spPr>
      </p:pic>
      <p:pic>
        <p:nvPicPr>
          <p:cNvPr id="27655" name="Picture 5"/>
          <p:cNvPicPr>
            <a:picLocks noChangeAspect="1"/>
          </p:cNvPicPr>
          <p:nvPr/>
        </p:nvPicPr>
        <p:blipFill>
          <a:blip r:embed="rId5" cstate="print"/>
          <a:stretch>
            <a:fillRect/>
          </a:stretch>
        </p:blipFill>
        <p:spPr>
          <a:xfrm>
            <a:off x="8595795" y="952721"/>
            <a:ext cx="2799986" cy="5706795"/>
          </a:xfrm>
          <a:prstGeom prst="rect">
            <a:avLst/>
          </a:prstGeom>
          <a:noFill/>
          <a:ln w="9525">
            <a:noFill/>
          </a:ln>
        </p:spPr>
      </p:pic>
      <p:sp>
        <p:nvSpPr>
          <p:cNvPr id="27656" name="Text Box 14"/>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2-4</a:t>
            </a:r>
          </a:p>
        </p:txBody>
      </p:sp>
      <p:sp>
        <p:nvSpPr>
          <p:cNvPr id="2765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2</a:t>
              </a:r>
            </a:p>
          </p:txBody>
        </p:sp>
        <p:grpSp>
          <p:nvGrpSpPr>
            <p:cNvPr id="29706" name="组合 20"/>
            <p:cNvGrpSpPr/>
            <p:nvPr/>
          </p:nvGrpSpPr>
          <p:grpSpPr>
            <a:xfrm>
              <a:off x="1708" y="428"/>
              <a:ext cx="5286" cy="852"/>
              <a:chOff x="1708" y="428"/>
              <a:chExt cx="5286"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4867"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计价办法内容框架</a:t>
                </a:r>
                <a:endParaRPr lang="en-US" altLang="zh-CN" sz="2200" dirty="0">
                  <a:cs typeface="微软雅黑" panose="020B0503020204020204" pitchFamily="34" charset="-122"/>
                  <a:sym typeface="+mn-ea"/>
                </a:endParaRPr>
              </a:p>
            </p:txBody>
          </p:sp>
        </p:grpSp>
      </p:grpSp>
      <p:sp>
        <p:nvSpPr>
          <p:cNvPr id="29699" name="TextBox 8"/>
          <p:cNvSpPr txBox="1"/>
          <p:nvPr/>
        </p:nvSpPr>
        <p:spPr>
          <a:xfrm>
            <a:off x="1095835" y="1000361"/>
            <a:ext cx="9857092" cy="704007"/>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None/>
            </a:pPr>
            <a:r>
              <a:rPr lang="zh-CN" altLang="en-US" sz="2000" dirty="0">
                <a:solidFill>
                  <a:srgbClr val="FFFF00"/>
                </a:solidFill>
                <a:latin typeface="微软雅黑" panose="020B0503020204020204" pitchFamily="34" charset="-122"/>
                <a:sym typeface="+mn-lt"/>
              </a:rPr>
              <a:t>三、正文部分：设置</a:t>
            </a:r>
            <a:r>
              <a:rPr lang="en-US" altLang="zh-CN" sz="2000" dirty="0">
                <a:solidFill>
                  <a:srgbClr val="FFFF00"/>
                </a:solidFill>
                <a:latin typeface="微软雅黑" panose="020B0503020204020204" pitchFamily="34" charset="-122"/>
                <a:sym typeface="+mn-lt"/>
              </a:rPr>
              <a:t>13</a:t>
            </a:r>
            <a:r>
              <a:rPr lang="zh-CN" altLang="en-US" sz="2000" dirty="0">
                <a:solidFill>
                  <a:srgbClr val="FFFF00"/>
                </a:solidFill>
                <a:latin typeface="微软雅黑" panose="020B0503020204020204" pitchFamily="34" charset="-122"/>
                <a:sym typeface="+mn-lt"/>
              </a:rPr>
              <a:t>章</a:t>
            </a:r>
            <a:r>
              <a:rPr lang="en-US" altLang="zh-CN" sz="2000" dirty="0">
                <a:solidFill>
                  <a:srgbClr val="FFFF00"/>
                </a:solidFill>
                <a:latin typeface="微软雅黑" panose="020B0503020204020204" pitchFamily="34" charset="-122"/>
                <a:sym typeface="+mn-lt"/>
              </a:rPr>
              <a:t>50</a:t>
            </a:r>
            <a:r>
              <a:rPr lang="zh-CN" altLang="en-US" sz="2000" dirty="0">
                <a:solidFill>
                  <a:srgbClr val="FFFF00"/>
                </a:solidFill>
                <a:latin typeface="微软雅黑" panose="020B0503020204020204" pitchFamily="34" charset="-122"/>
                <a:sym typeface="+mn-lt"/>
              </a:rPr>
              <a:t>节，共</a:t>
            </a:r>
            <a:r>
              <a:rPr lang="en-US" altLang="zh-CN" sz="2000" dirty="0">
                <a:solidFill>
                  <a:srgbClr val="FFFF00"/>
                </a:solidFill>
                <a:latin typeface="微软雅黑" panose="020B0503020204020204" pitchFamily="34" charset="-122"/>
                <a:sym typeface="+mn-lt"/>
              </a:rPr>
              <a:t>323</a:t>
            </a:r>
            <a:r>
              <a:rPr lang="zh-CN" altLang="en-US" sz="2000" dirty="0">
                <a:solidFill>
                  <a:srgbClr val="FFFF00"/>
                </a:solidFill>
                <a:latin typeface="微软雅黑" panose="020B0503020204020204" pitchFamily="34" charset="-122"/>
                <a:sym typeface="+mn-lt"/>
              </a:rPr>
              <a:t>条内容</a:t>
            </a:r>
            <a:endParaRPr lang="en-US" altLang="zh-CN" sz="2000" dirty="0">
              <a:solidFill>
                <a:srgbClr val="FFFF00"/>
              </a:solidFill>
              <a:latin typeface="微软雅黑" panose="020B0503020204020204" pitchFamily="34" charset="-122"/>
              <a:sym typeface="+mn-lt"/>
            </a:endParaRPr>
          </a:p>
        </p:txBody>
      </p:sp>
      <p:sp>
        <p:nvSpPr>
          <p:cNvPr id="10" name="矩形 9"/>
          <p:cNvSpPr/>
          <p:nvPr/>
        </p:nvSpPr>
        <p:spPr>
          <a:xfrm>
            <a:off x="1325956" y="3549545"/>
            <a:ext cx="2446755" cy="503952"/>
          </a:xfrm>
          <a:prstGeom prst="rect">
            <a:avLst/>
          </a:prstGeom>
          <a:noFill/>
        </p:spPr>
        <p:txBody>
          <a:bodyPr wrap="none" lIns="87596" tIns="43799" rIns="87596" bIns="43799">
            <a:spAutoFit/>
          </a:bodyPr>
          <a:lstStyle/>
          <a:p>
            <a:pPr algn="ctr" eaLnBrk="1" fontAlgn="auto" hangingPunct="1">
              <a:spcBef>
                <a:spcPts val="0"/>
              </a:spcBef>
              <a:spcAft>
                <a:spcPts val="0"/>
              </a:spcAft>
              <a:defRPr/>
            </a:pPr>
            <a:r>
              <a:rPr lang="en-US" altLang="zh-CN"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【4】</a:t>
            </a:r>
            <a:r>
              <a:rPr lang="zh-CN" altLang="en-US" sz="2700" b="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完结阶段</a:t>
            </a:r>
          </a:p>
        </p:txBody>
      </p:sp>
      <p:pic>
        <p:nvPicPr>
          <p:cNvPr id="29701" name="Picture 2"/>
          <p:cNvPicPr>
            <a:picLocks noChangeAspect="1"/>
          </p:cNvPicPr>
          <p:nvPr/>
        </p:nvPicPr>
        <p:blipFill>
          <a:blip r:embed="rId3" cstate="print"/>
          <a:stretch>
            <a:fillRect/>
          </a:stretch>
        </p:blipFill>
        <p:spPr>
          <a:xfrm>
            <a:off x="4452961" y="2429439"/>
            <a:ext cx="4857119" cy="3001069"/>
          </a:xfrm>
          <a:prstGeom prst="rect">
            <a:avLst/>
          </a:prstGeom>
          <a:noFill/>
          <a:ln w="9525">
            <a:noFill/>
          </a:ln>
        </p:spPr>
      </p:pic>
      <p:sp>
        <p:nvSpPr>
          <p:cNvPr id="29702" name="Text Box 12"/>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2-5</a:t>
            </a:r>
          </a:p>
        </p:txBody>
      </p:sp>
      <p:sp>
        <p:nvSpPr>
          <p:cNvPr id="2970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3</a:t>
              </a:r>
            </a:p>
          </p:txBody>
        </p:sp>
        <p:grpSp>
          <p:nvGrpSpPr>
            <p:cNvPr id="31753" name="组合 20"/>
            <p:cNvGrpSpPr/>
            <p:nvPr/>
          </p:nvGrpSpPr>
          <p:grpSpPr>
            <a:xfrm>
              <a:off x="1708" y="428"/>
              <a:ext cx="7912" cy="852"/>
              <a:chOff x="1708" y="428"/>
              <a:chExt cx="7912"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3"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749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新老计价办法构架变化对比</a:t>
                </a:r>
                <a:endParaRPr lang="en-US" altLang="zh-CN" sz="2200" dirty="0">
                  <a:cs typeface="微软雅黑" panose="020B0503020204020204" pitchFamily="34" charset="-122"/>
                  <a:sym typeface="+mn-ea"/>
                </a:endParaRPr>
              </a:p>
            </p:txBody>
          </p:sp>
        </p:grpSp>
      </p:grpSp>
      <p:sp>
        <p:nvSpPr>
          <p:cNvPr id="31747" name="TextBox 8"/>
          <p:cNvSpPr txBox="1"/>
          <p:nvPr/>
        </p:nvSpPr>
        <p:spPr>
          <a:xfrm>
            <a:off x="8667223" y="2357984"/>
            <a:ext cx="2857128" cy="2550666"/>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Font typeface="Wingdings" panose="05000000000000000000" pitchFamily="2" charset="2"/>
              <a:buChar char="Ø"/>
            </a:pPr>
            <a:r>
              <a:rPr lang="en-US" altLang="zh-CN" sz="2000" spc="0" dirty="0">
                <a:solidFill>
                  <a:schemeClr val="bg2"/>
                </a:solidFill>
                <a:latin typeface="微软雅黑" panose="020B0503020204020204" pitchFamily="34" charset="-122"/>
                <a:sym typeface="+mn-lt"/>
              </a:rPr>
              <a:t>2020</a:t>
            </a:r>
            <a:r>
              <a:rPr lang="zh-CN" altLang="en-US" sz="2000" spc="0" dirty="0">
                <a:solidFill>
                  <a:schemeClr val="bg2"/>
                </a:solidFill>
                <a:latin typeface="微软雅黑" panose="020B0503020204020204" pitchFamily="34" charset="-122"/>
                <a:sym typeface="+mn-lt"/>
              </a:rPr>
              <a:t>年</a:t>
            </a:r>
            <a:r>
              <a:rPr lang="en-US" altLang="zh-CN" sz="2000" spc="0" dirty="0">
                <a:solidFill>
                  <a:schemeClr val="bg2"/>
                </a:solidFill>
                <a:latin typeface="微软雅黑" panose="020B0503020204020204" pitchFamily="34" charset="-122"/>
                <a:sym typeface="+mn-lt"/>
              </a:rPr>
              <a:t>《</a:t>
            </a:r>
            <a:r>
              <a:rPr lang="zh-CN" altLang="en-US" sz="2000" spc="0" dirty="0">
                <a:solidFill>
                  <a:schemeClr val="bg2"/>
                </a:solidFill>
                <a:latin typeface="微软雅黑" panose="020B0503020204020204" pitchFamily="34" charset="-122"/>
                <a:sym typeface="+mn-lt"/>
              </a:rPr>
              <a:t>湖南省建设工程计价办法</a:t>
            </a:r>
            <a:r>
              <a:rPr lang="en-US" altLang="zh-CN" sz="2000" spc="0" dirty="0">
                <a:solidFill>
                  <a:schemeClr val="bg2"/>
                </a:solidFill>
                <a:latin typeface="微软雅黑" panose="020B0503020204020204" pitchFamily="34" charset="-122"/>
                <a:sym typeface="+mn-lt"/>
              </a:rPr>
              <a:t>》</a:t>
            </a:r>
            <a:r>
              <a:rPr lang="zh-CN" altLang="en-US" sz="2000" spc="0" dirty="0">
                <a:solidFill>
                  <a:schemeClr val="bg2"/>
                </a:solidFill>
                <a:latin typeface="微软雅黑" panose="020B0503020204020204" pitchFamily="34" charset="-122"/>
                <a:sym typeface="+mn-lt"/>
              </a:rPr>
              <a:t>与</a:t>
            </a:r>
            <a:r>
              <a:rPr lang="en-US" altLang="zh-CN" sz="2000" spc="0" dirty="0">
                <a:solidFill>
                  <a:schemeClr val="bg2"/>
                </a:solidFill>
                <a:latin typeface="微软雅黑" panose="020B0503020204020204" pitchFamily="34" charset="-122"/>
                <a:sym typeface="+mn-lt"/>
              </a:rPr>
              <a:t>2014</a:t>
            </a:r>
            <a:r>
              <a:rPr lang="zh-CN" altLang="en-US" sz="2000" spc="0" dirty="0">
                <a:solidFill>
                  <a:schemeClr val="bg2"/>
                </a:solidFill>
                <a:latin typeface="微软雅黑" panose="020B0503020204020204" pitchFamily="34" charset="-122"/>
                <a:sym typeface="+mn-lt"/>
              </a:rPr>
              <a:t>计价办法构架对比：</a:t>
            </a:r>
            <a:endParaRPr lang="en-US" altLang="zh-CN" sz="2000" spc="0" dirty="0">
              <a:solidFill>
                <a:schemeClr val="bg2"/>
              </a:solidFill>
              <a:latin typeface="微软雅黑" panose="020B0503020204020204" pitchFamily="34" charset="-122"/>
              <a:sym typeface="+mn-lt"/>
            </a:endParaRPr>
          </a:p>
          <a:p>
            <a:pPr marL="0" indent="0" eaLnBrk="1" hangingPunct="1">
              <a:lnSpc>
                <a:spcPts val="3194"/>
              </a:lnSpc>
              <a:spcAft>
                <a:spcPct val="0"/>
              </a:spcAft>
              <a:buNone/>
            </a:pPr>
            <a:r>
              <a:rPr lang="en-US" altLang="zh-CN" sz="2000" spc="0" dirty="0">
                <a:solidFill>
                  <a:srgbClr val="FFFF00"/>
                </a:solidFill>
                <a:latin typeface="微软雅黑" panose="020B0503020204020204" pitchFamily="34" charset="-122"/>
                <a:sym typeface="+mn-lt"/>
              </a:rPr>
              <a:t>2020</a:t>
            </a:r>
            <a:r>
              <a:rPr lang="zh-CN" altLang="en-US" sz="2000" spc="0" dirty="0">
                <a:solidFill>
                  <a:srgbClr val="FFFF00"/>
                </a:solidFill>
                <a:latin typeface="微软雅黑" panose="020B0503020204020204" pitchFamily="34" charset="-122"/>
                <a:sym typeface="+mn-lt"/>
              </a:rPr>
              <a:t>计价办法较</a:t>
            </a:r>
            <a:r>
              <a:rPr lang="en-US" altLang="zh-CN" sz="2000" spc="0" dirty="0">
                <a:solidFill>
                  <a:srgbClr val="FFFF00"/>
                </a:solidFill>
                <a:latin typeface="微软雅黑" panose="020B0503020204020204" pitchFamily="34" charset="-122"/>
                <a:sym typeface="+mn-lt"/>
              </a:rPr>
              <a:t>2014</a:t>
            </a:r>
            <a:r>
              <a:rPr lang="zh-CN" altLang="en-US" sz="2000" spc="0" dirty="0">
                <a:solidFill>
                  <a:srgbClr val="FFFF00"/>
                </a:solidFill>
                <a:latin typeface="微软雅黑" panose="020B0503020204020204" pitchFamily="34" charset="-122"/>
                <a:sym typeface="+mn-lt"/>
              </a:rPr>
              <a:t>计价办法，减少</a:t>
            </a:r>
            <a:r>
              <a:rPr lang="en-US" altLang="zh-CN" sz="2000" spc="0" dirty="0">
                <a:solidFill>
                  <a:srgbClr val="FFFF00"/>
                </a:solidFill>
                <a:latin typeface="微软雅黑" panose="020B0503020204020204" pitchFamily="34" charset="-122"/>
                <a:sym typeface="+mn-lt"/>
              </a:rPr>
              <a:t>4</a:t>
            </a:r>
            <a:r>
              <a:rPr lang="zh-CN" altLang="en-US" sz="2000" spc="0" dirty="0">
                <a:solidFill>
                  <a:srgbClr val="FFFF00"/>
                </a:solidFill>
                <a:latin typeface="微软雅黑" panose="020B0503020204020204" pitchFamily="34" charset="-122"/>
                <a:sym typeface="+mn-lt"/>
              </a:rPr>
              <a:t>章</a:t>
            </a:r>
            <a:r>
              <a:rPr lang="en-US" altLang="zh-CN" sz="2000" spc="0" dirty="0">
                <a:solidFill>
                  <a:srgbClr val="FFFF00"/>
                </a:solidFill>
                <a:latin typeface="微软雅黑" panose="020B0503020204020204" pitchFamily="34" charset="-122"/>
                <a:sym typeface="+mn-lt"/>
              </a:rPr>
              <a:t>11</a:t>
            </a:r>
            <a:r>
              <a:rPr lang="zh-CN" altLang="en-US" sz="2000" spc="0" dirty="0">
                <a:solidFill>
                  <a:srgbClr val="FFFF00"/>
                </a:solidFill>
                <a:latin typeface="微软雅黑" panose="020B0503020204020204" pitchFamily="34" charset="-122"/>
                <a:sym typeface="+mn-lt"/>
              </a:rPr>
              <a:t>节</a:t>
            </a:r>
            <a:r>
              <a:rPr lang="en-US" altLang="zh-CN" sz="2000" spc="0" dirty="0">
                <a:solidFill>
                  <a:srgbClr val="FFFF00"/>
                </a:solidFill>
                <a:latin typeface="微软雅黑" panose="020B0503020204020204" pitchFamily="34" charset="-122"/>
                <a:sym typeface="+mn-lt"/>
              </a:rPr>
              <a:t>9</a:t>
            </a:r>
            <a:r>
              <a:rPr lang="zh-CN" altLang="en-US" sz="2000" spc="0" dirty="0">
                <a:solidFill>
                  <a:srgbClr val="FFFF00"/>
                </a:solidFill>
                <a:latin typeface="微软雅黑" panose="020B0503020204020204" pitchFamily="34" charset="-122"/>
                <a:sym typeface="+mn-lt"/>
              </a:rPr>
              <a:t>条</a:t>
            </a:r>
            <a:endParaRPr lang="en-US" altLang="zh-CN" sz="2000" spc="0" dirty="0">
              <a:solidFill>
                <a:srgbClr val="FFFF00"/>
              </a:solidFill>
              <a:latin typeface="微软雅黑" panose="020B0503020204020204" pitchFamily="34" charset="-122"/>
              <a:sym typeface="+mn-lt"/>
            </a:endParaRPr>
          </a:p>
        </p:txBody>
      </p:sp>
      <p:sp>
        <p:nvSpPr>
          <p:cNvPr id="31748"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3-1</a:t>
            </a:r>
          </a:p>
        </p:txBody>
      </p:sp>
      <p:pic>
        <p:nvPicPr>
          <p:cNvPr id="31749" name="Picture 13"/>
          <p:cNvPicPr>
            <a:picLocks noChangeAspect="1"/>
          </p:cNvPicPr>
          <p:nvPr/>
        </p:nvPicPr>
        <p:blipFill>
          <a:blip r:embed="rId3" cstate="print"/>
          <a:stretch>
            <a:fillRect/>
          </a:stretch>
        </p:blipFill>
        <p:spPr>
          <a:xfrm>
            <a:off x="702219" y="1021320"/>
            <a:ext cx="7024091" cy="5737921"/>
          </a:xfrm>
          <a:prstGeom prst="rect">
            <a:avLst/>
          </a:prstGeom>
          <a:noFill/>
          <a:ln w="9525">
            <a:noFill/>
          </a:ln>
        </p:spPr>
      </p:pic>
      <p:sp>
        <p:nvSpPr>
          <p:cNvPr id="31750"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3800"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33795" name="TextBox 9"/>
          <p:cNvSpPr txBox="1"/>
          <p:nvPr/>
        </p:nvSpPr>
        <p:spPr>
          <a:xfrm>
            <a:off x="124555" y="1040350"/>
            <a:ext cx="11872954" cy="3803116"/>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z="2200" b="1" spc="0" dirty="0">
                <a:solidFill>
                  <a:srgbClr val="FFFF00"/>
                </a:solidFill>
                <a:latin typeface="宋体" pitchFamily="2" charset="-122"/>
                <a:ea typeface="宋体" pitchFamily="2" charset="-122"/>
              </a:rPr>
              <a:t>一、通用性内容变化</a:t>
            </a:r>
            <a:r>
              <a:rPr lang="zh-CN" altLang="en-US" spc="0" dirty="0">
                <a:solidFill>
                  <a:schemeClr val="bg1"/>
                </a:solidFill>
                <a:latin typeface="宋体" pitchFamily="2" charset="-122"/>
                <a:ea typeface="宋体" pitchFamily="2" charset="-122"/>
              </a:rPr>
              <a:t>  </a:t>
            </a: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◆总则：</a:t>
            </a:r>
            <a:r>
              <a:rPr lang="zh-CN" altLang="en-US" spc="0" dirty="0">
                <a:solidFill>
                  <a:schemeClr val="bg1"/>
                </a:solidFill>
                <a:latin typeface="宋体" pitchFamily="2" charset="-122"/>
                <a:ea typeface="宋体" pitchFamily="2" charset="-122"/>
              </a:rPr>
              <a:t>删除“</a:t>
            </a:r>
            <a:r>
              <a:rPr lang="en-US" altLang="zh-TW" spc="0" dirty="0">
                <a:solidFill>
                  <a:schemeClr val="bg1"/>
                </a:solidFill>
                <a:latin typeface="宋体" pitchFamily="2" charset="-122"/>
                <a:ea typeface="宋体" pitchFamily="2" charset="-122"/>
              </a:rPr>
              <a:t>14</a:t>
            </a:r>
            <a:r>
              <a:rPr lang="zh-CN" altLang="en-US" spc="0" dirty="0">
                <a:solidFill>
                  <a:schemeClr val="bg1"/>
                </a:solidFill>
                <a:latin typeface="宋体" pitchFamily="2" charset="-122"/>
                <a:ea typeface="宋体" pitchFamily="2" charset="-122"/>
              </a:rPr>
              <a:t>计价办法”第</a:t>
            </a:r>
            <a:r>
              <a:rPr lang="en-US" altLang="zh-TW" spc="0" dirty="0">
                <a:solidFill>
                  <a:schemeClr val="bg1"/>
                </a:solidFill>
                <a:latin typeface="宋体" pitchFamily="2" charset="-122"/>
                <a:ea typeface="宋体" pitchFamily="2" charset="-122"/>
              </a:rPr>
              <a:t>3</a:t>
            </a:r>
            <a:r>
              <a:rPr lang="zh-CN" altLang="en-US" spc="0" dirty="0">
                <a:solidFill>
                  <a:schemeClr val="bg1"/>
                </a:solidFill>
                <a:latin typeface="宋体" pitchFamily="2" charset="-122"/>
                <a:ea typeface="宋体" pitchFamily="2" charset="-122"/>
              </a:rPr>
              <a:t>条工程造价组成内容，在一般规定</a:t>
            </a:r>
            <a:r>
              <a:rPr lang="zh-CN" altLang="en-US" spc="0" dirty="0" smtClean="0">
                <a:solidFill>
                  <a:schemeClr val="bg1"/>
                </a:solidFill>
                <a:latin typeface="宋体" pitchFamily="2" charset="-122"/>
                <a:ea typeface="宋体" pitchFamily="2" charset="-122"/>
              </a:rPr>
              <a:t>中综</a:t>
            </a:r>
            <a:r>
              <a:rPr lang="zh-CN" altLang="en-US" spc="0" dirty="0">
                <a:solidFill>
                  <a:schemeClr val="bg1"/>
                </a:solidFill>
                <a:latin typeface="宋体" pitchFamily="2" charset="-122"/>
                <a:ea typeface="宋体" pitchFamily="2" charset="-122"/>
              </a:rPr>
              <a:t>合叙述</a:t>
            </a:r>
            <a:r>
              <a:rPr lang="zh-CN" altLang="en-US" spc="0" dirty="0" smtClean="0">
                <a:solidFill>
                  <a:schemeClr val="bg1"/>
                </a:solidFill>
                <a:latin typeface="宋体" pitchFamily="2" charset="-122"/>
                <a:ea typeface="宋体" pitchFamily="2" charset="-122"/>
              </a:rPr>
              <a:t>。</a:t>
            </a: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◆总则：</a:t>
            </a:r>
            <a:r>
              <a:rPr lang="zh-CN" altLang="en-US" spc="0" dirty="0">
                <a:solidFill>
                  <a:schemeClr val="bg1"/>
                </a:solidFill>
                <a:latin typeface="宋体" pitchFamily="2" charset="-122"/>
                <a:ea typeface="宋体" pitchFamily="2" charset="-122"/>
              </a:rPr>
              <a:t>删除“</a:t>
            </a:r>
            <a:r>
              <a:rPr lang="en-US" altLang="zh-TW" spc="0" dirty="0">
                <a:solidFill>
                  <a:schemeClr val="bg1"/>
                </a:solidFill>
                <a:latin typeface="宋体" pitchFamily="2" charset="-122"/>
                <a:ea typeface="宋体" pitchFamily="2" charset="-122"/>
              </a:rPr>
              <a:t>14</a:t>
            </a:r>
            <a:r>
              <a:rPr lang="zh-CN" altLang="en-US" spc="0" dirty="0">
                <a:solidFill>
                  <a:schemeClr val="bg1"/>
                </a:solidFill>
                <a:latin typeface="宋体" pitchFamily="2" charset="-122"/>
                <a:ea typeface="宋体" pitchFamily="2" charset="-122"/>
              </a:rPr>
              <a:t>计价办法”第</a:t>
            </a:r>
            <a:r>
              <a:rPr lang="en-US" altLang="zh-TW" spc="0" dirty="0">
                <a:solidFill>
                  <a:schemeClr val="bg1"/>
                </a:solidFill>
                <a:latin typeface="宋体" pitchFamily="2" charset="-122"/>
                <a:ea typeface="宋体" pitchFamily="2" charset="-122"/>
              </a:rPr>
              <a:t>4</a:t>
            </a:r>
            <a:r>
              <a:rPr lang="zh-CN" altLang="en-US" spc="0" dirty="0">
                <a:solidFill>
                  <a:schemeClr val="bg1"/>
                </a:solidFill>
                <a:latin typeface="宋体" pitchFamily="2" charset="-122"/>
                <a:ea typeface="宋体" pitchFamily="2" charset="-122"/>
              </a:rPr>
              <a:t>、</a:t>
            </a:r>
            <a:r>
              <a:rPr lang="en-US" altLang="zh-TW" spc="0" dirty="0">
                <a:solidFill>
                  <a:schemeClr val="bg1"/>
                </a:solidFill>
                <a:latin typeface="宋体" pitchFamily="2" charset="-122"/>
                <a:ea typeface="宋体" pitchFamily="2" charset="-122"/>
              </a:rPr>
              <a:t>5</a:t>
            </a:r>
            <a:r>
              <a:rPr lang="zh-CN" altLang="en-US" spc="0" dirty="0">
                <a:solidFill>
                  <a:schemeClr val="bg1"/>
                </a:solidFill>
                <a:latin typeface="宋体" pitchFamily="2" charset="-122"/>
                <a:ea typeface="宋体" pitchFamily="2" charset="-122"/>
              </a:rPr>
              <a:t>条；</a:t>
            </a:r>
          </a:p>
          <a:p>
            <a:pPr marL="0" indent="0" eaLnBrk="1" hangingPunct="1">
              <a:lnSpc>
                <a:spcPts val="3194"/>
              </a:lnSpc>
              <a:spcAft>
                <a:spcPct val="0"/>
              </a:spcAft>
              <a:buNone/>
            </a:pPr>
            <a:r>
              <a:rPr lang="zh-CN" altLang="en-US" spc="0" dirty="0">
                <a:solidFill>
                  <a:schemeClr val="bg2"/>
                </a:solidFill>
                <a:latin typeface="宋体" pitchFamily="2" charset="-122"/>
                <a:ea typeface="宋体" pitchFamily="2" charset="-122"/>
              </a:rPr>
              <a:t>第</a:t>
            </a:r>
            <a:r>
              <a:rPr lang="en-US" altLang="zh-CN" spc="0" dirty="0">
                <a:solidFill>
                  <a:schemeClr val="bg2"/>
                </a:solidFill>
                <a:latin typeface="宋体" pitchFamily="2" charset="-122"/>
                <a:ea typeface="宋体" pitchFamily="2" charset="-122"/>
              </a:rPr>
              <a:t>4</a:t>
            </a:r>
            <a:r>
              <a:rPr lang="zh-CN" altLang="en-US" spc="0" dirty="0">
                <a:solidFill>
                  <a:schemeClr val="bg2"/>
                </a:solidFill>
                <a:latin typeface="宋体" pitchFamily="2" charset="-122"/>
                <a:ea typeface="宋体" pitchFamily="2" charset="-122"/>
              </a:rPr>
              <a:t>条　招标工程量清单、招标控制价、投标报价、工程计量、合同价款调整、合同价款结算与支付以及工程造价鉴定等工程造价文件的编制与核对，应由具有专业资格的工程造价人员承担。 </a:t>
            </a:r>
          </a:p>
          <a:p>
            <a:pPr marL="0" indent="0" eaLnBrk="1" hangingPunct="1">
              <a:lnSpc>
                <a:spcPts val="3194"/>
              </a:lnSpc>
              <a:spcAft>
                <a:spcPct val="0"/>
              </a:spcAft>
              <a:buNone/>
            </a:pPr>
            <a:r>
              <a:rPr lang="zh-CN" altLang="en-US" spc="0" dirty="0">
                <a:solidFill>
                  <a:schemeClr val="bg2"/>
                </a:solidFill>
                <a:latin typeface="宋体" pitchFamily="2" charset="-122"/>
                <a:ea typeface="宋体" pitchFamily="2" charset="-122"/>
              </a:rPr>
              <a:t>第</a:t>
            </a:r>
            <a:r>
              <a:rPr lang="en-US" altLang="zh-CN" spc="0" dirty="0">
                <a:solidFill>
                  <a:schemeClr val="bg2"/>
                </a:solidFill>
                <a:latin typeface="宋体" pitchFamily="2" charset="-122"/>
                <a:ea typeface="宋体" pitchFamily="2" charset="-122"/>
              </a:rPr>
              <a:t>5</a:t>
            </a:r>
            <a:r>
              <a:rPr lang="zh-CN" altLang="en-US" spc="0" dirty="0">
                <a:solidFill>
                  <a:schemeClr val="bg2"/>
                </a:solidFill>
                <a:latin typeface="宋体" pitchFamily="2" charset="-122"/>
                <a:ea typeface="宋体" pitchFamily="2" charset="-122"/>
              </a:rPr>
              <a:t>条　承担工程造价文件的编制与核对的工程造价人员及其所在单位，应对工程造价文件的质量负责。</a:t>
            </a:r>
          </a:p>
          <a:p>
            <a:pPr marL="0" indent="0">
              <a:lnSpc>
                <a:spcPts val="3194"/>
              </a:lnSpc>
              <a:buNone/>
            </a:pPr>
            <a:r>
              <a:rPr lang="en-US" altLang="zh-CN" spc="0" dirty="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注册造价工程师管理办法</a:t>
            </a:r>
            <a:r>
              <a:rPr lang="en-US" altLang="zh-CN" spc="0" dirty="0">
                <a:solidFill>
                  <a:srgbClr val="FFFF00"/>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第</a:t>
            </a:r>
            <a:r>
              <a:rPr lang="en-US" altLang="zh-CN" spc="0" dirty="0">
                <a:solidFill>
                  <a:schemeClr val="bg2"/>
                </a:solidFill>
                <a:latin typeface="宋体" pitchFamily="2" charset="-122"/>
                <a:ea typeface="宋体" pitchFamily="2" charset="-122"/>
              </a:rPr>
              <a:t>15</a:t>
            </a:r>
            <a:r>
              <a:rPr lang="zh-CN" altLang="en-US" spc="0" dirty="0">
                <a:solidFill>
                  <a:schemeClr val="bg2"/>
                </a:solidFill>
                <a:latin typeface="宋体" pitchFamily="2" charset="-122"/>
                <a:ea typeface="宋体" pitchFamily="2" charset="-122"/>
              </a:rPr>
              <a:t>条</a:t>
            </a:r>
            <a:r>
              <a:rPr lang="zh-CN" altLang="en-US" spc="0" dirty="0" smtClean="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二级注册造价工程师协助一级注册造价工程师开展相关工作，并可以独立开展以下工作：</a:t>
            </a:r>
            <a:r>
              <a:rPr lang="en-US" altLang="zh-CN" spc="0" dirty="0">
                <a:solidFill>
                  <a:schemeClr val="bg2"/>
                </a:solidFill>
                <a:latin typeface="宋体" pitchFamily="2" charset="-122"/>
                <a:ea typeface="宋体" pitchFamily="2" charset="-122"/>
              </a:rPr>
              <a:t>1</a:t>
            </a:r>
            <a:r>
              <a:rPr lang="zh-CN" altLang="en-US" spc="0" dirty="0">
                <a:solidFill>
                  <a:schemeClr val="bg2"/>
                </a:solidFill>
                <a:latin typeface="宋体" pitchFamily="2" charset="-122"/>
                <a:ea typeface="宋体" pitchFamily="2" charset="-122"/>
              </a:rPr>
              <a:t>、建设工程工料分析、计划、组织与成本管理，施工图预算、设计概算编制；</a:t>
            </a:r>
            <a:r>
              <a:rPr lang="en-US" altLang="zh-CN" spc="0" dirty="0">
                <a:solidFill>
                  <a:schemeClr val="bg2"/>
                </a:solidFill>
                <a:latin typeface="宋体" pitchFamily="2" charset="-122"/>
                <a:ea typeface="宋体" pitchFamily="2" charset="-122"/>
              </a:rPr>
              <a:t>2</a:t>
            </a:r>
            <a:r>
              <a:rPr lang="zh-CN" altLang="en-US" spc="0" dirty="0">
                <a:solidFill>
                  <a:schemeClr val="bg2"/>
                </a:solidFill>
                <a:latin typeface="宋体" pitchFamily="2" charset="-122"/>
                <a:ea typeface="宋体" pitchFamily="2" charset="-122"/>
              </a:rPr>
              <a:t>、建设工程量清单、最高投标限价、投标报价编制；</a:t>
            </a:r>
            <a:r>
              <a:rPr lang="en-US" altLang="zh-CN" spc="0" dirty="0">
                <a:solidFill>
                  <a:schemeClr val="bg2"/>
                </a:solidFill>
                <a:latin typeface="宋体" pitchFamily="2" charset="-122"/>
                <a:ea typeface="宋体" pitchFamily="2" charset="-122"/>
              </a:rPr>
              <a:t>3</a:t>
            </a:r>
            <a:r>
              <a:rPr lang="zh-CN" altLang="en-US" spc="0" dirty="0">
                <a:solidFill>
                  <a:schemeClr val="bg2"/>
                </a:solidFill>
                <a:latin typeface="宋体" pitchFamily="2" charset="-122"/>
                <a:ea typeface="宋体" pitchFamily="2" charset="-122"/>
              </a:rPr>
              <a:t>、建设工程合同价款、结算价款和竣工决算价款的编制</a:t>
            </a:r>
            <a:r>
              <a:rPr lang="zh-CN" altLang="en-US" spc="0" dirty="0" smtClean="0">
                <a:solidFill>
                  <a:schemeClr val="bg2"/>
                </a:solidFill>
                <a:latin typeface="宋体" pitchFamily="2" charset="-122"/>
                <a:ea typeface="宋体" pitchFamily="2" charset="-122"/>
              </a:rPr>
              <a:t>” 。</a:t>
            </a:r>
            <a:endParaRPr lang="en-US" altLang="zh-CN" spc="0" dirty="0">
              <a:solidFill>
                <a:schemeClr val="bg1"/>
              </a:solidFill>
              <a:latin typeface="宋体" pitchFamily="2" charset="-122"/>
              <a:ea typeface="宋体" pitchFamily="2" charset="-122"/>
            </a:endParaRPr>
          </a:p>
        </p:txBody>
      </p:sp>
      <p:sp>
        <p:nvSpPr>
          <p:cNvPr id="3379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4-1</a:t>
            </a:r>
          </a:p>
        </p:txBody>
      </p:sp>
      <p:sp>
        <p:nvSpPr>
          <p:cNvPr id="3379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35843" name="TextBox 9"/>
          <p:cNvSpPr txBox="1"/>
          <p:nvPr/>
        </p:nvSpPr>
        <p:spPr>
          <a:xfrm>
            <a:off x="284727" y="1441784"/>
            <a:ext cx="11607875" cy="3803116"/>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z="2200" b="1" spc="0" dirty="0">
                <a:solidFill>
                  <a:srgbClr val="FFFF00"/>
                </a:solidFill>
                <a:latin typeface="宋体" pitchFamily="2" charset="-122"/>
                <a:ea typeface="宋体" pitchFamily="2" charset="-122"/>
              </a:rPr>
              <a:t>一、通用性内容变化</a:t>
            </a:r>
            <a:r>
              <a:rPr lang="zh-CN" altLang="en-US" spc="0" dirty="0">
                <a:solidFill>
                  <a:schemeClr val="bg1"/>
                </a:solidFill>
                <a:latin typeface="宋体" pitchFamily="2" charset="-122"/>
                <a:ea typeface="宋体" pitchFamily="2" charset="-122"/>
              </a:rPr>
              <a:t>  </a:t>
            </a:r>
            <a:endParaRPr lang="en-US" altLang="zh-CN" spc="0" dirty="0" smtClean="0">
              <a:solidFill>
                <a:schemeClr val="bg1"/>
              </a:solidFill>
              <a:latin typeface="宋体" pitchFamily="2" charset="-122"/>
              <a:ea typeface="宋体" pitchFamily="2" charset="-122"/>
            </a:endParaRPr>
          </a:p>
          <a:p>
            <a:pPr marL="0" indent="0" eaLnBrk="1" hangingPunct="1">
              <a:lnSpc>
                <a:spcPts val="3194"/>
              </a:lnSpc>
              <a:spcAft>
                <a:spcPct val="0"/>
              </a:spcAft>
              <a:buNone/>
            </a:pPr>
            <a:endParaRPr lang="zh-CN" altLang="en-US" spc="0" dirty="0" smtClean="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smtClean="0">
                <a:solidFill>
                  <a:srgbClr val="FFFF00"/>
                </a:solidFill>
                <a:latin typeface="宋体" pitchFamily="2" charset="-122"/>
                <a:ea typeface="宋体" pitchFamily="2" charset="-122"/>
              </a:rPr>
              <a:t>◆术语：</a:t>
            </a:r>
            <a:r>
              <a:rPr lang="zh-CN" altLang="en-US" spc="0" dirty="0" smtClean="0">
                <a:solidFill>
                  <a:schemeClr val="bg1"/>
                </a:solidFill>
                <a:latin typeface="宋体" pitchFamily="2" charset="-122"/>
                <a:ea typeface="宋体" pitchFamily="2" charset="-122"/>
              </a:rPr>
              <a:t>增加“绿色施工”、“施工过程结算”、“建筑信息模型”，将“安全文明施工费”修改为“绿色施工安全防护措施项目费”并重新定义。</a:t>
            </a:r>
            <a:endParaRPr lang="en-US" altLang="zh-CN" spc="0" dirty="0" smtClean="0">
              <a:solidFill>
                <a:schemeClr val="bg1"/>
              </a:solidFill>
              <a:latin typeface="宋体" pitchFamily="2" charset="-122"/>
              <a:ea typeface="宋体" pitchFamily="2" charset="-122"/>
            </a:endParaRPr>
          </a:p>
          <a:p>
            <a:pPr marL="0" indent="0" eaLnBrk="1" hangingPunct="1">
              <a:lnSpc>
                <a:spcPts val="3194"/>
              </a:lnSpc>
              <a:spcAft>
                <a:spcPct val="0"/>
              </a:spcAft>
              <a:buNone/>
            </a:pPr>
            <a:r>
              <a:rPr lang="zh-CN" altLang="en-US" spc="0" dirty="0" smtClean="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术语：</a:t>
            </a:r>
            <a:r>
              <a:rPr lang="zh-CN" altLang="en-US" spc="0" dirty="0">
                <a:solidFill>
                  <a:schemeClr val="bg1"/>
                </a:solidFill>
                <a:latin typeface="宋体" pitchFamily="2" charset="-122"/>
                <a:ea typeface="宋体" pitchFamily="2" charset="-122"/>
              </a:rPr>
              <a:t>新增“压缩工期增加费”定义，厘清与“提前竣工措施增加费”的界线划分</a:t>
            </a:r>
            <a:r>
              <a:rPr lang="zh-CN" altLang="en-US" spc="0" dirty="0" smtClean="0">
                <a:solidFill>
                  <a:schemeClr val="bg1"/>
                </a:solidFill>
                <a:latin typeface="宋体" pitchFamily="2" charset="-122"/>
                <a:ea typeface="宋体" pitchFamily="2" charset="-122"/>
              </a:rPr>
              <a:t>；</a:t>
            </a: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◆术语：</a:t>
            </a:r>
            <a:r>
              <a:rPr lang="zh-CN" altLang="en-US" spc="0" dirty="0">
                <a:solidFill>
                  <a:schemeClr val="bg1"/>
                </a:solidFill>
                <a:latin typeface="宋体" pitchFamily="2" charset="-122"/>
                <a:ea typeface="宋体" pitchFamily="2" charset="-122"/>
              </a:rPr>
              <a:t>新增“工程量清单缺陷”定义</a:t>
            </a:r>
            <a:r>
              <a:rPr lang="zh-CN" altLang="en-US" spc="0" dirty="0" smtClean="0">
                <a:solidFill>
                  <a:schemeClr val="bg1"/>
                </a:solidFill>
                <a:latin typeface="宋体" pitchFamily="2" charset="-122"/>
                <a:ea typeface="宋体" pitchFamily="2" charset="-122"/>
              </a:rPr>
              <a:t>；</a:t>
            </a:r>
            <a:endParaRPr lang="en-US" altLang="zh-CN"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en-US" altLang="zh-TW" spc="0" dirty="0">
                <a:solidFill>
                  <a:srgbClr val="FFFF00"/>
                </a:solidFill>
                <a:latin typeface="宋体" pitchFamily="2" charset="-122"/>
                <a:ea typeface="宋体" pitchFamily="2" charset="-122"/>
              </a:rPr>
              <a:t>2.0.17 </a:t>
            </a:r>
            <a:r>
              <a:rPr lang="zh-TW" altLang="en-US" spc="0" dirty="0">
                <a:solidFill>
                  <a:srgbClr val="FFFF00"/>
                </a:solidFill>
                <a:latin typeface="宋体" pitchFamily="2" charset="-122"/>
                <a:ea typeface="宋体" pitchFamily="2" charset="-122"/>
              </a:rPr>
              <a:t>工程量清单缺陷 </a:t>
            </a: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chemeClr val="bg2"/>
                </a:solidFill>
                <a:latin typeface="宋体" pitchFamily="2" charset="-122"/>
                <a:ea typeface="宋体" pitchFamily="2" charset="-122"/>
              </a:rPr>
              <a:t>招标工程量清单与对应的招标时的施工图纸之间出现的工程量清单缺漏项、项目特征不符以及工程量偏差</a:t>
            </a:r>
            <a:r>
              <a:rPr lang="zh-CN" altLang="en-US" spc="0" dirty="0" smtClean="0">
                <a:solidFill>
                  <a:schemeClr val="bg2"/>
                </a:solidFill>
                <a:latin typeface="宋体" pitchFamily="2" charset="-122"/>
                <a:ea typeface="宋体" pitchFamily="2" charset="-122"/>
              </a:rPr>
              <a:t>。</a:t>
            </a: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◆术语：</a:t>
            </a:r>
            <a:r>
              <a:rPr lang="zh-CN" altLang="en-US" spc="0" dirty="0">
                <a:solidFill>
                  <a:schemeClr val="bg1"/>
                </a:solidFill>
                <a:latin typeface="宋体" pitchFamily="2" charset="-122"/>
                <a:ea typeface="宋体" pitchFamily="2" charset="-122"/>
              </a:rPr>
              <a:t>依据</a:t>
            </a:r>
            <a:r>
              <a:rPr lang="zh-CN" altLang="en-US" spc="0" dirty="0" smtClean="0">
                <a:solidFill>
                  <a:schemeClr val="bg1"/>
                </a:solidFill>
                <a:latin typeface="宋体" pitchFamily="2" charset="-122"/>
                <a:ea typeface="宋体" pitchFamily="2" charset="-122"/>
              </a:rPr>
              <a:t>新</a:t>
            </a:r>
            <a:r>
              <a:rPr lang="en-US" altLang="zh-CN" spc="0" dirty="0" smtClean="0">
                <a:solidFill>
                  <a:schemeClr val="bg1"/>
                </a:solidFill>
                <a:latin typeface="宋体" pitchFamily="2" charset="-122"/>
                <a:ea typeface="宋体" pitchFamily="2" charset="-122"/>
              </a:rPr>
              <a:t>《</a:t>
            </a:r>
            <a:r>
              <a:rPr lang="zh-CN" altLang="en-US" spc="0" dirty="0">
                <a:solidFill>
                  <a:schemeClr val="bg1"/>
                </a:solidFill>
                <a:latin typeface="宋体" pitchFamily="2" charset="-122"/>
                <a:ea typeface="宋体" pitchFamily="2" charset="-122"/>
              </a:rPr>
              <a:t>注册造价工程师管理办法</a:t>
            </a:r>
            <a:r>
              <a:rPr lang="en-US" altLang="zh-CN" spc="0" dirty="0">
                <a:solidFill>
                  <a:schemeClr val="bg1"/>
                </a:solidFill>
                <a:latin typeface="宋体" pitchFamily="2" charset="-122"/>
                <a:ea typeface="宋体" pitchFamily="2" charset="-122"/>
              </a:rPr>
              <a:t>》</a:t>
            </a:r>
            <a:r>
              <a:rPr lang="zh-CN" altLang="en-US" spc="0" dirty="0">
                <a:solidFill>
                  <a:schemeClr val="bg1"/>
                </a:solidFill>
                <a:latin typeface="宋体" pitchFamily="2" charset="-122"/>
                <a:ea typeface="宋体" pitchFamily="2" charset="-122"/>
              </a:rPr>
              <a:t>规定，删除“造价员”定义</a:t>
            </a:r>
            <a:r>
              <a:rPr lang="zh-CN" altLang="en-US" spc="0" dirty="0" smtClean="0">
                <a:solidFill>
                  <a:schemeClr val="bg1"/>
                </a:solidFill>
                <a:latin typeface="宋体" pitchFamily="2" charset="-122"/>
                <a:ea typeface="宋体" pitchFamily="2" charset="-122"/>
              </a:rPr>
              <a:t>；</a:t>
            </a:r>
            <a:endParaRPr lang="zh-CN" altLang="en-US" spc="0" dirty="0">
              <a:solidFill>
                <a:srgbClr val="FFFF00"/>
              </a:solidFill>
              <a:latin typeface="宋体" pitchFamily="2" charset="-122"/>
              <a:ea typeface="宋体" pitchFamily="2" charset="-122"/>
            </a:endParaRPr>
          </a:p>
        </p:txBody>
      </p:sp>
      <p:sp>
        <p:nvSpPr>
          <p:cNvPr id="3584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4-2</a:t>
            </a:r>
          </a:p>
        </p:txBody>
      </p:sp>
      <p:sp>
        <p:nvSpPr>
          <p:cNvPr id="3584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endParaRPr lang="en-US" altLang="zh-CN" sz="1500" dirty="0">
              <a:solidFill>
                <a:schemeClr val="bg1"/>
              </a:solidFill>
              <a:latin typeface="华文琥珀" pitchFamily="2" charset="-122"/>
              <a:ea typeface="华文琥珀" pitchFamily="2" charset="-122"/>
            </a:endParaRPr>
          </a:p>
        </p:txBody>
      </p:sp>
      <p:sp>
        <p:nvSpPr>
          <p:cNvPr id="35846" name="灯片编号占位符 16"/>
          <p:cNvSpPr txBox="1">
            <a:spLocks noGrp="1"/>
          </p:cNvSpPr>
          <p:nvPr/>
        </p:nvSpPr>
        <p:spPr>
          <a:xfrm>
            <a:off x="11618003" y="6494385"/>
            <a:ext cx="573012"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extBox 21"/>
          <p:cNvSpPr txBox="1"/>
          <p:nvPr/>
        </p:nvSpPr>
        <p:spPr>
          <a:xfrm>
            <a:off x="600" y="1008293"/>
            <a:ext cx="12190413" cy="319286"/>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1500" dirty="0">
                <a:solidFill>
                  <a:schemeClr val="bg1"/>
                </a:solidFill>
              </a:rPr>
              <a:t> </a:t>
            </a:r>
            <a:endParaRPr lang="zh-CN" altLang="en-US" sz="2000" dirty="0">
              <a:solidFill>
                <a:schemeClr val="bg1"/>
              </a:solidFill>
              <a:latin typeface="宋体" panose="02010600030101010101" pitchFamily="2" charset="-122"/>
              <a:ea typeface="宋体" panose="02010600030101010101" pitchFamily="2" charset="-122"/>
            </a:endParaRPr>
          </a:p>
        </p:txBody>
      </p:sp>
      <p:sp>
        <p:nvSpPr>
          <p:cNvPr id="159749" name="矩形 159748"/>
          <p:cNvSpPr/>
          <p:nvPr/>
        </p:nvSpPr>
        <p:spPr>
          <a:xfrm>
            <a:off x="383140" y="201810"/>
            <a:ext cx="11482480" cy="981005"/>
          </a:xfrm>
          <a:prstGeom prst="rect">
            <a:avLst/>
          </a:prstGeom>
          <a:noFill/>
          <a:ln w="9525">
            <a:noFill/>
          </a:ln>
        </p:spPr>
        <p:txBody>
          <a:bodyPr lIns="87596" tIns="43799" rIns="87596" bIns="43799" anchor="ctr">
            <a:spAutoFit/>
          </a:bodyPr>
          <a:lstStyle/>
          <a:p>
            <a:pPr indent="304194" algn="ctr"/>
            <a:r>
              <a:rPr lang="zh-CN" altLang="en-US" sz="2200" dirty="0">
                <a:solidFill>
                  <a:srgbClr val="FFFF00"/>
                </a:solidFill>
              </a:rPr>
              <a:t>本次交底宣贯采用线上线下相结合的方式进</a:t>
            </a:r>
            <a:r>
              <a:rPr lang="zh-CN" altLang="en-US" sz="2200" dirty="0" smtClean="0">
                <a:solidFill>
                  <a:srgbClr val="FFFF00"/>
                </a:solidFill>
              </a:rPr>
              <a:t>行</a:t>
            </a:r>
            <a:endParaRPr lang="en-US" altLang="zh-CN" sz="2200" dirty="0" smtClean="0">
              <a:solidFill>
                <a:srgbClr val="FFFF00"/>
              </a:solidFill>
            </a:endParaRPr>
          </a:p>
          <a:p>
            <a:pPr indent="304194"/>
            <a:r>
              <a:rPr lang="zh-CN" altLang="en-US" dirty="0" smtClean="0">
                <a:latin typeface="宋体" panose="02010600030101010101" pitchFamily="2" charset="-122"/>
              </a:rPr>
              <a:t>线</a:t>
            </a:r>
            <a:r>
              <a:rPr lang="zh-CN" altLang="en-US" dirty="0">
                <a:latin typeface="宋体" panose="02010600030101010101" pitchFamily="2" charset="-122"/>
              </a:rPr>
              <a:t>上：在岳阳市住房和城乡建设局官网“造价信息专栏”发布</a:t>
            </a:r>
            <a:r>
              <a:rPr lang="en-US" altLang="zh-CN" dirty="0">
                <a:latin typeface="宋体" panose="02010600030101010101" pitchFamily="2" charset="-122"/>
              </a:rPr>
              <a:t>《</a:t>
            </a:r>
            <a:r>
              <a:rPr lang="zh-CN" altLang="en-US" dirty="0">
                <a:latin typeface="宋体" panose="02010600030101010101" pitchFamily="2" charset="-122"/>
              </a:rPr>
              <a:t>湖南省建设工程消耗量标准</a:t>
            </a:r>
            <a:r>
              <a:rPr lang="en-US" altLang="zh-CN" dirty="0">
                <a:latin typeface="宋体" panose="02010600030101010101" pitchFamily="2" charset="-122"/>
              </a:rPr>
              <a:t>》</a:t>
            </a:r>
            <a:r>
              <a:rPr lang="zh-CN" altLang="en-US" dirty="0">
                <a:latin typeface="宋体" panose="02010600030101010101" pitchFamily="2" charset="-122"/>
              </a:rPr>
              <a:t>课件，请自行下载学习。下载网址：</a:t>
            </a:r>
            <a:r>
              <a:rPr lang="en-US" altLang="zh-CN" dirty="0">
                <a:solidFill>
                  <a:srgbClr val="FFFF00"/>
                </a:solidFill>
                <a:latin typeface="宋体" panose="02010600030101010101" pitchFamily="2" charset="-122"/>
              </a:rPr>
              <a:t>http://jsj.yueyang.gov.cn/</a:t>
            </a:r>
            <a:endParaRPr lang="zh-CN" altLang="en-US" dirty="0">
              <a:solidFill>
                <a:srgbClr val="FFFF00"/>
              </a:solidFill>
              <a:latin typeface="宋体" panose="02010600030101010101" pitchFamily="2" charset="-122"/>
            </a:endParaRPr>
          </a:p>
        </p:txBody>
      </p:sp>
      <p:pic>
        <p:nvPicPr>
          <p:cNvPr id="159750" name="图片 159749" descr="1"/>
          <p:cNvPicPr>
            <a:picLocks noChangeAspect="1"/>
          </p:cNvPicPr>
          <p:nvPr/>
        </p:nvPicPr>
        <p:blipFill>
          <a:blip r:embed="rId3" cstate="print"/>
          <a:stretch>
            <a:fillRect/>
          </a:stretch>
        </p:blipFill>
        <p:spPr>
          <a:xfrm>
            <a:off x="1033648" y="1273710"/>
            <a:ext cx="9304714" cy="2985189"/>
          </a:xfrm>
          <a:prstGeom prst="rect">
            <a:avLst/>
          </a:prstGeom>
          <a:noFill/>
          <a:ln w="9525">
            <a:noFill/>
          </a:ln>
        </p:spPr>
      </p:pic>
      <p:pic>
        <p:nvPicPr>
          <p:cNvPr id="159752" name="图片 159751" descr="3"/>
          <p:cNvPicPr>
            <a:picLocks noChangeAspect="1"/>
          </p:cNvPicPr>
          <p:nvPr/>
        </p:nvPicPr>
        <p:blipFill>
          <a:blip r:embed="rId4" cstate="print"/>
          <a:stretch>
            <a:fillRect/>
          </a:stretch>
        </p:blipFill>
        <p:spPr>
          <a:xfrm>
            <a:off x="2721257" y="4340257"/>
            <a:ext cx="6580918" cy="2287798"/>
          </a:xfrm>
          <a:prstGeom prst="rect">
            <a:avLst/>
          </a:prstGeom>
          <a:noFill/>
          <a:ln w="9525">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5849"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35843" name="TextBox 9"/>
          <p:cNvSpPr txBox="1"/>
          <p:nvPr/>
        </p:nvSpPr>
        <p:spPr>
          <a:xfrm>
            <a:off x="284727" y="1441784"/>
            <a:ext cx="11607875" cy="2550666"/>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z="2200" b="1" spc="0" dirty="0">
                <a:solidFill>
                  <a:srgbClr val="FFFF00"/>
                </a:solidFill>
                <a:latin typeface="微软雅黑" panose="020B0503020204020204" pitchFamily="34" charset="-122"/>
              </a:rPr>
              <a:t>一、通用性内容变化</a:t>
            </a:r>
            <a:r>
              <a:rPr lang="zh-CN" altLang="en-US" spc="0" dirty="0">
                <a:solidFill>
                  <a:schemeClr val="bg1"/>
                </a:solidFill>
                <a:latin typeface="微软雅黑" panose="020B0503020204020204" pitchFamily="34" charset="-122"/>
              </a:rPr>
              <a:t> </a:t>
            </a:r>
            <a:endParaRPr lang="en-US" altLang="zh-CN" spc="0" dirty="0" smtClean="0">
              <a:solidFill>
                <a:schemeClr val="bg1"/>
              </a:solidFill>
              <a:latin typeface="微软雅黑" panose="020B0503020204020204" pitchFamily="34" charset="-122"/>
            </a:endParaRPr>
          </a:p>
          <a:p>
            <a:pPr marL="0" indent="0" eaLnBrk="1" hangingPunct="1">
              <a:lnSpc>
                <a:spcPts val="3194"/>
              </a:lnSpc>
              <a:spcAft>
                <a:spcPct val="0"/>
              </a:spcAft>
              <a:buNone/>
            </a:pPr>
            <a:r>
              <a:rPr lang="zh-CN" altLang="en-US" spc="0" dirty="0" smtClean="0">
                <a:solidFill>
                  <a:schemeClr val="bg1"/>
                </a:solidFill>
                <a:latin typeface="微软雅黑" panose="020B0503020204020204" pitchFamily="34" charset="-122"/>
              </a:rPr>
              <a:t> </a:t>
            </a:r>
            <a:endParaRPr lang="zh-CN" altLang="en-US" spc="0" dirty="0" smtClean="0">
              <a:solidFill>
                <a:srgbClr val="FFFF00"/>
              </a:solidFill>
            </a:endParaRPr>
          </a:p>
          <a:p>
            <a:pPr marL="0" indent="0" eaLnBrk="1" hangingPunct="1">
              <a:lnSpc>
                <a:spcPts val="3194"/>
              </a:lnSpc>
              <a:spcAft>
                <a:spcPct val="0"/>
              </a:spcAft>
              <a:buNone/>
            </a:pPr>
            <a:r>
              <a:rPr lang="zh-CN" altLang="en-US" spc="0" dirty="0" smtClean="0">
                <a:solidFill>
                  <a:srgbClr val="FFFF00"/>
                </a:solidFill>
              </a:rPr>
              <a:t>◆</a:t>
            </a:r>
            <a:r>
              <a:rPr lang="zh-CN" altLang="en-US" spc="0" dirty="0">
                <a:solidFill>
                  <a:srgbClr val="FFFF00"/>
                </a:solidFill>
                <a:latin typeface="微软雅黑" panose="020B0503020204020204" pitchFamily="34" charset="-122"/>
              </a:rPr>
              <a:t>术语：</a:t>
            </a:r>
            <a:r>
              <a:rPr lang="zh-CN" altLang="en-US" spc="0" dirty="0">
                <a:solidFill>
                  <a:schemeClr val="bg1"/>
                </a:solidFill>
                <a:latin typeface="宋体" panose="02010600030101010101" pitchFamily="2" charset="-122"/>
                <a:ea typeface="宋体" panose="02010600030101010101" pitchFamily="2" charset="-122"/>
              </a:rPr>
              <a:t>删除“工程配套费”、“劳务分包”、“专业工程分包”、“单价项目”、“总价项目”定义</a:t>
            </a:r>
            <a:r>
              <a:rPr lang="zh-CN" altLang="en-US" spc="0" dirty="0" smtClean="0">
                <a:solidFill>
                  <a:schemeClr val="bg1"/>
                </a:solidFill>
                <a:latin typeface="宋体" panose="02010600030101010101" pitchFamily="2" charset="-122"/>
                <a:ea typeface="宋体" panose="02010600030101010101" pitchFamily="2" charset="-122"/>
              </a:rPr>
              <a:t>；</a:t>
            </a:r>
            <a:endParaRPr lang="zh-CN" altLang="en-US" spc="0" dirty="0">
              <a:solidFill>
                <a:srgbClr val="FFFF00"/>
              </a:solidFill>
            </a:endParaRPr>
          </a:p>
          <a:p>
            <a:pPr marL="0" indent="0" eaLnBrk="1" hangingPunct="1">
              <a:lnSpc>
                <a:spcPts val="3194"/>
              </a:lnSpc>
              <a:spcAft>
                <a:spcPct val="0"/>
              </a:spcAft>
              <a:buNone/>
            </a:pPr>
            <a:r>
              <a:rPr lang="zh-CN" altLang="en-US" spc="0" dirty="0">
                <a:solidFill>
                  <a:srgbClr val="FFFF00"/>
                </a:solidFill>
              </a:rPr>
              <a:t>◆</a:t>
            </a:r>
            <a:r>
              <a:rPr lang="zh-CN" altLang="en-US" spc="0" dirty="0">
                <a:solidFill>
                  <a:srgbClr val="FFFF00"/>
                </a:solidFill>
                <a:latin typeface="微软雅黑" panose="020B0503020204020204" pitchFamily="34" charset="-122"/>
              </a:rPr>
              <a:t>术语：</a:t>
            </a:r>
            <a:r>
              <a:rPr lang="zh-CN" altLang="en-US" spc="0" dirty="0">
                <a:solidFill>
                  <a:schemeClr val="bg1"/>
                </a:solidFill>
                <a:latin typeface="宋体" panose="02010600030101010101" pitchFamily="2" charset="-122"/>
                <a:ea typeface="宋体" panose="02010600030101010101" pitchFamily="2" charset="-122"/>
              </a:rPr>
              <a:t>删除“工程造价鉴定”定义，另详</a:t>
            </a:r>
            <a:r>
              <a:rPr lang="en-US" altLang="zh-CN" spc="0" dirty="0">
                <a:solidFill>
                  <a:schemeClr val="bg1"/>
                </a:solidFill>
                <a:latin typeface="宋体" panose="02010600030101010101" pitchFamily="2" charset="-122"/>
                <a:ea typeface="宋体" panose="02010600030101010101" pitchFamily="2" charset="-122"/>
              </a:rPr>
              <a:t>《</a:t>
            </a:r>
            <a:r>
              <a:rPr lang="zh-CN" altLang="en-US" spc="0" dirty="0">
                <a:solidFill>
                  <a:schemeClr val="bg1"/>
                </a:solidFill>
                <a:latin typeface="宋体" panose="02010600030101010101" pitchFamily="2" charset="-122"/>
                <a:ea typeface="宋体" panose="02010600030101010101" pitchFamily="2" charset="-122"/>
              </a:rPr>
              <a:t>建设工程造价鉴定规范</a:t>
            </a:r>
            <a:r>
              <a:rPr lang="en-US" altLang="zh-CN" spc="0" dirty="0">
                <a:solidFill>
                  <a:schemeClr val="bg1"/>
                </a:solidFill>
                <a:latin typeface="宋体" panose="02010600030101010101" pitchFamily="2" charset="-122"/>
                <a:ea typeface="宋体" panose="02010600030101010101" pitchFamily="2" charset="-122"/>
              </a:rPr>
              <a:t>》</a:t>
            </a:r>
            <a:r>
              <a:rPr lang="en-US" altLang="zh-TW" spc="0" dirty="0">
                <a:solidFill>
                  <a:schemeClr val="bg1"/>
                </a:solidFill>
                <a:latin typeface="宋体" panose="02010600030101010101" pitchFamily="2" charset="-122"/>
                <a:ea typeface="宋体" panose="02010600030101010101" pitchFamily="2" charset="-122"/>
              </a:rPr>
              <a:t>GB/T51262-2017</a:t>
            </a:r>
            <a:r>
              <a:rPr lang="zh-CN" altLang="en-US" spc="0" dirty="0" smtClean="0">
                <a:solidFill>
                  <a:schemeClr val="bg1"/>
                </a:solidFill>
                <a:latin typeface="宋体" panose="02010600030101010101" pitchFamily="2" charset="-122"/>
                <a:ea typeface="宋体" panose="02010600030101010101" pitchFamily="2" charset="-122"/>
              </a:rPr>
              <a:t>。</a:t>
            </a:r>
            <a:endParaRPr lang="zh-CN" altLang="en-US" spc="0" dirty="0">
              <a:solidFill>
                <a:srgbClr val="FFFF00"/>
              </a:solidFill>
              <a:latin typeface="微软雅黑" panose="020B0503020204020204" pitchFamily="34" charset="-122"/>
            </a:endParaRPr>
          </a:p>
          <a:p>
            <a:pPr marL="0" indent="0" eaLnBrk="1" hangingPunct="1">
              <a:lnSpc>
                <a:spcPts val="3194"/>
              </a:lnSpc>
              <a:spcAft>
                <a:spcPct val="0"/>
              </a:spcAft>
              <a:buNone/>
            </a:pPr>
            <a:r>
              <a:rPr lang="zh-CN" altLang="en-US" spc="0" dirty="0">
                <a:solidFill>
                  <a:srgbClr val="FFFF00"/>
                </a:solidFill>
                <a:latin typeface="微软雅黑" panose="020B0503020204020204" pitchFamily="34" charset="-122"/>
              </a:rPr>
              <a:t>工程造价鉴定：</a:t>
            </a:r>
            <a:r>
              <a:rPr lang="zh-CN" altLang="en-US" spc="0" dirty="0">
                <a:solidFill>
                  <a:schemeClr val="bg2"/>
                </a:solidFill>
                <a:latin typeface="宋体" panose="02010600030101010101" pitchFamily="2" charset="-122"/>
                <a:ea typeface="宋体" panose="02010600030101010101" pitchFamily="2" charset="-122"/>
              </a:rPr>
              <a:t>工程造价咨询人接受人民法院、仲裁机关委托，对施工合同纠纷案件中的工程造价争议，运用专门知识进行鉴别，并提供鉴定意见的活动。也称为工程造价司法鉴定。</a:t>
            </a:r>
            <a:r>
              <a:rPr lang="zh-CN" altLang="en-US" spc="0" dirty="0">
                <a:solidFill>
                  <a:srgbClr val="FFFF00"/>
                </a:solidFill>
                <a:latin typeface="宋体" panose="02010600030101010101" pitchFamily="2" charset="-122"/>
                <a:ea typeface="宋体" panose="02010600030101010101" pitchFamily="2" charset="-122"/>
              </a:rPr>
              <a:t>（</a:t>
            </a:r>
            <a:r>
              <a:rPr lang="en-US" altLang="zh-CN" spc="0" dirty="0">
                <a:solidFill>
                  <a:srgbClr val="FFFF00"/>
                </a:solidFill>
                <a:latin typeface="宋体" panose="02010600030101010101" pitchFamily="2" charset="-122"/>
                <a:ea typeface="宋体" panose="02010600030101010101" pitchFamily="2" charset="-122"/>
              </a:rPr>
              <a:t>13</a:t>
            </a:r>
            <a:r>
              <a:rPr lang="zh-CN" altLang="en-US" spc="0" dirty="0">
                <a:solidFill>
                  <a:srgbClr val="FFFF00"/>
                </a:solidFill>
                <a:latin typeface="宋体" panose="02010600030101010101" pitchFamily="2" charset="-122"/>
                <a:ea typeface="宋体" panose="02010600030101010101" pitchFamily="2" charset="-122"/>
              </a:rPr>
              <a:t>计价规范亦同）</a:t>
            </a:r>
          </a:p>
        </p:txBody>
      </p:sp>
      <p:sp>
        <p:nvSpPr>
          <p:cNvPr id="3584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4-3</a:t>
            </a:r>
            <a:endParaRPr lang="en-US" altLang="zh-CN" sz="2200" b="1" dirty="0">
              <a:solidFill>
                <a:schemeClr val="bg2"/>
              </a:solidFill>
              <a:latin typeface="微软雅黑" panose="020B0503020204020204" pitchFamily="34" charset="-122"/>
            </a:endParaRPr>
          </a:p>
        </p:txBody>
      </p:sp>
      <p:sp>
        <p:nvSpPr>
          <p:cNvPr id="3584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endParaRPr lang="en-US" altLang="zh-CN" sz="1500" dirty="0">
              <a:solidFill>
                <a:schemeClr val="bg1"/>
              </a:solidFill>
              <a:latin typeface="华文琥珀" pitchFamily="2" charset="-122"/>
              <a:ea typeface="华文琥珀" pitchFamily="2" charset="-122"/>
            </a:endParaRPr>
          </a:p>
        </p:txBody>
      </p:sp>
      <p:sp>
        <p:nvSpPr>
          <p:cNvPr id="35846" name="灯片编号占位符 16"/>
          <p:cNvSpPr txBox="1">
            <a:spLocks noGrp="1"/>
          </p:cNvSpPr>
          <p:nvPr/>
        </p:nvSpPr>
        <p:spPr>
          <a:xfrm>
            <a:off x="11618003" y="6494385"/>
            <a:ext cx="573012"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组合 9"/>
          <p:cNvGrpSpPr/>
          <p:nvPr/>
        </p:nvGrpSpPr>
        <p:grpSpPr>
          <a:xfrm>
            <a:off x="203776" y="271526"/>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7897"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37891" name="TextBox 8"/>
          <p:cNvSpPr txBox="1"/>
          <p:nvPr/>
        </p:nvSpPr>
        <p:spPr>
          <a:xfrm>
            <a:off x="190479" y="1208871"/>
            <a:ext cx="11999937" cy="3781772"/>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167308" indent="-167308" eaLnBrk="1" hangingPunct="1">
              <a:lnSpc>
                <a:spcPts val="3194"/>
              </a:lnSpc>
              <a:spcAft>
                <a:spcPct val="0"/>
              </a:spcAft>
              <a:buNone/>
            </a:pPr>
            <a:r>
              <a:rPr lang="zh-CN" altLang="en-US" sz="2200" b="1" spc="0" dirty="0">
                <a:solidFill>
                  <a:srgbClr val="FFFF00"/>
                </a:solidFill>
                <a:latin typeface="宋体" pitchFamily="2" charset="-122"/>
                <a:ea typeface="宋体" pitchFamily="2" charset="-122"/>
              </a:rPr>
              <a:t>一、通用性内容变化</a:t>
            </a:r>
            <a:r>
              <a:rPr lang="zh-CN" altLang="en-US" spc="0" dirty="0">
                <a:solidFill>
                  <a:schemeClr val="bg1"/>
                </a:solidFill>
                <a:latin typeface="宋体" pitchFamily="2" charset="-122"/>
                <a:ea typeface="宋体" pitchFamily="2" charset="-122"/>
              </a:rPr>
              <a:t>  </a:t>
            </a:r>
          </a:p>
          <a:p>
            <a:pPr marL="167308" indent="-167308" eaLnBrk="1" hangingPunct="1">
              <a:lnSpc>
                <a:spcPts val="3194"/>
              </a:lnSpc>
              <a:spcAft>
                <a:spcPct val="0"/>
              </a:spcAft>
              <a:buNone/>
            </a:pPr>
            <a:endParaRPr lang="zh-CN" altLang="en-US" sz="1500" spc="0" dirty="0">
              <a:solidFill>
                <a:srgbClr val="FFFF00"/>
              </a:solidFill>
              <a:latin typeface="宋体" pitchFamily="2" charset="-122"/>
              <a:ea typeface="宋体" pitchFamily="2" charset="-122"/>
            </a:endParaRPr>
          </a:p>
          <a:p>
            <a:pPr marL="167308" indent="-167308" eaLnBrk="1" hangingPunct="1">
              <a:lnSpc>
                <a:spcPts val="3194"/>
              </a:lnSpc>
              <a:spcAft>
                <a:spcPct val="0"/>
              </a:spcAft>
              <a:buNone/>
            </a:pPr>
            <a:r>
              <a:rPr lang="zh-CN" altLang="en-US" spc="0" dirty="0">
                <a:solidFill>
                  <a:srgbClr val="FFFF00"/>
                </a:solidFill>
                <a:latin typeface="宋体" pitchFamily="2" charset="-122"/>
                <a:ea typeface="宋体" pitchFamily="2" charset="-122"/>
              </a:rPr>
              <a:t>◆一般规定：</a:t>
            </a:r>
            <a:r>
              <a:rPr lang="zh-CN" altLang="en-US" spc="0" dirty="0">
                <a:solidFill>
                  <a:schemeClr val="bg1"/>
                </a:solidFill>
                <a:latin typeface="宋体" pitchFamily="2" charset="-122"/>
                <a:ea typeface="宋体" pitchFamily="2" charset="-122"/>
              </a:rPr>
              <a:t>新</a:t>
            </a:r>
            <a:r>
              <a:rPr lang="zh-CN" altLang="en-US" spc="0" dirty="0">
                <a:solidFill>
                  <a:schemeClr val="bg2"/>
                </a:solidFill>
                <a:latin typeface="宋体" pitchFamily="2" charset="-122"/>
                <a:ea typeface="宋体" pitchFamily="2" charset="-122"/>
              </a:rPr>
              <a:t>增“工程量清单项目组成”</a:t>
            </a:r>
            <a:r>
              <a:rPr lang="en-US" altLang="zh-TW" spc="0" dirty="0">
                <a:solidFill>
                  <a:schemeClr val="bg2"/>
                </a:solidFill>
                <a:latin typeface="宋体" pitchFamily="2" charset="-122"/>
                <a:ea typeface="宋体" pitchFamily="2" charset="-122"/>
              </a:rPr>
              <a:t>1</a:t>
            </a:r>
            <a:r>
              <a:rPr lang="zh-CN" altLang="en-US" spc="0" dirty="0">
                <a:solidFill>
                  <a:schemeClr val="bg2"/>
                </a:solidFill>
                <a:latin typeface="宋体" pitchFamily="2" charset="-122"/>
                <a:ea typeface="宋体" pitchFamily="2" charset="-122"/>
              </a:rPr>
              <a:t>节，共</a:t>
            </a:r>
            <a:r>
              <a:rPr lang="en-US" altLang="zh-TW" spc="0" dirty="0">
                <a:solidFill>
                  <a:schemeClr val="bg2"/>
                </a:solidFill>
                <a:latin typeface="宋体" pitchFamily="2" charset="-122"/>
                <a:ea typeface="宋体" pitchFamily="2" charset="-122"/>
              </a:rPr>
              <a:t>4</a:t>
            </a:r>
            <a:r>
              <a:rPr lang="zh-CN" altLang="en-US" spc="0" dirty="0">
                <a:solidFill>
                  <a:schemeClr val="bg2"/>
                </a:solidFill>
                <a:latin typeface="宋体" pitchFamily="2" charset="-122"/>
                <a:ea typeface="宋体" pitchFamily="2" charset="-122"/>
              </a:rPr>
              <a:t>条，分别对工程量清单的组成以及各组成部分进行共性阐述。在其他项目清单中新增“分部分项工程暂估价项目”内容</a:t>
            </a:r>
            <a:r>
              <a:rPr lang="zh-CN" altLang="en-US" spc="0" dirty="0" smtClean="0">
                <a:solidFill>
                  <a:schemeClr val="bg2"/>
                </a:solidFill>
                <a:latin typeface="宋体" pitchFamily="2" charset="-122"/>
                <a:ea typeface="宋体" pitchFamily="2" charset="-122"/>
              </a:rPr>
              <a:t>。</a:t>
            </a:r>
            <a:endParaRPr lang="en-US" altLang="zh-CN" spc="0" dirty="0">
              <a:solidFill>
                <a:schemeClr val="bg2"/>
              </a:solidFill>
              <a:latin typeface="宋体" pitchFamily="2" charset="-122"/>
              <a:ea typeface="宋体" pitchFamily="2" charset="-122"/>
            </a:endParaRPr>
          </a:p>
          <a:p>
            <a:pPr marL="167308" indent="-167308" eaLnBrk="1" hangingPunct="1">
              <a:lnSpc>
                <a:spcPts val="3194"/>
              </a:lnSpc>
              <a:spcAft>
                <a:spcPct val="0"/>
              </a:spcAft>
              <a:buNone/>
            </a:pPr>
            <a:r>
              <a:rPr lang="en-US" altLang="zh-TW" spc="0" dirty="0">
                <a:solidFill>
                  <a:schemeClr val="bg2"/>
                </a:solidFill>
                <a:latin typeface="宋体" pitchFamily="2" charset="-122"/>
                <a:ea typeface="宋体" pitchFamily="2" charset="-122"/>
              </a:rPr>
              <a:t>3.1.1</a:t>
            </a:r>
            <a:r>
              <a:rPr lang="en-US" altLang="zh-TW" spc="0" dirty="0">
                <a:solidFill>
                  <a:srgbClr val="FFFF00"/>
                </a:solidFill>
                <a:latin typeface="宋体" pitchFamily="2" charset="-122"/>
                <a:ea typeface="宋体" pitchFamily="2" charset="-122"/>
              </a:rPr>
              <a:t> </a:t>
            </a:r>
            <a:r>
              <a:rPr lang="zh-TW" altLang="en-US" spc="0" dirty="0">
                <a:solidFill>
                  <a:srgbClr val="FFFF00"/>
                </a:solidFill>
                <a:latin typeface="宋体" pitchFamily="2" charset="-122"/>
                <a:ea typeface="宋体" pitchFamily="2" charset="-122"/>
              </a:rPr>
              <a:t>工程量清单项目</a:t>
            </a:r>
            <a:r>
              <a:rPr lang="zh-TW" altLang="en-US" spc="0" dirty="0">
                <a:solidFill>
                  <a:schemeClr val="bg2"/>
                </a:solidFill>
                <a:latin typeface="宋体" pitchFamily="2" charset="-122"/>
                <a:ea typeface="宋体" pitchFamily="2" charset="-122"/>
              </a:rPr>
              <a:t>由分部分项工程项目清单、措施项目清单、其他项目清单</a:t>
            </a:r>
            <a:r>
              <a:rPr lang="zh-CN" altLang="en-US" spc="0" dirty="0">
                <a:solidFill>
                  <a:schemeClr val="bg2"/>
                </a:solidFill>
                <a:latin typeface="宋体" pitchFamily="2" charset="-122"/>
                <a:ea typeface="宋体" pitchFamily="2" charset="-122"/>
              </a:rPr>
              <a:t>、</a:t>
            </a:r>
            <a:r>
              <a:rPr lang="zh-TW" altLang="en-US" spc="0" dirty="0">
                <a:solidFill>
                  <a:schemeClr val="bg2"/>
                </a:solidFill>
                <a:latin typeface="宋体" pitchFamily="2" charset="-122"/>
                <a:ea typeface="宋体" pitchFamily="2" charset="-122"/>
              </a:rPr>
              <a:t>增值税组成。</a:t>
            </a:r>
          </a:p>
          <a:p>
            <a:pPr marL="167308" indent="-167308" eaLnBrk="1" hangingPunct="1">
              <a:lnSpc>
                <a:spcPts val="3194"/>
              </a:lnSpc>
              <a:spcAft>
                <a:spcPct val="0"/>
              </a:spcAft>
              <a:buNone/>
            </a:pPr>
            <a:r>
              <a:rPr lang="en-US" altLang="zh-TW" spc="0" dirty="0">
                <a:solidFill>
                  <a:schemeClr val="bg2"/>
                </a:solidFill>
                <a:latin typeface="宋体" pitchFamily="2" charset="-122"/>
                <a:ea typeface="宋体" pitchFamily="2" charset="-122"/>
              </a:rPr>
              <a:t>3.1.3 </a:t>
            </a:r>
            <a:r>
              <a:rPr lang="zh-TW" altLang="en-US" spc="0" dirty="0">
                <a:solidFill>
                  <a:srgbClr val="FFFF00"/>
                </a:solidFill>
                <a:latin typeface="宋体" pitchFamily="2" charset="-122"/>
                <a:ea typeface="宋体" pitchFamily="2" charset="-122"/>
              </a:rPr>
              <a:t>措施项目清单</a:t>
            </a:r>
            <a:r>
              <a:rPr lang="zh-TW" altLang="en-US" spc="0" dirty="0">
                <a:solidFill>
                  <a:schemeClr val="bg2"/>
                </a:solidFill>
                <a:latin typeface="宋体" pitchFamily="2" charset="-122"/>
                <a:ea typeface="宋体" pitchFamily="2" charset="-122"/>
              </a:rPr>
              <a:t>由以工程数量与相应综合单价进行价款计算的单价措施项目清单</a:t>
            </a:r>
            <a:r>
              <a:rPr lang="zh-CN" altLang="en-US" spc="0" dirty="0">
                <a:solidFill>
                  <a:schemeClr val="bg2"/>
                </a:solidFill>
                <a:latin typeface="宋体" pitchFamily="2" charset="-122"/>
                <a:ea typeface="宋体" pitchFamily="2" charset="-122"/>
              </a:rPr>
              <a:t>、</a:t>
            </a:r>
            <a:r>
              <a:rPr lang="zh-TW" altLang="en-US" spc="0" dirty="0">
                <a:solidFill>
                  <a:schemeClr val="bg2"/>
                </a:solidFill>
                <a:latin typeface="宋体" pitchFamily="2" charset="-122"/>
                <a:ea typeface="宋体" pitchFamily="2" charset="-122"/>
              </a:rPr>
              <a:t>以及总价（或计算基础乘费率）进行价款计算的总价措施项目</a:t>
            </a:r>
            <a:r>
              <a:rPr lang="zh-CN" altLang="en-US" spc="0" dirty="0">
                <a:solidFill>
                  <a:schemeClr val="bg2"/>
                </a:solidFill>
                <a:latin typeface="宋体" pitchFamily="2" charset="-122"/>
                <a:ea typeface="宋体" pitchFamily="2" charset="-122"/>
              </a:rPr>
              <a:t>、绿色施工安全防护措施</a:t>
            </a:r>
            <a:r>
              <a:rPr lang="zh-TW" altLang="en-US" spc="0" dirty="0">
                <a:solidFill>
                  <a:schemeClr val="bg2"/>
                </a:solidFill>
                <a:latin typeface="宋体" pitchFamily="2" charset="-122"/>
                <a:ea typeface="宋体" pitchFamily="2" charset="-122"/>
              </a:rPr>
              <a:t>清单组成。</a:t>
            </a:r>
            <a:endParaRPr lang="zh-CN" altLang="en-US" spc="0" dirty="0">
              <a:solidFill>
                <a:schemeClr val="bg2"/>
              </a:solidFill>
              <a:latin typeface="宋体" pitchFamily="2" charset="-122"/>
              <a:ea typeface="宋体" pitchFamily="2" charset="-122"/>
            </a:endParaRPr>
          </a:p>
          <a:p>
            <a:pPr marL="167308" indent="-167308" eaLnBrk="1" hangingPunct="1">
              <a:lnSpc>
                <a:spcPts val="3194"/>
              </a:lnSpc>
              <a:spcAft>
                <a:spcPct val="0"/>
              </a:spcAft>
              <a:buNone/>
            </a:pPr>
            <a:r>
              <a:rPr lang="en-US" altLang="zh-CN" spc="0" dirty="0">
                <a:solidFill>
                  <a:schemeClr val="bg2"/>
                </a:solidFill>
                <a:latin typeface="宋体" pitchFamily="2" charset="-122"/>
                <a:ea typeface="宋体" pitchFamily="2" charset="-122"/>
              </a:rPr>
              <a:t>3.1.4</a:t>
            </a:r>
            <a:r>
              <a:rPr lang="en-US" altLang="zh-CN" spc="0" dirty="0">
                <a:solidFill>
                  <a:srgbClr val="FFFF00"/>
                </a:solidFill>
                <a:latin typeface="宋体" pitchFamily="2" charset="-122"/>
                <a:ea typeface="宋体" pitchFamily="2" charset="-122"/>
              </a:rPr>
              <a:t> </a:t>
            </a:r>
            <a:r>
              <a:rPr lang="zh-TW" altLang="en-US" spc="0" dirty="0">
                <a:solidFill>
                  <a:srgbClr val="FFFF00"/>
                </a:solidFill>
                <a:latin typeface="宋体" pitchFamily="2" charset="-122"/>
                <a:ea typeface="宋体" pitchFamily="2" charset="-122"/>
              </a:rPr>
              <a:t>其他项目清单</a:t>
            </a:r>
            <a:r>
              <a:rPr lang="zh-TW" altLang="en-US" spc="0" dirty="0">
                <a:solidFill>
                  <a:schemeClr val="bg2"/>
                </a:solidFill>
                <a:latin typeface="宋体" pitchFamily="2" charset="-122"/>
                <a:ea typeface="宋体" pitchFamily="2" charset="-122"/>
              </a:rPr>
              <a:t>由暂列金额项目、专业工程暂估项目、</a:t>
            </a:r>
            <a:r>
              <a:rPr lang="zh-CN" altLang="en-US" spc="0" dirty="0">
                <a:solidFill>
                  <a:schemeClr val="bg2"/>
                </a:solidFill>
                <a:latin typeface="宋体" pitchFamily="2" charset="-122"/>
                <a:ea typeface="宋体" pitchFamily="2" charset="-122"/>
              </a:rPr>
              <a:t>分部分项工程暂估项目、</a:t>
            </a:r>
            <a:r>
              <a:rPr lang="zh-TW" altLang="en-US" spc="0" dirty="0">
                <a:solidFill>
                  <a:schemeClr val="bg2"/>
                </a:solidFill>
                <a:latin typeface="宋体" pitchFamily="2" charset="-122"/>
                <a:ea typeface="宋体" pitchFamily="2" charset="-122"/>
              </a:rPr>
              <a:t>计日工项目、总承包服务费</a:t>
            </a:r>
            <a:r>
              <a:rPr lang="zh-CN" altLang="en-US" spc="0" dirty="0">
                <a:solidFill>
                  <a:schemeClr val="bg2"/>
                </a:solidFill>
                <a:latin typeface="宋体" pitchFamily="2" charset="-122"/>
                <a:ea typeface="宋体" pitchFamily="2" charset="-122"/>
              </a:rPr>
              <a:t>、优质工程增加费、安全责任险、环境保护税、提前竣工措施增加费、索赔签证等</a:t>
            </a:r>
            <a:r>
              <a:rPr lang="zh-TW" altLang="en-US" spc="0" dirty="0">
                <a:solidFill>
                  <a:schemeClr val="bg2"/>
                </a:solidFill>
                <a:latin typeface="宋体" pitchFamily="2" charset="-122"/>
                <a:ea typeface="宋体" pitchFamily="2" charset="-122"/>
              </a:rPr>
              <a:t>项目组成</a:t>
            </a:r>
            <a:r>
              <a:rPr lang="zh-TW" altLang="en-US" spc="0" dirty="0" smtClean="0">
                <a:solidFill>
                  <a:schemeClr val="bg2"/>
                </a:solidFill>
                <a:latin typeface="宋体" pitchFamily="2" charset="-122"/>
                <a:ea typeface="宋体" pitchFamily="2" charset="-122"/>
              </a:rPr>
              <a:t>。</a:t>
            </a:r>
            <a:endParaRPr lang="zh-CN" altLang="en-US" spc="0" dirty="0">
              <a:solidFill>
                <a:srgbClr val="FF0000"/>
              </a:solidFill>
              <a:latin typeface="宋体" pitchFamily="2" charset="-122"/>
              <a:ea typeface="宋体" pitchFamily="2" charset="-122"/>
            </a:endParaRPr>
          </a:p>
        </p:txBody>
      </p:sp>
      <p:sp>
        <p:nvSpPr>
          <p:cNvPr id="37893"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4-4</a:t>
            </a:r>
            <a:endParaRPr lang="en-US" altLang="zh-CN" sz="2200" b="1" dirty="0">
              <a:solidFill>
                <a:schemeClr val="bg2"/>
              </a:solidFill>
              <a:latin typeface="微软雅黑" panose="020B0503020204020204" pitchFamily="34" charset="-122"/>
            </a:endParaRPr>
          </a:p>
        </p:txBody>
      </p:sp>
      <p:sp>
        <p:nvSpPr>
          <p:cNvPr id="3789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19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03776" y="271526"/>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37891" name="TextBox 8"/>
          <p:cNvSpPr txBox="1"/>
          <p:nvPr/>
        </p:nvSpPr>
        <p:spPr>
          <a:xfrm>
            <a:off x="190479" y="1185136"/>
            <a:ext cx="11999937" cy="3803116"/>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167308" indent="-167308" eaLnBrk="1" hangingPunct="1">
              <a:lnSpc>
                <a:spcPts val="3194"/>
              </a:lnSpc>
              <a:spcAft>
                <a:spcPct val="0"/>
              </a:spcAft>
              <a:buNone/>
            </a:pPr>
            <a:r>
              <a:rPr lang="zh-CN" altLang="en-US" sz="2200" b="1" spc="0" dirty="0">
                <a:solidFill>
                  <a:srgbClr val="FFFF00"/>
                </a:solidFill>
                <a:latin typeface="宋体" pitchFamily="2" charset="-122"/>
                <a:ea typeface="宋体" pitchFamily="2" charset="-122"/>
              </a:rPr>
              <a:t>一、通用性内容变化</a:t>
            </a:r>
            <a:r>
              <a:rPr lang="zh-CN" altLang="en-US" spc="0" dirty="0">
                <a:solidFill>
                  <a:schemeClr val="bg1"/>
                </a:solidFill>
                <a:latin typeface="宋体" pitchFamily="2" charset="-122"/>
                <a:ea typeface="宋体" pitchFamily="2" charset="-122"/>
              </a:rPr>
              <a:t>  </a:t>
            </a:r>
            <a:endParaRPr lang="zh-CN" altLang="en-US" sz="1500" spc="0" dirty="0">
              <a:solidFill>
                <a:srgbClr val="FFFF00"/>
              </a:solidFill>
              <a:latin typeface="宋体" pitchFamily="2" charset="-122"/>
              <a:ea typeface="宋体" pitchFamily="2" charset="-122"/>
            </a:endParaRPr>
          </a:p>
          <a:p>
            <a:pPr marL="167308" indent="-167308" eaLnBrk="1" hangingPunct="1">
              <a:lnSpc>
                <a:spcPts val="3194"/>
              </a:lnSpc>
              <a:spcAft>
                <a:spcPct val="0"/>
              </a:spcAft>
              <a:buNone/>
            </a:pPr>
            <a:endParaRPr lang="zh-CN" altLang="en-US" sz="1500" spc="0" dirty="0">
              <a:solidFill>
                <a:schemeClr val="bg2"/>
              </a:solidFill>
              <a:latin typeface="宋体" pitchFamily="2" charset="-122"/>
              <a:ea typeface="宋体" pitchFamily="2" charset="-122"/>
            </a:endParaRPr>
          </a:p>
          <a:p>
            <a:pPr marL="167308" indent="-167308" eaLnBrk="1" hangingPunct="1">
              <a:lnSpc>
                <a:spcPts val="3194"/>
              </a:lnSpc>
              <a:spcAft>
                <a:spcPct val="0"/>
              </a:spcAft>
              <a:buNone/>
            </a:pPr>
            <a:r>
              <a:rPr lang="zh-CN" altLang="en-US" spc="0" dirty="0">
                <a:solidFill>
                  <a:srgbClr val="FFFF00"/>
                </a:solidFill>
                <a:latin typeface="宋体" pitchFamily="2" charset="-122"/>
                <a:ea typeface="宋体" pitchFamily="2" charset="-122"/>
              </a:rPr>
              <a:t>◆一般规定：</a:t>
            </a:r>
            <a:r>
              <a:rPr lang="zh-CN" altLang="en-US" spc="0" dirty="0">
                <a:solidFill>
                  <a:schemeClr val="bg1"/>
                </a:solidFill>
                <a:latin typeface="宋体" pitchFamily="2" charset="-122"/>
                <a:ea typeface="宋体" pitchFamily="2" charset="-122"/>
              </a:rPr>
              <a:t>新增内容第</a:t>
            </a:r>
            <a:r>
              <a:rPr lang="en-US" altLang="zh-TW" spc="0" dirty="0">
                <a:solidFill>
                  <a:schemeClr val="bg1"/>
                </a:solidFill>
                <a:latin typeface="宋体" pitchFamily="2" charset="-122"/>
                <a:ea typeface="宋体" pitchFamily="2" charset="-122"/>
              </a:rPr>
              <a:t>3.2.2</a:t>
            </a:r>
            <a:r>
              <a:rPr lang="zh-CN" altLang="en-US" spc="0" dirty="0">
                <a:solidFill>
                  <a:schemeClr val="bg1"/>
                </a:solidFill>
                <a:latin typeface="宋体" pitchFamily="2" charset="-122"/>
                <a:ea typeface="宋体" pitchFamily="2" charset="-122"/>
              </a:rPr>
              <a:t>和</a:t>
            </a:r>
            <a:r>
              <a:rPr lang="en-US" altLang="zh-TW" spc="0" dirty="0">
                <a:solidFill>
                  <a:schemeClr val="bg1"/>
                </a:solidFill>
                <a:latin typeface="宋体" pitchFamily="2" charset="-122"/>
                <a:ea typeface="宋体" pitchFamily="2" charset="-122"/>
              </a:rPr>
              <a:t>3.2.3</a:t>
            </a:r>
            <a:r>
              <a:rPr lang="zh-CN" altLang="en-US" spc="0" dirty="0">
                <a:solidFill>
                  <a:schemeClr val="bg1"/>
                </a:solidFill>
                <a:latin typeface="宋体" pitchFamily="2" charset="-122"/>
                <a:ea typeface="宋体" pitchFamily="2" charset="-122"/>
              </a:rPr>
              <a:t>条，系结合</a:t>
            </a:r>
            <a:r>
              <a:rPr lang="en-US" altLang="zh-TW" spc="0" dirty="0">
                <a:solidFill>
                  <a:schemeClr val="bg1"/>
                </a:solidFill>
                <a:latin typeface="宋体" pitchFamily="2" charset="-122"/>
                <a:ea typeface="宋体" pitchFamily="2" charset="-122"/>
              </a:rPr>
              <a:t>2013</a:t>
            </a:r>
            <a:r>
              <a:rPr lang="zh-CN" altLang="en-US" spc="0" dirty="0">
                <a:solidFill>
                  <a:schemeClr val="bg1"/>
                </a:solidFill>
                <a:latin typeface="宋体" pitchFamily="2" charset="-122"/>
                <a:ea typeface="宋体" pitchFamily="2" charset="-122"/>
              </a:rPr>
              <a:t>计价规范和本省实际情况对“</a:t>
            </a:r>
            <a:r>
              <a:rPr lang="en-US" altLang="zh-TW" spc="0" dirty="0">
                <a:solidFill>
                  <a:schemeClr val="bg1"/>
                </a:solidFill>
                <a:latin typeface="宋体" pitchFamily="2" charset="-122"/>
                <a:ea typeface="宋体" pitchFamily="2" charset="-122"/>
              </a:rPr>
              <a:t>14</a:t>
            </a:r>
            <a:r>
              <a:rPr lang="zh-CN" altLang="en-US" spc="0" dirty="0">
                <a:solidFill>
                  <a:schemeClr val="bg1"/>
                </a:solidFill>
                <a:latin typeface="宋体" pitchFamily="2" charset="-122"/>
                <a:ea typeface="宋体" pitchFamily="2" charset="-122"/>
              </a:rPr>
              <a:t>计价办法”第</a:t>
            </a:r>
            <a:r>
              <a:rPr lang="en-US" altLang="zh-TW" spc="0" dirty="0">
                <a:solidFill>
                  <a:schemeClr val="bg1"/>
                </a:solidFill>
                <a:latin typeface="宋体" pitchFamily="2" charset="-122"/>
                <a:ea typeface="宋体" pitchFamily="2" charset="-122"/>
              </a:rPr>
              <a:t>63</a:t>
            </a:r>
            <a:r>
              <a:rPr lang="zh-CN" altLang="en-US" spc="0" dirty="0">
                <a:solidFill>
                  <a:schemeClr val="bg1"/>
                </a:solidFill>
                <a:latin typeface="宋体" pitchFamily="2" charset="-122"/>
                <a:ea typeface="宋体" pitchFamily="2" charset="-122"/>
              </a:rPr>
              <a:t>条内容进行修改，对“非国有资金项目”和“不采用工程量清单计价项目”的计价方式予以说明。</a:t>
            </a:r>
            <a:endParaRPr lang="en-US" altLang="zh-CN" spc="0" dirty="0">
              <a:solidFill>
                <a:schemeClr val="bg2"/>
              </a:solidFill>
              <a:latin typeface="宋体" pitchFamily="2" charset="-122"/>
              <a:ea typeface="宋体" pitchFamily="2" charset="-122"/>
            </a:endParaRPr>
          </a:p>
          <a:p>
            <a:pPr marL="167308" indent="-167308" eaLnBrk="1" hangingPunct="1">
              <a:lnSpc>
                <a:spcPts val="3194"/>
              </a:lnSpc>
              <a:spcAft>
                <a:spcPct val="0"/>
              </a:spcAft>
              <a:buNone/>
            </a:pPr>
            <a:r>
              <a:rPr lang="en-US" altLang="zh-TW" spc="0" dirty="0">
                <a:solidFill>
                  <a:schemeClr val="bg2"/>
                </a:solidFill>
                <a:latin typeface="宋体" pitchFamily="2" charset="-122"/>
                <a:ea typeface="宋体" pitchFamily="2" charset="-122"/>
              </a:rPr>
              <a:t>3.2 </a:t>
            </a:r>
            <a:r>
              <a:rPr lang="zh-CN" altLang="en-US" spc="0" dirty="0">
                <a:solidFill>
                  <a:schemeClr val="bg2"/>
                </a:solidFill>
                <a:latin typeface="宋体" pitchFamily="2" charset="-122"/>
                <a:ea typeface="宋体" pitchFamily="2" charset="-122"/>
              </a:rPr>
              <a:t>计价方式方法</a:t>
            </a:r>
          </a:p>
          <a:p>
            <a:pPr marL="167308" indent="-167308" eaLnBrk="1" hangingPunct="1">
              <a:lnSpc>
                <a:spcPts val="3194"/>
              </a:lnSpc>
              <a:spcAft>
                <a:spcPct val="0"/>
              </a:spcAft>
              <a:buNone/>
            </a:pPr>
            <a:r>
              <a:rPr lang="en-US" altLang="zh-TW" spc="0" dirty="0">
                <a:solidFill>
                  <a:schemeClr val="bg2"/>
                </a:solidFill>
                <a:latin typeface="宋体" pitchFamily="2" charset="-122"/>
                <a:ea typeface="宋体" pitchFamily="2" charset="-122"/>
              </a:rPr>
              <a:t>3.2.1 </a:t>
            </a:r>
            <a:r>
              <a:rPr lang="zh-TW" altLang="en-US" spc="0" dirty="0">
                <a:solidFill>
                  <a:schemeClr val="bg2"/>
                </a:solidFill>
                <a:latin typeface="宋体" pitchFamily="2" charset="-122"/>
                <a:ea typeface="宋体" pitchFamily="2" charset="-122"/>
              </a:rPr>
              <a:t>本省行政区域内</a:t>
            </a:r>
            <a:r>
              <a:rPr lang="zh-TW" altLang="en-US" spc="0" dirty="0">
                <a:solidFill>
                  <a:srgbClr val="FFFF00"/>
                </a:solidFill>
                <a:latin typeface="宋体" pitchFamily="2" charset="-122"/>
                <a:ea typeface="宋体" pitchFamily="2" charset="-122"/>
              </a:rPr>
              <a:t>使用国有资金投资的</a:t>
            </a:r>
            <a:r>
              <a:rPr lang="zh-CN" altLang="en-US" spc="0" dirty="0">
                <a:solidFill>
                  <a:srgbClr val="FFFF00"/>
                </a:solidFill>
                <a:latin typeface="宋体" pitchFamily="2" charset="-122"/>
                <a:ea typeface="宋体" pitchFamily="2" charset="-122"/>
              </a:rPr>
              <a:t>建设工程</a:t>
            </a:r>
            <a:r>
              <a:rPr lang="zh-CN" altLang="en-US" spc="0" dirty="0">
                <a:solidFill>
                  <a:schemeClr val="bg2"/>
                </a:solidFill>
                <a:latin typeface="宋体" pitchFamily="2" charset="-122"/>
                <a:ea typeface="宋体" pitchFamily="2" charset="-122"/>
              </a:rPr>
              <a:t>，包括</a:t>
            </a:r>
            <a:r>
              <a:rPr lang="zh-TW" altLang="en-US" spc="0" dirty="0">
                <a:solidFill>
                  <a:schemeClr val="bg2"/>
                </a:solidFill>
                <a:latin typeface="宋体" pitchFamily="2" charset="-122"/>
                <a:ea typeface="宋体" pitchFamily="2" charset="-122"/>
              </a:rPr>
              <a:t>建筑工程、装饰工程、安装工程、市政工程、仿古建筑</a:t>
            </a:r>
            <a:r>
              <a:rPr lang="zh-CN" altLang="en-US" spc="0" dirty="0">
                <a:solidFill>
                  <a:schemeClr val="bg2"/>
                </a:solidFill>
                <a:latin typeface="宋体" pitchFamily="2" charset="-122"/>
                <a:ea typeface="宋体" pitchFamily="2" charset="-122"/>
              </a:rPr>
              <a:t>工程、</a:t>
            </a:r>
            <a:r>
              <a:rPr lang="zh-TW" altLang="en-US" spc="0" dirty="0">
                <a:solidFill>
                  <a:schemeClr val="bg2"/>
                </a:solidFill>
                <a:latin typeface="宋体" pitchFamily="2" charset="-122"/>
                <a:ea typeface="宋体" pitchFamily="2" charset="-122"/>
              </a:rPr>
              <a:t>园林景观</a:t>
            </a:r>
            <a:r>
              <a:rPr lang="zh-CN" altLang="en-US" spc="0" dirty="0">
                <a:solidFill>
                  <a:schemeClr val="bg2"/>
                </a:solidFill>
                <a:latin typeface="宋体" pitchFamily="2" charset="-122"/>
                <a:ea typeface="宋体" pitchFamily="2" charset="-122"/>
              </a:rPr>
              <a:t>工程、</a:t>
            </a:r>
            <a:r>
              <a:rPr lang="zh-TW" altLang="en-US" spc="0" dirty="0">
                <a:solidFill>
                  <a:schemeClr val="bg2"/>
                </a:solidFill>
                <a:latin typeface="宋体" pitchFamily="2" charset="-122"/>
                <a:ea typeface="宋体" pitchFamily="2" charset="-122"/>
              </a:rPr>
              <a:t>城市轨道交通工程</a:t>
            </a:r>
            <a:r>
              <a:rPr lang="zh-CN" altLang="en-US" spc="0" dirty="0">
                <a:solidFill>
                  <a:schemeClr val="bg2"/>
                </a:solidFill>
                <a:latin typeface="宋体" pitchFamily="2" charset="-122"/>
                <a:ea typeface="宋体" pitchFamily="2" charset="-122"/>
              </a:rPr>
              <a:t>以及市政排水设施维护等</a:t>
            </a:r>
            <a:r>
              <a:rPr lang="zh-TW" altLang="en-US" spc="0" dirty="0">
                <a:solidFill>
                  <a:schemeClr val="bg2"/>
                </a:solidFill>
                <a:latin typeface="宋体" pitchFamily="2" charset="-122"/>
                <a:ea typeface="宋体" pitchFamily="2" charset="-122"/>
              </a:rPr>
              <a:t>工程的工程计价，应采用工程量清单计价。</a:t>
            </a:r>
          </a:p>
          <a:p>
            <a:pPr marL="167308" indent="-167308" eaLnBrk="1" hangingPunct="1">
              <a:lnSpc>
                <a:spcPts val="3194"/>
              </a:lnSpc>
              <a:spcAft>
                <a:spcPct val="0"/>
              </a:spcAft>
              <a:buNone/>
            </a:pPr>
            <a:r>
              <a:rPr lang="en-US" altLang="zh-TW" spc="0" dirty="0">
                <a:solidFill>
                  <a:schemeClr val="bg2"/>
                </a:solidFill>
                <a:latin typeface="宋体" pitchFamily="2" charset="-122"/>
                <a:ea typeface="宋体" pitchFamily="2" charset="-122"/>
              </a:rPr>
              <a:t>3.2.2 </a:t>
            </a:r>
            <a:r>
              <a:rPr lang="zh-TW" altLang="en-US" spc="0" dirty="0">
                <a:solidFill>
                  <a:schemeClr val="bg2"/>
                </a:solidFill>
                <a:latin typeface="宋体" pitchFamily="2" charset="-122"/>
                <a:ea typeface="宋体" pitchFamily="2" charset="-122"/>
              </a:rPr>
              <a:t>非国有资金投资的建设工程，</a:t>
            </a:r>
            <a:r>
              <a:rPr lang="zh-CN" altLang="en-US" spc="0" dirty="0">
                <a:solidFill>
                  <a:schemeClr val="bg2"/>
                </a:solidFill>
                <a:latin typeface="宋体" pitchFamily="2" charset="-122"/>
                <a:ea typeface="宋体" pitchFamily="2" charset="-122"/>
              </a:rPr>
              <a:t>可</a:t>
            </a:r>
            <a:r>
              <a:rPr lang="zh-TW" altLang="en-US" spc="0" dirty="0">
                <a:solidFill>
                  <a:schemeClr val="bg2"/>
                </a:solidFill>
                <a:latin typeface="宋体" pitchFamily="2" charset="-122"/>
                <a:ea typeface="宋体" pitchFamily="2" charset="-122"/>
              </a:rPr>
              <a:t>采用工程量清单计价。</a:t>
            </a:r>
          </a:p>
          <a:p>
            <a:pPr marL="167308" indent="-167308" eaLnBrk="1" hangingPunct="1">
              <a:lnSpc>
                <a:spcPts val="3194"/>
              </a:lnSpc>
              <a:spcAft>
                <a:spcPct val="0"/>
              </a:spcAft>
              <a:buNone/>
            </a:pPr>
            <a:r>
              <a:rPr lang="en-US" altLang="zh-TW" spc="0" dirty="0">
                <a:solidFill>
                  <a:schemeClr val="bg2"/>
                </a:solidFill>
                <a:latin typeface="宋体" pitchFamily="2" charset="-122"/>
                <a:ea typeface="宋体" pitchFamily="2" charset="-122"/>
              </a:rPr>
              <a:t>3.2.3 </a:t>
            </a:r>
            <a:r>
              <a:rPr lang="zh-TW" altLang="en-US" spc="0" dirty="0">
                <a:solidFill>
                  <a:schemeClr val="bg2"/>
                </a:solidFill>
                <a:latin typeface="宋体" pitchFamily="2" charset="-122"/>
                <a:ea typeface="宋体" pitchFamily="2" charset="-122"/>
              </a:rPr>
              <a:t>不采用工程量清单计价的建设工程，</a:t>
            </a:r>
            <a:r>
              <a:rPr lang="zh-TW" altLang="en-US" spc="0" dirty="0">
                <a:solidFill>
                  <a:srgbClr val="FFFF00"/>
                </a:solidFill>
                <a:latin typeface="宋体" pitchFamily="2" charset="-122"/>
                <a:ea typeface="宋体" pitchFamily="2" charset="-122"/>
              </a:rPr>
              <a:t>应执行本办法除工程量清单等专门规定外的其他规定。</a:t>
            </a:r>
            <a:r>
              <a:rPr lang="zh-CN" altLang="en-US" spc="0" dirty="0">
                <a:solidFill>
                  <a:srgbClr val="FF0000"/>
                </a:solidFill>
                <a:latin typeface="宋体" pitchFamily="2" charset="-122"/>
                <a:ea typeface="宋体" pitchFamily="2" charset="-122"/>
              </a:rPr>
              <a:t> </a:t>
            </a:r>
          </a:p>
        </p:txBody>
      </p:sp>
      <p:sp>
        <p:nvSpPr>
          <p:cNvPr id="37893"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4-5</a:t>
            </a:r>
            <a:endParaRPr lang="en-US" altLang="zh-CN" sz="2200" b="1" dirty="0">
              <a:solidFill>
                <a:schemeClr val="bg2"/>
              </a:solidFill>
              <a:latin typeface="微软雅黑" panose="020B0503020204020204" pitchFamily="34" charset="-122"/>
            </a:endParaRPr>
          </a:p>
        </p:txBody>
      </p:sp>
      <p:sp>
        <p:nvSpPr>
          <p:cNvPr id="3789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组合 9"/>
          <p:cNvGrpSpPr/>
          <p:nvPr/>
        </p:nvGrpSpPr>
        <p:grpSpPr>
          <a:xfrm>
            <a:off x="203776" y="271526"/>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994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39939" name="TextBox 8"/>
          <p:cNvSpPr txBox="1"/>
          <p:nvPr/>
        </p:nvSpPr>
        <p:spPr>
          <a:xfrm>
            <a:off x="600" y="1094040"/>
            <a:ext cx="12190413" cy="4192141"/>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z="2200" b="1" spc="0" dirty="0">
                <a:solidFill>
                  <a:srgbClr val="FFFF00"/>
                </a:solidFill>
                <a:latin typeface="宋体" pitchFamily="2" charset="-122"/>
                <a:ea typeface="宋体" pitchFamily="2" charset="-122"/>
              </a:rPr>
              <a:t>一、通用性内容变化</a:t>
            </a:r>
            <a:r>
              <a:rPr lang="zh-CN" altLang="en-US" spc="0" dirty="0">
                <a:solidFill>
                  <a:schemeClr val="bg1"/>
                </a:solidFill>
                <a:latin typeface="宋体" pitchFamily="2" charset="-122"/>
                <a:ea typeface="宋体" pitchFamily="2" charset="-122"/>
              </a:rPr>
              <a:t> </a:t>
            </a:r>
            <a:endParaRPr lang="en-US" altLang="zh-CN" spc="0" dirty="0">
              <a:solidFill>
                <a:schemeClr val="bg1"/>
              </a:solidFill>
              <a:latin typeface="宋体" pitchFamily="2" charset="-122"/>
              <a:ea typeface="宋体" pitchFamily="2" charset="-122"/>
            </a:endParaRPr>
          </a:p>
          <a:p>
            <a:pPr marL="0" indent="0" eaLnBrk="1" hangingPunct="1">
              <a:lnSpc>
                <a:spcPts val="3194"/>
              </a:lnSpc>
              <a:spcAft>
                <a:spcPct val="0"/>
              </a:spcAft>
              <a:buNone/>
            </a:pP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◆一般规定：</a:t>
            </a:r>
            <a:r>
              <a:rPr lang="zh-CN" altLang="en-US" spc="0" dirty="0">
                <a:solidFill>
                  <a:schemeClr val="bg1"/>
                </a:solidFill>
                <a:latin typeface="宋体" pitchFamily="2" charset="-122"/>
                <a:ea typeface="宋体" pitchFamily="2" charset="-122"/>
              </a:rPr>
              <a:t>新增内容第</a:t>
            </a:r>
            <a:r>
              <a:rPr lang="en-US" altLang="zh-TW" spc="0" dirty="0">
                <a:solidFill>
                  <a:schemeClr val="bg1"/>
                </a:solidFill>
                <a:latin typeface="宋体" pitchFamily="2" charset="-122"/>
                <a:ea typeface="宋体" pitchFamily="2" charset="-122"/>
              </a:rPr>
              <a:t>3.2.5~3.2.7</a:t>
            </a:r>
            <a:r>
              <a:rPr lang="zh-CN" altLang="en-US" spc="0" dirty="0">
                <a:solidFill>
                  <a:schemeClr val="bg1"/>
                </a:solidFill>
                <a:latin typeface="宋体" pitchFamily="2" charset="-122"/>
                <a:ea typeface="宋体" pitchFamily="2" charset="-122"/>
              </a:rPr>
              <a:t>条，分别就</a:t>
            </a:r>
            <a:r>
              <a:rPr lang="zh-CN" altLang="en-US" spc="0" dirty="0">
                <a:solidFill>
                  <a:srgbClr val="FFFF00"/>
                </a:solidFill>
                <a:latin typeface="宋体" pitchFamily="2" charset="-122"/>
                <a:ea typeface="宋体" pitchFamily="2" charset="-122"/>
              </a:rPr>
              <a:t>综合单价、绿色施工安全防护措施项目</a:t>
            </a:r>
            <a:r>
              <a:rPr lang="zh-CN" altLang="en-US" spc="0" dirty="0">
                <a:solidFill>
                  <a:schemeClr val="bg1"/>
                </a:solidFill>
                <a:latin typeface="宋体" pitchFamily="2" charset="-122"/>
                <a:ea typeface="宋体" pitchFamily="2" charset="-122"/>
              </a:rPr>
              <a:t>的计价方式方法进行详细叙述。</a:t>
            </a: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3.2.5 </a:t>
            </a:r>
            <a:r>
              <a:rPr lang="zh-TW" altLang="en-US" spc="0" dirty="0">
                <a:solidFill>
                  <a:schemeClr val="bg2"/>
                </a:solidFill>
                <a:latin typeface="宋体" pitchFamily="2" charset="-122"/>
                <a:ea typeface="宋体" pitchFamily="2" charset="-122"/>
              </a:rPr>
              <a:t>组成综合单价的人工费、材料、</a:t>
            </a:r>
            <a:r>
              <a:rPr lang="zh-CN" altLang="en-US" spc="0" dirty="0">
                <a:solidFill>
                  <a:schemeClr val="bg2"/>
                </a:solidFill>
                <a:latin typeface="宋体" pitchFamily="2" charset="-122"/>
                <a:ea typeface="宋体" pitchFamily="2" charset="-122"/>
              </a:rPr>
              <a:t>施工机具使用费</a:t>
            </a:r>
            <a:r>
              <a:rPr lang="zh-TW" altLang="en-US" spc="0" dirty="0">
                <a:solidFill>
                  <a:schemeClr val="bg2"/>
                </a:solidFill>
                <a:latin typeface="宋体" pitchFamily="2" charset="-122"/>
                <a:ea typeface="宋体" pitchFamily="2" charset="-122"/>
              </a:rPr>
              <a:t>、企业管理费、利润等，按国家或省</a:t>
            </a:r>
            <a:r>
              <a:rPr lang="zh-CN" altLang="en-US" spc="0" dirty="0">
                <a:solidFill>
                  <a:schemeClr val="bg2"/>
                </a:solidFill>
                <a:latin typeface="宋体" pitchFamily="2" charset="-122"/>
                <a:ea typeface="宋体" pitchFamily="2" charset="-122"/>
              </a:rPr>
              <a:t>市</a:t>
            </a:r>
            <a:r>
              <a:rPr lang="zh-TW" altLang="en-US" spc="0" dirty="0">
                <a:solidFill>
                  <a:schemeClr val="bg2"/>
                </a:solidFill>
                <a:latin typeface="宋体" pitchFamily="2" charset="-122"/>
                <a:ea typeface="宋体" pitchFamily="2" charset="-122"/>
              </a:rPr>
              <a:t>行业建设主管部门的规定划分。</a:t>
            </a: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3.2.6 </a:t>
            </a:r>
            <a:r>
              <a:rPr lang="zh-TW" altLang="en-US" spc="0" dirty="0">
                <a:solidFill>
                  <a:schemeClr val="bg2"/>
                </a:solidFill>
                <a:latin typeface="宋体" pitchFamily="2" charset="-122"/>
                <a:ea typeface="宋体" pitchFamily="2" charset="-122"/>
              </a:rPr>
              <a:t>综合单价应包含一定范围和幅度内的风险费用。</a:t>
            </a:r>
            <a:r>
              <a:rPr lang="zh-CN" altLang="en-US" spc="0" dirty="0">
                <a:solidFill>
                  <a:schemeClr val="bg2"/>
                </a:solidFill>
                <a:latin typeface="宋体" pitchFamily="2" charset="-122"/>
                <a:ea typeface="宋体" pitchFamily="2" charset="-122"/>
              </a:rPr>
              <a:t>  </a:t>
            </a:r>
          </a:p>
          <a:p>
            <a:pPr marL="0" indent="0" eaLnBrk="1" hangingPunct="1">
              <a:lnSpc>
                <a:spcPts val="3194"/>
              </a:lnSpc>
              <a:spcAft>
                <a:spcPct val="0"/>
              </a:spcAft>
              <a:buNone/>
            </a:pPr>
            <a:r>
              <a:rPr lang="en-US" altLang="zh-CN" spc="0" dirty="0">
                <a:solidFill>
                  <a:schemeClr val="bg2"/>
                </a:solidFill>
                <a:latin typeface="宋体" pitchFamily="2" charset="-122"/>
                <a:ea typeface="宋体" pitchFamily="2" charset="-122"/>
              </a:rPr>
              <a:t>3.2.7 </a:t>
            </a:r>
            <a:r>
              <a:rPr lang="zh-TW" altLang="en-US" spc="0" dirty="0">
                <a:solidFill>
                  <a:schemeClr val="bg2"/>
                </a:solidFill>
                <a:latin typeface="宋体" pitchFamily="2" charset="-122"/>
                <a:ea typeface="宋体" pitchFamily="2" charset="-122"/>
              </a:rPr>
              <a:t>绿色施工安全防护措施项目清单应按国家或省级建设</a:t>
            </a:r>
            <a:r>
              <a:rPr lang="zh-CN" altLang="en-US" spc="0" dirty="0">
                <a:solidFill>
                  <a:schemeClr val="bg2"/>
                </a:solidFill>
                <a:latin typeface="宋体" pitchFamily="2" charset="-122"/>
                <a:ea typeface="宋体" pitchFamily="2" charset="-122"/>
              </a:rPr>
              <a:t>行政</a:t>
            </a:r>
            <a:r>
              <a:rPr lang="zh-TW" altLang="en-US" spc="0" dirty="0">
                <a:solidFill>
                  <a:schemeClr val="bg2"/>
                </a:solidFill>
                <a:latin typeface="宋体" pitchFamily="2" charset="-122"/>
                <a:ea typeface="宋体" pitchFamily="2" charset="-122"/>
              </a:rPr>
              <a:t>主管部门的规定计算，不得作为竞争性费用。</a:t>
            </a:r>
            <a:endParaRPr lang="zh-CN" altLang="en-US" sz="1500"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◆一般规定：</a:t>
            </a:r>
            <a:r>
              <a:rPr lang="zh-CN" altLang="en-US" spc="0" dirty="0">
                <a:solidFill>
                  <a:schemeClr val="bg1"/>
                </a:solidFill>
                <a:latin typeface="宋体" pitchFamily="2" charset="-122"/>
                <a:ea typeface="宋体" pitchFamily="2" charset="-122"/>
              </a:rPr>
              <a:t>新增</a:t>
            </a:r>
            <a:r>
              <a:rPr lang="en-US" altLang="zh-TW" spc="0" dirty="0">
                <a:solidFill>
                  <a:schemeClr val="bg1"/>
                </a:solidFill>
                <a:latin typeface="宋体" pitchFamily="2" charset="-122"/>
                <a:ea typeface="宋体" pitchFamily="2" charset="-122"/>
              </a:rPr>
              <a:t>3.3.5</a:t>
            </a:r>
            <a:r>
              <a:rPr lang="zh-CN" altLang="en-US" spc="0" dirty="0">
                <a:solidFill>
                  <a:schemeClr val="bg1"/>
                </a:solidFill>
                <a:latin typeface="宋体" pitchFamily="2" charset="-122"/>
                <a:ea typeface="宋体" pitchFamily="2" charset="-122"/>
              </a:rPr>
              <a:t>条，对非人民币结算项目考虑汇率影响的风险。</a:t>
            </a: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◆一般规定：</a:t>
            </a:r>
            <a:r>
              <a:rPr lang="zh-CN" altLang="en-US" spc="0" dirty="0">
                <a:solidFill>
                  <a:schemeClr val="bg1"/>
                </a:solidFill>
                <a:latin typeface="宋体" pitchFamily="2" charset="-122"/>
                <a:ea typeface="宋体" pitchFamily="2" charset="-122"/>
              </a:rPr>
              <a:t>以新的计价程序为基础，结合项目计价实际情况，第</a:t>
            </a:r>
            <a:r>
              <a:rPr lang="en-US" altLang="zh-CN" spc="0" dirty="0">
                <a:solidFill>
                  <a:schemeClr val="bg1"/>
                </a:solidFill>
                <a:latin typeface="宋体" pitchFamily="2" charset="-122"/>
                <a:ea typeface="宋体" pitchFamily="2" charset="-122"/>
              </a:rPr>
              <a:t>3.4.1</a:t>
            </a:r>
            <a:r>
              <a:rPr lang="zh-CN" altLang="en-US" spc="0" dirty="0">
                <a:solidFill>
                  <a:schemeClr val="bg1"/>
                </a:solidFill>
                <a:latin typeface="宋体" pitchFamily="2" charset="-122"/>
                <a:ea typeface="宋体" pitchFamily="2" charset="-122"/>
              </a:rPr>
              <a:t>条特别明确</a:t>
            </a:r>
            <a:r>
              <a:rPr lang="zh-CN" altLang="en-US" spc="0" dirty="0">
                <a:solidFill>
                  <a:srgbClr val="FFFF00"/>
                </a:solidFill>
                <a:latin typeface="宋体" pitchFamily="2" charset="-122"/>
                <a:ea typeface="宋体" pitchFamily="2" charset="-122"/>
              </a:rPr>
              <a:t>“在招标控制价、投标报价、施工图预算和竣工结算编制时，甲供材料费均应计入相应项目的综合单价中</a:t>
            </a:r>
            <a:r>
              <a:rPr lang="zh-CN" altLang="en-US" spc="0" dirty="0" smtClean="0">
                <a:solidFill>
                  <a:srgbClr val="FFFF00"/>
                </a:solidFill>
                <a:latin typeface="宋体" pitchFamily="2" charset="-122"/>
                <a:ea typeface="宋体" pitchFamily="2" charset="-122"/>
              </a:rPr>
              <a:t>。”</a:t>
            </a:r>
            <a:endParaRPr lang="en-US" altLang="zh-CN" spc="0" dirty="0">
              <a:solidFill>
                <a:schemeClr val="bg2"/>
              </a:solidFill>
              <a:latin typeface="宋体" pitchFamily="2" charset="-122"/>
              <a:ea typeface="宋体" pitchFamily="2" charset="-122"/>
            </a:endParaRPr>
          </a:p>
        </p:txBody>
      </p:sp>
      <p:sp>
        <p:nvSpPr>
          <p:cNvPr id="3994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4-6</a:t>
            </a:r>
            <a:endParaRPr lang="en-US" altLang="zh-CN" sz="2200" b="1" dirty="0">
              <a:solidFill>
                <a:schemeClr val="bg2"/>
              </a:solidFill>
              <a:latin typeface="微软雅黑" panose="020B0503020204020204" pitchFamily="34" charset="-122"/>
            </a:endParaRPr>
          </a:p>
        </p:txBody>
      </p:sp>
      <p:sp>
        <p:nvSpPr>
          <p:cNvPr id="3994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03776" y="271526"/>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39939" name="TextBox 8"/>
          <p:cNvSpPr txBox="1"/>
          <p:nvPr/>
        </p:nvSpPr>
        <p:spPr>
          <a:xfrm>
            <a:off x="600" y="1094041"/>
            <a:ext cx="12190413" cy="3803116"/>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z="2200" b="1" spc="0" dirty="0">
                <a:solidFill>
                  <a:srgbClr val="FFFF00"/>
                </a:solidFill>
                <a:latin typeface="宋体" pitchFamily="2" charset="-122"/>
                <a:ea typeface="宋体" pitchFamily="2" charset="-122"/>
              </a:rPr>
              <a:t>一、通用性内容变化</a:t>
            </a:r>
            <a:r>
              <a:rPr lang="zh-CN" altLang="en-US" spc="0" dirty="0">
                <a:solidFill>
                  <a:schemeClr val="bg1"/>
                </a:solidFill>
                <a:latin typeface="宋体" pitchFamily="2" charset="-122"/>
                <a:ea typeface="宋体" pitchFamily="2" charset="-122"/>
              </a:rPr>
              <a:t> </a:t>
            </a:r>
            <a:endParaRPr lang="en-US" altLang="zh-CN" spc="0" dirty="0">
              <a:solidFill>
                <a:schemeClr val="bg1"/>
              </a:solidFill>
              <a:latin typeface="宋体" pitchFamily="2" charset="-122"/>
              <a:ea typeface="宋体" pitchFamily="2" charset="-122"/>
            </a:endParaRPr>
          </a:p>
          <a:p>
            <a:pPr marL="0" indent="0" eaLnBrk="1" hangingPunct="1">
              <a:lnSpc>
                <a:spcPts val="3194"/>
              </a:lnSpc>
              <a:spcAft>
                <a:spcPct val="0"/>
              </a:spcAft>
              <a:buNone/>
            </a:pP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smtClean="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一般规定：</a:t>
            </a:r>
            <a:r>
              <a:rPr lang="zh-CN" altLang="en-US" spc="0" dirty="0">
                <a:solidFill>
                  <a:schemeClr val="bg1"/>
                </a:solidFill>
                <a:latin typeface="宋体" pitchFamily="2" charset="-122"/>
                <a:ea typeface="宋体" pitchFamily="2" charset="-122"/>
              </a:rPr>
              <a:t>新增“建筑信息模型（</a:t>
            </a:r>
            <a:r>
              <a:rPr lang="en-US" altLang="zh-TW" spc="0" dirty="0">
                <a:solidFill>
                  <a:schemeClr val="bg1"/>
                </a:solidFill>
                <a:latin typeface="宋体" pitchFamily="2" charset="-122"/>
                <a:ea typeface="宋体" pitchFamily="2" charset="-122"/>
              </a:rPr>
              <a:t>BIM</a:t>
            </a:r>
            <a:r>
              <a:rPr lang="zh-CN" altLang="en-US" spc="0" dirty="0">
                <a:solidFill>
                  <a:schemeClr val="bg1"/>
                </a:solidFill>
                <a:latin typeface="宋体" pitchFamily="2" charset="-122"/>
                <a:ea typeface="宋体" pitchFamily="2" charset="-122"/>
              </a:rPr>
              <a:t>）应用”</a:t>
            </a:r>
            <a:r>
              <a:rPr lang="en-US" altLang="zh-TW" spc="0" dirty="0">
                <a:solidFill>
                  <a:schemeClr val="bg1"/>
                </a:solidFill>
                <a:latin typeface="宋体" pitchFamily="2" charset="-122"/>
                <a:ea typeface="宋体" pitchFamily="2" charset="-122"/>
              </a:rPr>
              <a:t>1</a:t>
            </a:r>
            <a:r>
              <a:rPr lang="zh-CN" altLang="en-US" spc="0" dirty="0">
                <a:solidFill>
                  <a:schemeClr val="bg1"/>
                </a:solidFill>
                <a:latin typeface="宋体" pitchFamily="2" charset="-122"/>
                <a:ea typeface="宋体" pitchFamily="2" charset="-122"/>
              </a:rPr>
              <a:t>节，共</a:t>
            </a:r>
            <a:r>
              <a:rPr lang="en-US" altLang="zh-TW" spc="0" dirty="0">
                <a:solidFill>
                  <a:schemeClr val="bg1"/>
                </a:solidFill>
                <a:latin typeface="宋体" pitchFamily="2" charset="-122"/>
                <a:ea typeface="宋体" pitchFamily="2" charset="-122"/>
              </a:rPr>
              <a:t>2</a:t>
            </a:r>
            <a:r>
              <a:rPr lang="zh-CN" altLang="en-US" spc="0" dirty="0">
                <a:solidFill>
                  <a:schemeClr val="bg1"/>
                </a:solidFill>
                <a:latin typeface="宋体" pitchFamily="2" charset="-122"/>
                <a:ea typeface="宋体" pitchFamily="2" charset="-122"/>
              </a:rPr>
              <a:t>条。根据国家、省级相关文件精神，对</a:t>
            </a:r>
            <a:r>
              <a:rPr lang="en-US" altLang="zh-TW" spc="0" dirty="0">
                <a:solidFill>
                  <a:schemeClr val="bg1"/>
                </a:solidFill>
                <a:latin typeface="宋体" pitchFamily="2" charset="-122"/>
                <a:ea typeface="宋体" pitchFamily="2" charset="-122"/>
              </a:rPr>
              <a:t>BIM</a:t>
            </a:r>
            <a:r>
              <a:rPr lang="zh-CN" altLang="en-US" spc="0" dirty="0">
                <a:solidFill>
                  <a:schemeClr val="bg1"/>
                </a:solidFill>
                <a:latin typeface="宋体" pitchFamily="2" charset="-122"/>
                <a:ea typeface="宋体" pitchFamily="2" charset="-122"/>
              </a:rPr>
              <a:t>模型的交付标准、技术服务费用计算给予引导性阐述。</a:t>
            </a: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2.0.24 </a:t>
            </a:r>
            <a:r>
              <a:rPr lang="zh-CN" altLang="en-US" spc="0" dirty="0">
                <a:solidFill>
                  <a:schemeClr val="bg2"/>
                </a:solidFill>
                <a:latin typeface="宋体" pitchFamily="2" charset="-122"/>
                <a:ea typeface="宋体" pitchFamily="2" charset="-122"/>
              </a:rPr>
              <a:t>建筑信息模型：在建设工程及设施全生命周期内，对其物理和功能特性进行数字化表达，并依此设计、施工、运营的过程和结果的总称。</a:t>
            </a:r>
            <a:r>
              <a:rPr lang="en-US" altLang="zh-TW" spc="0" dirty="0">
                <a:solidFill>
                  <a:srgbClr val="FFFF00"/>
                </a:solidFill>
                <a:latin typeface="宋体" pitchFamily="2" charset="-122"/>
                <a:ea typeface="宋体" pitchFamily="2" charset="-122"/>
              </a:rPr>
              <a:t> </a:t>
            </a:r>
            <a:endParaRPr lang="en-US" altLang="zh-CN"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3.6.1 </a:t>
            </a:r>
            <a:r>
              <a:rPr lang="zh-TW" altLang="en-US" spc="0" dirty="0">
                <a:solidFill>
                  <a:schemeClr val="bg2"/>
                </a:solidFill>
                <a:latin typeface="宋体" pitchFamily="2" charset="-122"/>
                <a:ea typeface="宋体" pitchFamily="2" charset="-122"/>
              </a:rPr>
              <a:t>建设项目宜提供建筑信息模型</a:t>
            </a:r>
            <a:r>
              <a:rPr lang="en-US" altLang="zh-TW" spc="0" dirty="0">
                <a:solidFill>
                  <a:schemeClr val="bg2"/>
                </a:solidFill>
                <a:latin typeface="宋体" pitchFamily="2" charset="-122"/>
                <a:ea typeface="宋体" pitchFamily="2" charset="-122"/>
              </a:rPr>
              <a:t>(BIM)</a:t>
            </a:r>
            <a:r>
              <a:rPr lang="zh-TW" altLang="en-US" spc="0" dirty="0">
                <a:solidFill>
                  <a:schemeClr val="bg2"/>
                </a:solidFill>
                <a:latin typeface="宋体" pitchFamily="2" charset="-122"/>
                <a:ea typeface="宋体" pitchFamily="2" charset="-122"/>
              </a:rPr>
              <a:t>，建筑信息模型（</a:t>
            </a:r>
            <a:r>
              <a:rPr lang="en-US" altLang="zh-TW" spc="0" dirty="0">
                <a:solidFill>
                  <a:schemeClr val="bg2"/>
                </a:solidFill>
                <a:latin typeface="宋体" pitchFamily="2" charset="-122"/>
                <a:ea typeface="宋体" pitchFamily="2" charset="-122"/>
              </a:rPr>
              <a:t>BIM</a:t>
            </a:r>
            <a:r>
              <a:rPr lang="zh-TW" altLang="en-US" spc="0" dirty="0">
                <a:solidFill>
                  <a:schemeClr val="bg2"/>
                </a:solidFill>
                <a:latin typeface="宋体" pitchFamily="2" charset="-122"/>
                <a:ea typeface="宋体" pitchFamily="2" charset="-122"/>
              </a:rPr>
              <a:t>）的数据格式</a:t>
            </a:r>
            <a:r>
              <a:rPr lang="zh-CN" altLang="en-US" spc="0" dirty="0">
                <a:solidFill>
                  <a:schemeClr val="bg2"/>
                </a:solidFill>
                <a:latin typeface="宋体" pitchFamily="2" charset="-122"/>
                <a:ea typeface="宋体" pitchFamily="2" charset="-122"/>
              </a:rPr>
              <a:t>宜</a:t>
            </a:r>
            <a:r>
              <a:rPr lang="zh-TW" altLang="en-US" spc="0" dirty="0">
                <a:solidFill>
                  <a:schemeClr val="bg2"/>
                </a:solidFill>
                <a:latin typeface="宋体" pitchFamily="2" charset="-122"/>
                <a:ea typeface="宋体" pitchFamily="2" charset="-122"/>
              </a:rPr>
              <a:t>遵循发承包双方约定的交付标准。</a:t>
            </a:r>
            <a:endParaRPr lang="zh-TW" altLang="zh-CN" spc="0" dirty="0">
              <a:solidFill>
                <a:schemeClr val="bg2"/>
              </a:solidFill>
              <a:latin typeface="宋体" pitchFamily="2" charset="-122"/>
              <a:ea typeface="宋体" pitchFamily="2" charset="-122"/>
            </a:endParaRPr>
          </a:p>
          <a:p>
            <a:pPr marL="0" indent="0" eaLnBrk="1" hangingPunct="1">
              <a:lnSpc>
                <a:spcPts val="3194"/>
              </a:lnSpc>
              <a:spcAft>
                <a:spcPct val="0"/>
              </a:spcAft>
              <a:buNone/>
            </a:pPr>
            <a:r>
              <a:rPr lang="en-US" altLang="zh-CN" spc="0" dirty="0">
                <a:solidFill>
                  <a:schemeClr val="bg2"/>
                </a:solidFill>
                <a:latin typeface="宋体" pitchFamily="2" charset="-122"/>
                <a:ea typeface="宋体" pitchFamily="2" charset="-122"/>
              </a:rPr>
              <a:t>3.6.2 </a:t>
            </a:r>
            <a:r>
              <a:rPr lang="zh-CN" altLang="en-US" spc="0" dirty="0">
                <a:solidFill>
                  <a:schemeClr val="bg2"/>
                </a:solidFill>
                <a:latin typeface="宋体" pitchFamily="2" charset="-122"/>
                <a:ea typeface="宋体" pitchFamily="2" charset="-122"/>
              </a:rPr>
              <a:t>采用建筑信息模型（</a:t>
            </a:r>
            <a:r>
              <a:rPr lang="en-US" altLang="zh-CN" spc="0" dirty="0">
                <a:solidFill>
                  <a:schemeClr val="bg2"/>
                </a:solidFill>
                <a:latin typeface="宋体" pitchFamily="2" charset="-122"/>
                <a:ea typeface="宋体" pitchFamily="2" charset="-122"/>
              </a:rPr>
              <a:t>BIM</a:t>
            </a:r>
            <a:r>
              <a:rPr lang="zh-CN" altLang="en-US" spc="0" dirty="0">
                <a:solidFill>
                  <a:schemeClr val="bg2"/>
                </a:solidFill>
                <a:latin typeface="宋体" pitchFamily="2" charset="-122"/>
                <a:ea typeface="宋体" pitchFamily="2" charset="-122"/>
              </a:rPr>
              <a:t>）技术的建设项目， </a:t>
            </a:r>
            <a:r>
              <a:rPr lang="en-US" altLang="zh-CN" spc="0" dirty="0">
                <a:solidFill>
                  <a:schemeClr val="bg2"/>
                </a:solidFill>
                <a:latin typeface="宋体" pitchFamily="2" charset="-122"/>
                <a:ea typeface="宋体" pitchFamily="2" charset="-122"/>
              </a:rPr>
              <a:t>BIM</a:t>
            </a:r>
            <a:r>
              <a:rPr lang="zh-CN" altLang="en-US" spc="0" dirty="0">
                <a:solidFill>
                  <a:schemeClr val="bg2"/>
                </a:solidFill>
                <a:latin typeface="宋体" pitchFamily="2" charset="-122"/>
                <a:ea typeface="宋体" pitchFamily="2" charset="-122"/>
              </a:rPr>
              <a:t>技术服务费参考</a:t>
            </a:r>
            <a:r>
              <a:rPr lang="en-US" altLang="zh-CN" spc="0" dirty="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湖南省建设项目建筑信息模型（</a:t>
            </a:r>
            <a:r>
              <a:rPr lang="en-US" altLang="zh-CN" spc="0" dirty="0">
                <a:solidFill>
                  <a:srgbClr val="FFFF00"/>
                </a:solidFill>
                <a:latin typeface="宋体" pitchFamily="2" charset="-122"/>
                <a:ea typeface="宋体" pitchFamily="2" charset="-122"/>
              </a:rPr>
              <a:t>BIM</a:t>
            </a:r>
            <a:r>
              <a:rPr lang="zh-CN" altLang="en-US" spc="0" dirty="0">
                <a:solidFill>
                  <a:srgbClr val="FFFF00"/>
                </a:solidFill>
                <a:latin typeface="宋体" pitchFamily="2" charset="-122"/>
                <a:ea typeface="宋体" pitchFamily="2" charset="-122"/>
              </a:rPr>
              <a:t>）技术服务计费参考依据</a:t>
            </a:r>
            <a:r>
              <a:rPr lang="en-US" altLang="zh-CN" spc="0" dirty="0">
                <a:solidFill>
                  <a:srgbClr val="FFFF00"/>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（湘建价</a:t>
            </a:r>
            <a:r>
              <a:rPr lang="en-US" altLang="zh-CN" spc="0" dirty="0">
                <a:solidFill>
                  <a:schemeClr val="bg2"/>
                </a:solidFill>
                <a:latin typeface="宋体" pitchFamily="2" charset="-122"/>
                <a:ea typeface="宋体" pitchFamily="2" charset="-122"/>
              </a:rPr>
              <a:t>〔2018〕237</a:t>
            </a:r>
            <a:r>
              <a:rPr lang="zh-CN" altLang="en-US" spc="0" dirty="0">
                <a:solidFill>
                  <a:schemeClr val="bg2"/>
                </a:solidFill>
                <a:latin typeface="宋体" pitchFamily="2" charset="-122"/>
                <a:ea typeface="宋体" pitchFamily="2" charset="-122"/>
              </a:rPr>
              <a:t>号 ）进行计算。</a:t>
            </a:r>
            <a:endParaRPr lang="en-US" altLang="zh-CN" spc="0" dirty="0">
              <a:solidFill>
                <a:schemeClr val="bg2"/>
              </a:solidFill>
              <a:latin typeface="宋体" pitchFamily="2" charset="-122"/>
              <a:ea typeface="宋体" pitchFamily="2" charset="-122"/>
            </a:endParaRPr>
          </a:p>
        </p:txBody>
      </p:sp>
      <p:sp>
        <p:nvSpPr>
          <p:cNvPr id="3994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4-7</a:t>
            </a:r>
            <a:endParaRPr lang="en-US" altLang="zh-CN" sz="2200" b="1" dirty="0">
              <a:solidFill>
                <a:schemeClr val="bg2"/>
              </a:solidFill>
              <a:latin typeface="微软雅黑" panose="020B0503020204020204" pitchFamily="34" charset="-122"/>
            </a:endParaRPr>
          </a:p>
        </p:txBody>
      </p:sp>
      <p:sp>
        <p:nvSpPr>
          <p:cNvPr id="3994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41987" name="TextBox 8"/>
          <p:cNvSpPr txBox="1"/>
          <p:nvPr/>
        </p:nvSpPr>
        <p:spPr>
          <a:xfrm>
            <a:off x="170796" y="1006716"/>
            <a:ext cx="11952318" cy="5043656"/>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fontAlgn="ctr" hangingPunct="1">
              <a:lnSpc>
                <a:spcPct val="100000"/>
              </a:lnSpc>
              <a:spcAft>
                <a:spcPct val="0"/>
              </a:spcAft>
              <a:buNone/>
            </a:pPr>
            <a:r>
              <a:rPr lang="zh-CN" altLang="en-US" sz="2200" b="1" spc="0" dirty="0">
                <a:solidFill>
                  <a:srgbClr val="FFFF00"/>
                </a:solidFill>
                <a:latin typeface="宋体" pitchFamily="2" charset="-122"/>
                <a:ea typeface="宋体" pitchFamily="2" charset="-122"/>
              </a:rPr>
              <a:t>二、发承包阶段内容变化  </a:t>
            </a:r>
            <a:endParaRPr lang="zh-CN" altLang="en-US" spc="0" dirty="0">
              <a:solidFill>
                <a:srgbClr val="FFFF00"/>
              </a:solidFill>
              <a:latin typeface="宋体" pitchFamily="2" charset="-122"/>
              <a:ea typeface="宋体" pitchFamily="2" charset="-122"/>
            </a:endParaRPr>
          </a:p>
          <a:p>
            <a:pPr marL="0" indent="0" eaLnBrk="1" hangingPunct="1">
              <a:lnSpc>
                <a:spcPct val="100000"/>
              </a:lnSpc>
              <a:spcAft>
                <a:spcPct val="0"/>
              </a:spcAft>
              <a:buNone/>
            </a:pPr>
            <a:endParaRPr lang="en-US" altLang="zh-CN" sz="2000" spc="0" dirty="0" smtClean="0">
              <a:solidFill>
                <a:srgbClr val="FFFF00"/>
              </a:solidFill>
              <a:latin typeface="宋体" pitchFamily="2" charset="-122"/>
              <a:ea typeface="宋体" pitchFamily="2" charset="-122"/>
            </a:endParaRPr>
          </a:p>
          <a:p>
            <a:pPr marL="0" indent="0" eaLnBrk="1" hangingPunct="1">
              <a:lnSpc>
                <a:spcPct val="100000"/>
              </a:lnSpc>
              <a:spcAft>
                <a:spcPct val="0"/>
              </a:spcAft>
              <a:buNone/>
            </a:pPr>
            <a:r>
              <a:rPr lang="zh-CN" altLang="en-US" sz="2000" spc="0" dirty="0" smtClean="0">
                <a:solidFill>
                  <a:srgbClr val="FFFF00"/>
                </a:solidFill>
                <a:latin typeface="宋体" pitchFamily="2" charset="-122"/>
                <a:ea typeface="宋体" pitchFamily="2" charset="-122"/>
              </a:rPr>
              <a:t>◆</a:t>
            </a:r>
            <a:r>
              <a:rPr lang="zh-CN" altLang="en-US" sz="2000" spc="0" dirty="0">
                <a:solidFill>
                  <a:srgbClr val="FFFF00"/>
                </a:solidFill>
                <a:latin typeface="宋体" pitchFamily="2" charset="-122"/>
                <a:ea typeface="宋体" pitchFamily="2" charset="-122"/>
              </a:rPr>
              <a:t>工程量清单编制：</a:t>
            </a:r>
            <a:r>
              <a:rPr lang="zh-CN" altLang="en-US" sz="2000" spc="0" dirty="0">
                <a:solidFill>
                  <a:schemeClr val="bg1"/>
                </a:solidFill>
                <a:latin typeface="宋体" pitchFamily="2" charset="-122"/>
                <a:ea typeface="宋体" pitchFamily="2" charset="-122"/>
              </a:rPr>
              <a:t>新</a:t>
            </a:r>
            <a:r>
              <a:rPr lang="zh-CN" altLang="en-US" sz="2000" spc="0" dirty="0">
                <a:solidFill>
                  <a:schemeClr val="bg2"/>
                </a:solidFill>
                <a:latin typeface="宋体" pitchFamily="2" charset="-122"/>
                <a:ea typeface="宋体" pitchFamily="2" charset="-122"/>
              </a:rPr>
              <a:t>增内容第</a:t>
            </a:r>
            <a:r>
              <a:rPr lang="en-US" altLang="zh-TW" sz="2000" spc="0" dirty="0">
                <a:solidFill>
                  <a:schemeClr val="bg2"/>
                </a:solidFill>
                <a:latin typeface="宋体" pitchFamily="2" charset="-122"/>
                <a:ea typeface="宋体" pitchFamily="2" charset="-122"/>
              </a:rPr>
              <a:t>4.1.2</a:t>
            </a:r>
            <a:r>
              <a:rPr lang="zh-CN" altLang="en-US" sz="2000" spc="0" dirty="0">
                <a:solidFill>
                  <a:schemeClr val="bg2"/>
                </a:solidFill>
                <a:latin typeface="宋体" pitchFamily="2" charset="-122"/>
                <a:ea typeface="宋体" pitchFamily="2" charset="-122"/>
              </a:rPr>
              <a:t>和</a:t>
            </a:r>
            <a:r>
              <a:rPr lang="en-US" altLang="zh-TW" sz="2000" spc="0" dirty="0">
                <a:solidFill>
                  <a:schemeClr val="bg2"/>
                </a:solidFill>
                <a:latin typeface="宋体" pitchFamily="2" charset="-122"/>
                <a:ea typeface="宋体" pitchFamily="2" charset="-122"/>
              </a:rPr>
              <a:t>4.1.5</a:t>
            </a:r>
            <a:r>
              <a:rPr lang="zh-CN" altLang="en-US" sz="2000" spc="0" dirty="0">
                <a:solidFill>
                  <a:schemeClr val="bg2"/>
                </a:solidFill>
                <a:latin typeface="宋体" pitchFamily="2" charset="-122"/>
                <a:ea typeface="宋体" pitchFamily="2" charset="-122"/>
              </a:rPr>
              <a:t>条，对于根据工程项目特点补充完善的清单内容和项目特征的描述予以进一步说明，引导清单编制工作规范性。</a:t>
            </a:r>
            <a:endParaRPr lang="en-US" altLang="zh-CN" sz="2000" spc="0" dirty="0">
              <a:solidFill>
                <a:schemeClr val="bg2"/>
              </a:solidFill>
              <a:latin typeface="宋体" pitchFamily="2" charset="-122"/>
              <a:ea typeface="宋体" pitchFamily="2" charset="-122"/>
            </a:endParaRPr>
          </a:p>
          <a:p>
            <a:pPr marL="0" indent="0" eaLnBrk="1" hangingPunct="1">
              <a:lnSpc>
                <a:spcPct val="100000"/>
              </a:lnSpc>
              <a:spcAft>
                <a:spcPct val="0"/>
              </a:spcAft>
              <a:buNone/>
            </a:pPr>
            <a:r>
              <a:rPr lang="en-US" altLang="zh-TW" sz="2000" spc="0" dirty="0">
                <a:solidFill>
                  <a:schemeClr val="bg2"/>
                </a:solidFill>
                <a:latin typeface="宋体" pitchFamily="2" charset="-122"/>
                <a:ea typeface="宋体" pitchFamily="2" charset="-122"/>
              </a:rPr>
              <a:t>4.1.2 </a:t>
            </a:r>
            <a:r>
              <a:rPr lang="zh-TW" altLang="en-US" sz="2000" spc="0" dirty="0">
                <a:solidFill>
                  <a:schemeClr val="bg2"/>
                </a:solidFill>
                <a:latin typeface="宋体" pitchFamily="2" charset="-122"/>
                <a:ea typeface="宋体" pitchFamily="2" charset="-122"/>
              </a:rPr>
              <a:t>工程量清单应根据相关工程现行国家计量规范的规定编制和复核。根据工程项目特点进行补充完善的，应在招标文件和合同文件中予以说明。</a:t>
            </a:r>
          </a:p>
          <a:p>
            <a:pPr marL="0" indent="0" eaLnBrk="1" hangingPunct="1">
              <a:lnSpc>
                <a:spcPct val="100000"/>
              </a:lnSpc>
              <a:spcAft>
                <a:spcPct val="0"/>
              </a:spcAft>
              <a:buNone/>
            </a:pPr>
            <a:r>
              <a:rPr lang="en-US" altLang="zh-TW" sz="2000" spc="0" dirty="0">
                <a:solidFill>
                  <a:schemeClr val="bg2"/>
                </a:solidFill>
                <a:latin typeface="宋体" pitchFamily="2" charset="-122"/>
                <a:ea typeface="宋体" pitchFamily="2" charset="-122"/>
              </a:rPr>
              <a:t>4.1.5 </a:t>
            </a:r>
            <a:r>
              <a:rPr lang="zh-TW" altLang="en-US" sz="2000" spc="0" dirty="0">
                <a:solidFill>
                  <a:schemeClr val="bg2"/>
                </a:solidFill>
                <a:latin typeface="宋体" pitchFamily="2" charset="-122"/>
                <a:ea typeface="宋体" pitchFamily="2" charset="-122"/>
              </a:rPr>
              <a:t>工程量清单的项目特征应依据设计图纸并结合工程要求进行编制和复核。</a:t>
            </a:r>
            <a:endParaRPr lang="zh-CN" altLang="en-US" sz="2000" spc="0" dirty="0">
              <a:solidFill>
                <a:srgbClr val="FFFF00"/>
              </a:solidFill>
              <a:latin typeface="宋体" pitchFamily="2" charset="-122"/>
              <a:ea typeface="宋体" pitchFamily="2" charset="-122"/>
            </a:endParaRPr>
          </a:p>
          <a:p>
            <a:pPr marL="0" indent="0" eaLnBrk="1" hangingPunct="1">
              <a:lnSpc>
                <a:spcPct val="100000"/>
              </a:lnSpc>
              <a:spcAft>
                <a:spcPct val="0"/>
              </a:spcAft>
              <a:buNone/>
            </a:pPr>
            <a:endParaRPr lang="en-US" altLang="zh-CN" sz="2000" spc="0" dirty="0" smtClean="0">
              <a:solidFill>
                <a:srgbClr val="FFFF00"/>
              </a:solidFill>
              <a:latin typeface="宋体" pitchFamily="2" charset="-122"/>
              <a:ea typeface="宋体" pitchFamily="2" charset="-122"/>
            </a:endParaRPr>
          </a:p>
          <a:p>
            <a:pPr marL="0" indent="0" eaLnBrk="1" hangingPunct="1">
              <a:lnSpc>
                <a:spcPct val="100000"/>
              </a:lnSpc>
              <a:spcAft>
                <a:spcPct val="0"/>
              </a:spcAft>
              <a:buNone/>
            </a:pPr>
            <a:r>
              <a:rPr lang="zh-CN" altLang="en-US" sz="2000" spc="0" dirty="0" smtClean="0">
                <a:solidFill>
                  <a:srgbClr val="FFFF00"/>
                </a:solidFill>
                <a:latin typeface="宋体" pitchFamily="2" charset="-122"/>
                <a:ea typeface="宋体" pitchFamily="2" charset="-122"/>
              </a:rPr>
              <a:t>项</a:t>
            </a:r>
            <a:r>
              <a:rPr lang="zh-CN" altLang="en-US" sz="2000" spc="0" dirty="0">
                <a:solidFill>
                  <a:srgbClr val="FFFF00"/>
                </a:solidFill>
                <a:latin typeface="宋体" pitchFamily="2" charset="-122"/>
                <a:ea typeface="宋体" pitchFamily="2" charset="-122"/>
              </a:rPr>
              <a:t>目编码</a:t>
            </a:r>
            <a:r>
              <a:rPr lang="zh-CN" altLang="en-US" sz="2000" spc="0" dirty="0">
                <a:solidFill>
                  <a:schemeClr val="bg2"/>
                </a:solidFill>
                <a:latin typeface="宋体" pitchFamily="2" charset="-122"/>
                <a:ea typeface="宋体" pitchFamily="2" charset="-122"/>
              </a:rPr>
              <a:t>：</a:t>
            </a:r>
            <a:r>
              <a:rPr lang="zh-CN" altLang="en-US" sz="2000" spc="0" dirty="0">
                <a:solidFill>
                  <a:srgbClr val="FFFF00"/>
                </a:solidFill>
                <a:latin typeface="宋体" pitchFamily="2" charset="-122"/>
                <a:ea typeface="宋体" pitchFamily="2" charset="-122"/>
              </a:rPr>
              <a:t>工程量计算规范</a:t>
            </a:r>
            <a:r>
              <a:rPr lang="en-US" altLang="zh-CN" sz="2000" spc="0" dirty="0">
                <a:solidFill>
                  <a:srgbClr val="FFFF00"/>
                </a:solidFill>
                <a:latin typeface="宋体" pitchFamily="2" charset="-122"/>
                <a:ea typeface="宋体" pitchFamily="2" charset="-122"/>
              </a:rPr>
              <a:t>GB5085</a:t>
            </a:r>
            <a:r>
              <a:rPr lang="zh-CN" altLang="en-US" sz="2000" spc="0" dirty="0">
                <a:solidFill>
                  <a:srgbClr val="FFFF00"/>
                </a:solidFill>
                <a:latin typeface="宋体" pitchFamily="2" charset="-122"/>
                <a:ea typeface="宋体" pitchFamily="2" charset="-122"/>
              </a:rPr>
              <a:t>强条</a:t>
            </a:r>
            <a:r>
              <a:rPr lang="en-US" altLang="zh-CN" sz="2000" spc="0" dirty="0">
                <a:solidFill>
                  <a:schemeClr val="bg2"/>
                </a:solidFill>
                <a:latin typeface="宋体" pitchFamily="2" charset="-122"/>
                <a:ea typeface="宋体" pitchFamily="2" charset="-122"/>
              </a:rPr>
              <a:t>4.2.2</a:t>
            </a:r>
            <a:r>
              <a:rPr lang="zh-CN" altLang="en-US" sz="2000" spc="0" dirty="0">
                <a:solidFill>
                  <a:schemeClr val="bg2"/>
                </a:solidFill>
                <a:latin typeface="宋体" pitchFamily="2" charset="-122"/>
                <a:ea typeface="宋体" pitchFamily="2" charset="-122"/>
              </a:rPr>
              <a:t>条规定：“工程量清单的项目编码，应采用十二位阿拉伯数字表示，一至九位应按附</a:t>
            </a:r>
            <a:r>
              <a:rPr lang="zh-CN" altLang="en-US" sz="2000" spc="0" dirty="0" smtClean="0">
                <a:solidFill>
                  <a:schemeClr val="bg2"/>
                </a:solidFill>
                <a:latin typeface="宋体" pitchFamily="2" charset="-122"/>
                <a:ea typeface="宋体" pitchFamily="2" charset="-122"/>
              </a:rPr>
              <a:t>录规</a:t>
            </a:r>
            <a:r>
              <a:rPr lang="zh-CN" altLang="en-US" sz="2000" spc="0" dirty="0">
                <a:solidFill>
                  <a:schemeClr val="bg2"/>
                </a:solidFill>
                <a:latin typeface="宋体" pitchFamily="2" charset="-122"/>
                <a:ea typeface="宋体" pitchFamily="2" charset="-122"/>
              </a:rPr>
              <a:t>定设置，十至十二位应根据拟建工程的工程量清单项目名称和项目特征设置，同一招标工</a:t>
            </a:r>
            <a:r>
              <a:rPr lang="zh-CN" altLang="en-US" sz="2000" spc="0" dirty="0" smtClean="0">
                <a:solidFill>
                  <a:schemeClr val="bg2"/>
                </a:solidFill>
                <a:latin typeface="宋体" pitchFamily="2" charset="-122"/>
                <a:ea typeface="宋体" pitchFamily="2" charset="-122"/>
              </a:rPr>
              <a:t>程项</a:t>
            </a:r>
            <a:r>
              <a:rPr lang="zh-CN" altLang="en-US" sz="2000" spc="0" dirty="0">
                <a:solidFill>
                  <a:schemeClr val="bg2"/>
                </a:solidFill>
                <a:latin typeface="宋体" pitchFamily="2" charset="-122"/>
                <a:ea typeface="宋体" pitchFamily="2" charset="-122"/>
              </a:rPr>
              <a:t>目编码不得有重码”。一、二位为专业工程代码（如</a:t>
            </a:r>
            <a:r>
              <a:rPr lang="en-US" altLang="zh-CN" sz="2000" spc="0" dirty="0">
                <a:solidFill>
                  <a:schemeClr val="bg2"/>
                </a:solidFill>
                <a:latin typeface="宋体" pitchFamily="2" charset="-122"/>
                <a:ea typeface="宋体" pitchFamily="2" charset="-122"/>
              </a:rPr>
              <a:t>04</a:t>
            </a:r>
            <a:r>
              <a:rPr lang="zh-CN" altLang="en-US" sz="2000" spc="0" dirty="0">
                <a:solidFill>
                  <a:schemeClr val="bg2"/>
                </a:solidFill>
                <a:latin typeface="宋体" pitchFamily="2" charset="-122"/>
                <a:ea typeface="宋体" pitchFamily="2" charset="-122"/>
              </a:rPr>
              <a:t>市政工程），三、四位为附录分类顺序码（如</a:t>
            </a:r>
            <a:r>
              <a:rPr lang="en-US" altLang="zh-CN" sz="2000" spc="0" dirty="0">
                <a:solidFill>
                  <a:schemeClr val="bg2"/>
                </a:solidFill>
                <a:latin typeface="宋体" pitchFamily="2" charset="-122"/>
                <a:ea typeface="宋体" pitchFamily="2" charset="-122"/>
              </a:rPr>
              <a:t>0402</a:t>
            </a:r>
            <a:r>
              <a:rPr lang="zh-CN" altLang="en-US" sz="2000" spc="0" dirty="0">
                <a:solidFill>
                  <a:schemeClr val="bg2"/>
                </a:solidFill>
                <a:latin typeface="宋体" pitchFamily="2" charset="-122"/>
                <a:ea typeface="宋体" pitchFamily="2" charset="-122"/>
              </a:rPr>
              <a:t>道路工程），五、六位为分部工程顺序码（如</a:t>
            </a:r>
            <a:r>
              <a:rPr lang="en-US" altLang="zh-CN" sz="2000" spc="0" dirty="0">
                <a:solidFill>
                  <a:schemeClr val="bg2"/>
                </a:solidFill>
                <a:latin typeface="宋体" pitchFamily="2" charset="-122"/>
                <a:ea typeface="宋体" pitchFamily="2" charset="-122"/>
              </a:rPr>
              <a:t>040201</a:t>
            </a:r>
            <a:r>
              <a:rPr lang="zh-CN" altLang="en-US" sz="2000" spc="0" dirty="0">
                <a:solidFill>
                  <a:schemeClr val="bg2"/>
                </a:solidFill>
                <a:latin typeface="宋体" pitchFamily="2" charset="-122"/>
                <a:ea typeface="宋体" pitchFamily="2" charset="-122"/>
              </a:rPr>
              <a:t>路基处理），七、八、九位为分项工程项目名称顺序码（如</a:t>
            </a:r>
            <a:r>
              <a:rPr lang="en-US" altLang="zh-CN" sz="2000" spc="0" dirty="0">
                <a:solidFill>
                  <a:schemeClr val="bg2"/>
                </a:solidFill>
                <a:latin typeface="宋体" pitchFamily="2" charset="-122"/>
                <a:ea typeface="宋体" pitchFamily="2" charset="-122"/>
              </a:rPr>
              <a:t>040201002</a:t>
            </a:r>
            <a:r>
              <a:rPr lang="zh-CN" altLang="en-US" sz="2000" spc="0" dirty="0">
                <a:solidFill>
                  <a:schemeClr val="bg2"/>
                </a:solidFill>
                <a:latin typeface="宋体" pitchFamily="2" charset="-122"/>
                <a:ea typeface="宋体" pitchFamily="2" charset="-122"/>
              </a:rPr>
              <a:t>强夯地基），十至十二位为清单项目名称顺序码（如</a:t>
            </a:r>
            <a:r>
              <a:rPr lang="en-US" altLang="zh-CN" sz="2000" spc="0" dirty="0">
                <a:solidFill>
                  <a:schemeClr val="bg2"/>
                </a:solidFill>
                <a:latin typeface="宋体" pitchFamily="2" charset="-122"/>
                <a:ea typeface="宋体" pitchFamily="2" charset="-122"/>
              </a:rPr>
              <a:t>040201002001</a:t>
            </a:r>
            <a:r>
              <a:rPr lang="zh-CN" altLang="en-US" sz="2000" spc="0" dirty="0">
                <a:solidFill>
                  <a:schemeClr val="bg2"/>
                </a:solidFill>
                <a:latin typeface="宋体" pitchFamily="2" charset="-122"/>
                <a:ea typeface="宋体" pitchFamily="2" charset="-122"/>
              </a:rPr>
              <a:t>强夯地基）。</a:t>
            </a:r>
          </a:p>
          <a:p>
            <a:pPr marL="0" indent="0" eaLnBrk="1" hangingPunct="1">
              <a:lnSpc>
                <a:spcPct val="100000"/>
              </a:lnSpc>
              <a:spcAft>
                <a:spcPct val="0"/>
              </a:spcAft>
              <a:buNone/>
            </a:pPr>
            <a:r>
              <a:rPr lang="zh-TW" altLang="en-US" sz="2000" spc="0" dirty="0">
                <a:solidFill>
                  <a:srgbClr val="FFFF00"/>
                </a:solidFill>
                <a:latin typeface="宋体" pitchFamily="2" charset="-122"/>
                <a:ea typeface="宋体" pitchFamily="2" charset="-122"/>
              </a:rPr>
              <a:t>项目特征</a:t>
            </a:r>
            <a:r>
              <a:rPr lang="zh-CN" altLang="en-US" sz="2000" spc="0" dirty="0">
                <a:solidFill>
                  <a:schemeClr val="bg2"/>
                </a:solidFill>
                <a:latin typeface="宋体" pitchFamily="2" charset="-122"/>
                <a:ea typeface="宋体" pitchFamily="2" charset="-122"/>
              </a:rPr>
              <a:t>：</a:t>
            </a:r>
            <a:r>
              <a:rPr lang="zh-CN" altLang="en-US" sz="2000" spc="0" dirty="0">
                <a:solidFill>
                  <a:srgbClr val="FFFF00"/>
                </a:solidFill>
                <a:latin typeface="宋体" pitchFamily="2" charset="-122"/>
                <a:ea typeface="宋体" pitchFamily="2" charset="-122"/>
              </a:rPr>
              <a:t>工程量计算规范</a:t>
            </a:r>
            <a:r>
              <a:rPr lang="en-US" altLang="zh-CN" sz="2000" spc="0" dirty="0">
                <a:solidFill>
                  <a:srgbClr val="FFFF00"/>
                </a:solidFill>
                <a:latin typeface="宋体" pitchFamily="2" charset="-122"/>
                <a:ea typeface="宋体" pitchFamily="2" charset="-122"/>
              </a:rPr>
              <a:t>GB5085</a:t>
            </a:r>
            <a:r>
              <a:rPr lang="zh-CN" altLang="en-US" sz="2000" spc="0" dirty="0">
                <a:solidFill>
                  <a:srgbClr val="FFFF00"/>
                </a:solidFill>
                <a:latin typeface="宋体" pitchFamily="2" charset="-122"/>
                <a:ea typeface="宋体" pitchFamily="2" charset="-122"/>
              </a:rPr>
              <a:t>也以强条</a:t>
            </a:r>
            <a:r>
              <a:rPr lang="en-US" altLang="zh-CN" sz="2000" spc="0" dirty="0">
                <a:solidFill>
                  <a:schemeClr val="bg2"/>
                </a:solidFill>
                <a:latin typeface="宋体" pitchFamily="2" charset="-122"/>
                <a:ea typeface="宋体" pitchFamily="2" charset="-122"/>
              </a:rPr>
              <a:t>4.2.4</a:t>
            </a:r>
            <a:r>
              <a:rPr lang="zh-CN" altLang="en-US" sz="2000" spc="0" dirty="0">
                <a:solidFill>
                  <a:schemeClr val="bg2"/>
                </a:solidFill>
                <a:latin typeface="宋体" pitchFamily="2" charset="-122"/>
                <a:ea typeface="宋体" pitchFamily="2" charset="-122"/>
              </a:rPr>
              <a:t>条加以规定，项目特征必须描述规范、准确和全面。如</a:t>
            </a:r>
            <a:r>
              <a:rPr lang="en-US" altLang="zh-CN" sz="2000" spc="0" dirty="0">
                <a:solidFill>
                  <a:schemeClr val="bg2"/>
                </a:solidFill>
                <a:latin typeface="宋体" pitchFamily="2" charset="-122"/>
                <a:ea typeface="宋体" pitchFamily="2" charset="-122"/>
              </a:rPr>
              <a:t>040201002001</a:t>
            </a:r>
            <a:r>
              <a:rPr lang="zh-CN" altLang="en-US" sz="2000" spc="0" dirty="0">
                <a:solidFill>
                  <a:schemeClr val="bg2"/>
                </a:solidFill>
                <a:latin typeface="宋体" pitchFamily="2" charset="-122"/>
                <a:ea typeface="宋体" pitchFamily="2" charset="-122"/>
              </a:rPr>
              <a:t>强夯地基，应对夯击能量、夯击遍数、地耐力要求、夯填材料种类等予以描述</a:t>
            </a:r>
            <a:r>
              <a:rPr lang="zh-CN" altLang="en-US" sz="2000" spc="0" dirty="0" smtClean="0">
                <a:solidFill>
                  <a:schemeClr val="bg2"/>
                </a:solidFill>
                <a:latin typeface="宋体" pitchFamily="2" charset="-122"/>
                <a:ea typeface="宋体" pitchFamily="2" charset="-122"/>
              </a:rPr>
              <a:t>。</a:t>
            </a:r>
            <a:endParaRPr lang="zh-CN" altLang="en-US" sz="2000" spc="0" dirty="0">
              <a:solidFill>
                <a:srgbClr val="FFFF00"/>
              </a:solidFill>
              <a:latin typeface="宋体" pitchFamily="2" charset="-122"/>
              <a:ea typeface="宋体" pitchFamily="2" charset="-122"/>
            </a:endParaRPr>
          </a:p>
        </p:txBody>
      </p:sp>
      <p:sp>
        <p:nvSpPr>
          <p:cNvPr id="4198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4-8</a:t>
            </a:r>
            <a:endParaRPr lang="en-US" altLang="zh-CN" sz="2200" b="1" dirty="0">
              <a:solidFill>
                <a:schemeClr val="bg2"/>
              </a:solidFill>
              <a:latin typeface="微软雅黑" panose="020B0503020204020204" pitchFamily="34" charset="-122"/>
            </a:endParaRPr>
          </a:p>
        </p:txBody>
      </p:sp>
      <p:sp>
        <p:nvSpPr>
          <p:cNvPr id="4198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4199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41987" name="TextBox 8"/>
          <p:cNvSpPr txBox="1"/>
          <p:nvPr/>
        </p:nvSpPr>
        <p:spPr>
          <a:xfrm>
            <a:off x="170796" y="1006717"/>
            <a:ext cx="11952318" cy="4356288"/>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fontAlgn="ctr" hangingPunct="1">
              <a:lnSpc>
                <a:spcPts val="3194"/>
              </a:lnSpc>
              <a:spcAft>
                <a:spcPct val="0"/>
              </a:spcAft>
              <a:buNone/>
            </a:pPr>
            <a:r>
              <a:rPr lang="zh-CN" altLang="en-US" b="1" spc="0" dirty="0">
                <a:solidFill>
                  <a:srgbClr val="FFFF00"/>
                </a:solidFill>
                <a:latin typeface="宋体" pitchFamily="2" charset="-122"/>
                <a:ea typeface="宋体" pitchFamily="2" charset="-122"/>
              </a:rPr>
              <a:t>二、发承包阶段内容变化 </a:t>
            </a:r>
            <a:endParaRPr lang="zh-CN" altLang="en-US"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en-US" spc="0" dirty="0" smtClean="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招标控制价编制：</a:t>
            </a:r>
            <a:r>
              <a:rPr lang="zh-CN" altLang="en-US" spc="0" dirty="0">
                <a:solidFill>
                  <a:schemeClr val="bg1"/>
                </a:solidFill>
                <a:latin typeface="宋体" pitchFamily="2" charset="-122"/>
                <a:ea typeface="宋体" pitchFamily="2" charset="-122"/>
              </a:rPr>
              <a:t>新增</a:t>
            </a:r>
            <a:r>
              <a:rPr lang="en-US" altLang="zh-TW" spc="0" dirty="0">
                <a:solidFill>
                  <a:schemeClr val="bg1"/>
                </a:solidFill>
                <a:latin typeface="宋体" pitchFamily="2" charset="-122"/>
                <a:ea typeface="宋体" pitchFamily="2" charset="-122"/>
              </a:rPr>
              <a:t>5.2.4</a:t>
            </a:r>
            <a:r>
              <a:rPr lang="zh-CN" altLang="en-US" spc="0" dirty="0">
                <a:solidFill>
                  <a:schemeClr val="bg1"/>
                </a:solidFill>
                <a:latin typeface="宋体" pitchFamily="2" charset="-122"/>
                <a:ea typeface="宋体" pitchFamily="2" charset="-122"/>
              </a:rPr>
              <a:t>、</a:t>
            </a:r>
            <a:r>
              <a:rPr lang="en-US" altLang="zh-TW" spc="0" dirty="0">
                <a:solidFill>
                  <a:schemeClr val="bg1"/>
                </a:solidFill>
                <a:latin typeface="宋体" pitchFamily="2" charset="-122"/>
                <a:ea typeface="宋体" pitchFamily="2" charset="-122"/>
              </a:rPr>
              <a:t>5.2.5</a:t>
            </a:r>
            <a:r>
              <a:rPr lang="zh-CN" altLang="en-US" spc="0" dirty="0">
                <a:solidFill>
                  <a:schemeClr val="bg1"/>
                </a:solidFill>
                <a:latin typeface="宋体" pitchFamily="2" charset="-122"/>
                <a:ea typeface="宋体" pitchFamily="2" charset="-122"/>
              </a:rPr>
              <a:t>条，结合本省实际情</a:t>
            </a:r>
            <a:r>
              <a:rPr lang="zh-CN" altLang="en-US" spc="0" dirty="0" smtClean="0">
                <a:solidFill>
                  <a:schemeClr val="bg1"/>
                </a:solidFill>
                <a:latin typeface="宋体" pitchFamily="2" charset="-122"/>
                <a:ea typeface="宋体" pitchFamily="2" charset="-122"/>
              </a:rPr>
              <a:t>况予</a:t>
            </a:r>
            <a:r>
              <a:rPr lang="zh-CN" altLang="en-US" spc="0" dirty="0">
                <a:solidFill>
                  <a:schemeClr val="bg1"/>
                </a:solidFill>
                <a:latin typeface="宋体" pitchFamily="2" charset="-122"/>
                <a:ea typeface="宋体" pitchFamily="2" charset="-122"/>
              </a:rPr>
              <a:t>以特别说明。</a:t>
            </a: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5.2.4</a:t>
            </a:r>
            <a:r>
              <a:rPr lang="en-US" altLang="zh-CN" spc="0" dirty="0">
                <a:solidFill>
                  <a:schemeClr val="bg2"/>
                </a:solidFill>
                <a:latin typeface="宋体" pitchFamily="2" charset="-122"/>
                <a:ea typeface="宋体" pitchFamily="2" charset="-122"/>
              </a:rPr>
              <a:t> </a:t>
            </a:r>
            <a:r>
              <a:rPr lang="zh-TW" altLang="en-US" spc="0" dirty="0">
                <a:solidFill>
                  <a:schemeClr val="bg2"/>
                </a:solidFill>
                <a:latin typeface="宋体" pitchFamily="2" charset="-122"/>
                <a:ea typeface="宋体" pitchFamily="2" charset="-122"/>
              </a:rPr>
              <a:t>甲供材料</a:t>
            </a:r>
            <a:r>
              <a:rPr lang="zh-CN" altLang="en-US" spc="0" dirty="0">
                <a:solidFill>
                  <a:schemeClr val="bg2"/>
                </a:solidFill>
                <a:latin typeface="宋体" pitchFamily="2" charset="-122"/>
                <a:ea typeface="宋体" pitchFamily="2" charset="-122"/>
              </a:rPr>
              <a:t>应按招标文件载明的</a:t>
            </a:r>
            <a:r>
              <a:rPr lang="zh-TW" altLang="en-US" spc="0" dirty="0">
                <a:solidFill>
                  <a:schemeClr val="bg2"/>
                </a:solidFill>
                <a:latin typeface="宋体" pitchFamily="2" charset="-122"/>
                <a:ea typeface="宋体" pitchFamily="2" charset="-122"/>
              </a:rPr>
              <a:t>单价</a:t>
            </a:r>
            <a:r>
              <a:rPr lang="zh-CN" altLang="en-US" spc="0" dirty="0">
                <a:solidFill>
                  <a:schemeClr val="bg2"/>
                </a:solidFill>
                <a:latin typeface="宋体" pitchFamily="2" charset="-122"/>
                <a:ea typeface="宋体" pitchFamily="2" charset="-122"/>
              </a:rPr>
              <a:t>计入综合单价。</a:t>
            </a:r>
            <a:endParaRPr lang="zh-TW" altLang="en-US" spc="0" dirty="0">
              <a:solidFill>
                <a:schemeClr val="bg2"/>
              </a:solidFill>
              <a:latin typeface="宋体" pitchFamily="2" charset="-122"/>
              <a:ea typeface="宋体" pitchFamily="2" charset="-122"/>
            </a:endParaRP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5.2.5 </a:t>
            </a:r>
            <a:r>
              <a:rPr lang="zh-TW" altLang="en-US" spc="0" dirty="0">
                <a:solidFill>
                  <a:schemeClr val="bg2"/>
                </a:solidFill>
                <a:latin typeface="宋体" pitchFamily="2" charset="-122"/>
                <a:ea typeface="宋体" pitchFamily="2" charset="-122"/>
              </a:rPr>
              <a:t>材料暂估价应按招标文件载明的单价计入综合单价，并单独列出暂估价材料明细表和暂估单价</a:t>
            </a:r>
            <a:r>
              <a:rPr lang="zh-TW" altLang="en-US" spc="0" dirty="0" smtClean="0">
                <a:solidFill>
                  <a:schemeClr val="bg2"/>
                </a:solidFill>
                <a:latin typeface="宋体" pitchFamily="2" charset="-122"/>
                <a:ea typeface="宋体" pitchFamily="2" charset="-122"/>
              </a:rPr>
              <a:t>。</a:t>
            </a:r>
            <a:endParaRPr lang="en-US" altLang="zh-TW" spc="0" dirty="0" smtClean="0">
              <a:solidFill>
                <a:schemeClr val="bg2"/>
              </a:solidFill>
              <a:latin typeface="宋体" pitchFamily="2" charset="-122"/>
              <a:ea typeface="宋体" pitchFamily="2" charset="-122"/>
            </a:endParaRPr>
          </a:p>
          <a:p>
            <a:pPr marL="0" indent="0" eaLnBrk="1" hangingPunct="1">
              <a:lnSpc>
                <a:spcPct val="100000"/>
              </a:lnSpc>
              <a:spcAft>
                <a:spcPct val="0"/>
              </a:spcAft>
              <a:buNone/>
            </a:pPr>
            <a:r>
              <a:rPr lang="zh-CN" altLang="en-US" spc="0" dirty="0" smtClean="0">
                <a:solidFill>
                  <a:srgbClr val="FFFF00"/>
                </a:solidFill>
                <a:latin typeface="宋体" pitchFamily="2" charset="-122"/>
                <a:ea typeface="宋体" pitchFamily="2" charset="-122"/>
              </a:rPr>
              <a:t>◆投标报价编制：</a:t>
            </a:r>
            <a:r>
              <a:rPr lang="zh-CN" altLang="en-US" spc="0" dirty="0" smtClean="0">
                <a:solidFill>
                  <a:schemeClr val="bg1"/>
                </a:solidFill>
                <a:latin typeface="宋体" pitchFamily="2" charset="-122"/>
                <a:ea typeface="宋体" pitchFamily="2" charset="-122"/>
              </a:rPr>
              <a:t>删除“</a:t>
            </a:r>
            <a:r>
              <a:rPr lang="en-US" altLang="zh-TW" spc="0" dirty="0" smtClean="0">
                <a:solidFill>
                  <a:schemeClr val="bg1"/>
                </a:solidFill>
                <a:latin typeface="宋体" pitchFamily="2" charset="-122"/>
                <a:ea typeface="宋体" pitchFamily="2" charset="-122"/>
              </a:rPr>
              <a:t>14</a:t>
            </a:r>
            <a:r>
              <a:rPr lang="zh-CN" altLang="en-US" spc="0" dirty="0" smtClean="0">
                <a:solidFill>
                  <a:schemeClr val="bg1"/>
                </a:solidFill>
                <a:latin typeface="宋体" pitchFamily="2" charset="-122"/>
                <a:ea typeface="宋体" pitchFamily="2" charset="-122"/>
              </a:rPr>
              <a:t>计价办法”中第</a:t>
            </a:r>
            <a:r>
              <a:rPr lang="en-US" altLang="zh-TW" spc="0" dirty="0" smtClean="0">
                <a:solidFill>
                  <a:schemeClr val="bg1"/>
                </a:solidFill>
                <a:latin typeface="宋体" pitchFamily="2" charset="-122"/>
                <a:ea typeface="宋体" pitchFamily="2" charset="-122"/>
              </a:rPr>
              <a:t>114</a:t>
            </a:r>
            <a:r>
              <a:rPr lang="zh-CN" altLang="en-US" spc="0" dirty="0" smtClean="0">
                <a:solidFill>
                  <a:schemeClr val="bg1"/>
                </a:solidFill>
                <a:latin typeface="宋体" pitchFamily="2" charset="-122"/>
                <a:ea typeface="宋体" pitchFamily="2" charset="-122"/>
              </a:rPr>
              <a:t>条，为避免实践中过度理解此条而导致随意废标的情形，故予以删除。</a:t>
            </a:r>
            <a:endParaRPr lang="zh-CN" altLang="en-US" spc="0" dirty="0" smtClean="0">
              <a:solidFill>
                <a:srgbClr val="FFFF00"/>
              </a:solidFill>
              <a:latin typeface="宋体" pitchFamily="2" charset="-122"/>
              <a:ea typeface="宋体" pitchFamily="2" charset="-122"/>
            </a:endParaRPr>
          </a:p>
          <a:p>
            <a:pPr marL="0" indent="0" eaLnBrk="1" hangingPunct="1">
              <a:lnSpc>
                <a:spcPct val="100000"/>
              </a:lnSpc>
              <a:spcAft>
                <a:spcPct val="0"/>
              </a:spcAft>
              <a:buNone/>
            </a:pPr>
            <a:r>
              <a:rPr lang="zh-CN" altLang="en-US" spc="0" dirty="0" smtClean="0">
                <a:solidFill>
                  <a:schemeClr val="bg2"/>
                </a:solidFill>
                <a:latin typeface="宋体" pitchFamily="2" charset="-122"/>
                <a:ea typeface="宋体" pitchFamily="2" charset="-122"/>
              </a:rPr>
              <a:t>第</a:t>
            </a:r>
            <a:r>
              <a:rPr lang="en-US" altLang="zh-CN" spc="0" dirty="0" smtClean="0">
                <a:solidFill>
                  <a:schemeClr val="bg2"/>
                </a:solidFill>
                <a:latin typeface="宋体" pitchFamily="2" charset="-122"/>
                <a:ea typeface="宋体" pitchFamily="2" charset="-122"/>
              </a:rPr>
              <a:t>114</a:t>
            </a:r>
            <a:r>
              <a:rPr lang="zh-CN" altLang="en-US" spc="0" dirty="0" smtClean="0">
                <a:solidFill>
                  <a:schemeClr val="bg2"/>
                </a:solidFill>
                <a:latin typeface="宋体" pitchFamily="2" charset="-122"/>
                <a:ea typeface="宋体" pitchFamily="2" charset="-122"/>
              </a:rPr>
              <a:t>条：投标人必须按招标工程量清单填报价格。项目编码、项目名称、项目特征、计量单位、工程量必须与招标工程量清单一致。（</a:t>
            </a:r>
            <a:r>
              <a:rPr lang="en-US" altLang="zh-CN" spc="0" dirty="0" smtClean="0">
                <a:solidFill>
                  <a:srgbClr val="FFFF00"/>
                </a:solidFill>
                <a:latin typeface="宋体" pitchFamily="2" charset="-122"/>
                <a:ea typeface="宋体" pitchFamily="2" charset="-122"/>
              </a:rPr>
              <a:t>13</a:t>
            </a:r>
            <a:r>
              <a:rPr lang="zh-CN" altLang="en-US" spc="0" dirty="0" smtClean="0">
                <a:solidFill>
                  <a:srgbClr val="FFFF00"/>
                </a:solidFill>
                <a:latin typeface="宋体" pitchFamily="2" charset="-122"/>
                <a:ea typeface="宋体" pitchFamily="2" charset="-122"/>
              </a:rPr>
              <a:t>清单强制性条文）</a:t>
            </a:r>
          </a:p>
          <a:p>
            <a:pPr marL="0" indent="0" eaLnBrk="1" hangingPunct="1">
              <a:lnSpc>
                <a:spcPct val="100000"/>
              </a:lnSpc>
              <a:spcAft>
                <a:spcPct val="0"/>
              </a:spcAft>
              <a:buNone/>
            </a:pPr>
            <a:r>
              <a:rPr lang="zh-CN" altLang="en-US" spc="0" dirty="0" smtClean="0">
                <a:solidFill>
                  <a:srgbClr val="FFFF00"/>
                </a:solidFill>
                <a:latin typeface="宋体" pitchFamily="2" charset="-122"/>
                <a:ea typeface="宋体" pitchFamily="2" charset="-122"/>
              </a:rPr>
              <a:t>◆投标报价编制：</a:t>
            </a:r>
            <a:r>
              <a:rPr lang="zh-CN" altLang="en-US" spc="0" dirty="0" smtClean="0">
                <a:solidFill>
                  <a:schemeClr val="bg1"/>
                </a:solidFill>
                <a:latin typeface="宋体" pitchFamily="2" charset="-122"/>
                <a:ea typeface="宋体" pitchFamily="2" charset="-122"/>
              </a:rPr>
              <a:t>绿色施工安全防护措施项目费，分为总价措施项目和单价措施项目，在预算编制和结算办理分别按相关规定计取。</a:t>
            </a:r>
            <a:endParaRPr lang="zh-CN" altLang="en-US" spc="0" dirty="0" smtClean="0">
              <a:solidFill>
                <a:srgbClr val="FFFF00"/>
              </a:solidFill>
              <a:latin typeface="宋体" pitchFamily="2" charset="-122"/>
              <a:ea typeface="宋体" pitchFamily="2" charset="-122"/>
            </a:endParaRPr>
          </a:p>
          <a:p>
            <a:pPr marL="0" indent="0" eaLnBrk="1" hangingPunct="1">
              <a:lnSpc>
                <a:spcPct val="100000"/>
              </a:lnSpc>
              <a:spcAft>
                <a:spcPct val="0"/>
              </a:spcAft>
              <a:buNone/>
            </a:pPr>
            <a:r>
              <a:rPr lang="zh-CN" altLang="zh-TW" spc="0" dirty="0" smtClean="0">
                <a:solidFill>
                  <a:srgbClr val="FFFF00"/>
                </a:solidFill>
                <a:latin typeface="宋体" pitchFamily="2" charset="-122"/>
                <a:ea typeface="宋体" pitchFamily="2" charset="-122"/>
              </a:rPr>
              <a:t>2.0.22 </a:t>
            </a:r>
            <a:r>
              <a:rPr lang="zh-TW" altLang="zh-CN" spc="0" dirty="0" smtClean="0">
                <a:solidFill>
                  <a:srgbClr val="FFFF00"/>
                </a:solidFill>
                <a:latin typeface="宋体" pitchFamily="2" charset="-122"/>
                <a:ea typeface="宋体" pitchFamily="2" charset="-122"/>
              </a:rPr>
              <a:t>绿色施工安全防护措施项目费 </a:t>
            </a:r>
            <a:endParaRPr lang="zh-CN" altLang="en-US" spc="0" dirty="0" smtClean="0">
              <a:solidFill>
                <a:srgbClr val="FFFF00"/>
              </a:solidFill>
              <a:latin typeface="宋体" pitchFamily="2" charset="-122"/>
              <a:ea typeface="宋体" pitchFamily="2" charset="-122"/>
            </a:endParaRPr>
          </a:p>
          <a:p>
            <a:pPr marL="0" indent="0" eaLnBrk="1" hangingPunct="1">
              <a:lnSpc>
                <a:spcPct val="100000"/>
              </a:lnSpc>
              <a:spcAft>
                <a:spcPct val="0"/>
              </a:spcAft>
              <a:buNone/>
            </a:pPr>
            <a:r>
              <a:rPr lang="zh-CN" altLang="en-US" spc="0" dirty="0" smtClean="0">
                <a:solidFill>
                  <a:schemeClr val="bg2"/>
                </a:solidFill>
                <a:latin typeface="宋体" pitchFamily="2" charset="-122"/>
                <a:ea typeface="宋体" pitchFamily="2" charset="-122"/>
              </a:rPr>
              <a:t>在工程合同履行过程中，承包人为保证绿色施工（节能、节地、节水、节材、环境保护）、安全文明施工和搭拆临时设施等所发生的措施项目费用。</a:t>
            </a:r>
          </a:p>
          <a:p>
            <a:pPr marL="0" indent="0" eaLnBrk="1" hangingPunct="1">
              <a:lnSpc>
                <a:spcPts val="3194"/>
              </a:lnSpc>
              <a:spcAft>
                <a:spcPct val="0"/>
              </a:spcAft>
              <a:buNone/>
            </a:pPr>
            <a:endParaRPr lang="en-US" altLang="zh-CN" dirty="0">
              <a:solidFill>
                <a:schemeClr val="bg2"/>
              </a:solidFill>
              <a:ea typeface="宋体" panose="02010600030101010101" pitchFamily="2" charset="-122"/>
            </a:endParaRPr>
          </a:p>
        </p:txBody>
      </p:sp>
      <p:sp>
        <p:nvSpPr>
          <p:cNvPr id="4198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4-9</a:t>
            </a:r>
            <a:endParaRPr lang="en-US" altLang="zh-CN" sz="2200" b="1" dirty="0">
              <a:solidFill>
                <a:schemeClr val="bg2"/>
              </a:solidFill>
              <a:latin typeface="微软雅黑" panose="020B0503020204020204" pitchFamily="34" charset="-122"/>
            </a:endParaRPr>
          </a:p>
        </p:txBody>
      </p:sp>
      <p:sp>
        <p:nvSpPr>
          <p:cNvPr id="4198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4616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46083"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4-10</a:t>
            </a:r>
            <a:endParaRPr lang="en-US" altLang="zh-CN" sz="2200" b="1" dirty="0">
              <a:solidFill>
                <a:schemeClr val="bg2"/>
              </a:solidFill>
              <a:latin typeface="微软雅黑" panose="020B0503020204020204" pitchFamily="34" charset="-122"/>
            </a:endParaRPr>
          </a:p>
        </p:txBody>
      </p:sp>
      <p:sp>
        <p:nvSpPr>
          <p:cNvPr id="46084" name="Rectangle 1"/>
          <p:cNvSpPr/>
          <p:nvPr/>
        </p:nvSpPr>
        <p:spPr>
          <a:xfrm>
            <a:off x="3349790" y="942844"/>
            <a:ext cx="5139800" cy="396230"/>
          </a:xfrm>
          <a:prstGeom prst="rect">
            <a:avLst/>
          </a:prstGeom>
          <a:noFill/>
          <a:ln w="9525">
            <a:noFill/>
          </a:ln>
        </p:spPr>
        <p:txBody>
          <a:bodyPr wrap="non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z="2000" b="1" dirty="0">
                <a:solidFill>
                  <a:srgbClr val="FFFF00"/>
                </a:solidFill>
                <a:latin typeface="微软雅黑" panose="020B0503020204020204" pitchFamily="34" charset="-122"/>
              </a:rPr>
              <a:t>绿色施工安全防护措施项目费（总费率）</a:t>
            </a:r>
          </a:p>
        </p:txBody>
      </p:sp>
      <p:sp>
        <p:nvSpPr>
          <p:cNvPr id="46085" name="Rectangle 105"/>
          <p:cNvSpPr/>
          <p:nvPr/>
        </p:nvSpPr>
        <p:spPr>
          <a:xfrm>
            <a:off x="209258" y="5331198"/>
            <a:ext cx="11833273" cy="1319560"/>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z="2000" spc="0" dirty="0">
                <a:solidFill>
                  <a:srgbClr val="FFFF00"/>
                </a:solidFill>
                <a:latin typeface="宋体" panose="02010600030101010101" pitchFamily="2" charset="-122"/>
                <a:ea typeface="宋体" panose="02010600030101010101" pitchFamily="2" charset="-122"/>
              </a:rPr>
              <a:t>注：直接费（不含设备及单株3万以上的苗木）。</a:t>
            </a:r>
            <a:r>
              <a:rPr lang="zh-CN" altLang="en-US" sz="2000" spc="0" dirty="0">
                <a:solidFill>
                  <a:schemeClr val="bg2"/>
                </a:solidFill>
                <a:latin typeface="宋体" panose="02010600030101010101" pitchFamily="2" charset="-122"/>
                <a:ea typeface="宋体" panose="02010600030101010101" pitchFamily="2" charset="-122"/>
              </a:rPr>
              <a:t>财政部、国家安全生产监督管理总局</a:t>
            </a:r>
            <a:r>
              <a:rPr lang="en-US" altLang="zh-CN" sz="2000" spc="0" dirty="0">
                <a:solidFill>
                  <a:srgbClr val="FFFF00"/>
                </a:solidFill>
                <a:latin typeface="宋体" panose="02010600030101010101" pitchFamily="2" charset="-122"/>
                <a:ea typeface="宋体" panose="02010600030101010101" pitchFamily="2" charset="-122"/>
              </a:rPr>
              <a:t>《</a:t>
            </a:r>
            <a:r>
              <a:rPr lang="zh-CN" altLang="en-US" sz="2000" spc="0" dirty="0">
                <a:solidFill>
                  <a:srgbClr val="FFFF00"/>
                </a:solidFill>
                <a:latin typeface="宋体" panose="02010600030101010101" pitchFamily="2" charset="-122"/>
                <a:ea typeface="宋体" panose="02010600030101010101" pitchFamily="2" charset="-122"/>
              </a:rPr>
              <a:t>高危行业企业安全生产费用财务管理暂行办法</a:t>
            </a:r>
            <a:r>
              <a:rPr lang="en-US" altLang="zh-CN" sz="2000" spc="0" dirty="0">
                <a:solidFill>
                  <a:srgbClr val="FFFF00"/>
                </a:solidFill>
                <a:latin typeface="宋体" panose="02010600030101010101" pitchFamily="2" charset="-122"/>
                <a:ea typeface="宋体" panose="02010600030101010101" pitchFamily="2" charset="-122"/>
              </a:rPr>
              <a:t>》</a:t>
            </a:r>
            <a:r>
              <a:rPr lang="en-US" altLang="zh-CN" sz="2000" spc="0" dirty="0">
                <a:solidFill>
                  <a:schemeClr val="bg2"/>
                </a:solidFill>
                <a:latin typeface="宋体" panose="02010600030101010101" pitchFamily="2" charset="-122"/>
                <a:ea typeface="宋体" panose="02010600030101010101" pitchFamily="2" charset="-122"/>
              </a:rPr>
              <a:t>“</a:t>
            </a:r>
            <a:r>
              <a:rPr lang="zh-CN" altLang="en-US" sz="2000" spc="0" dirty="0">
                <a:solidFill>
                  <a:schemeClr val="bg2"/>
                </a:solidFill>
                <a:latin typeface="宋体" panose="02010600030101010101" pitchFamily="2" charset="-122"/>
                <a:ea typeface="宋体" panose="02010600030101010101" pitchFamily="2" charset="-122"/>
              </a:rPr>
              <a:t>建筑施工企业以建筑安装工程造价为计提依据。各工程类别安全费用提取标准如下：房屋建筑工程为</a:t>
            </a:r>
            <a:r>
              <a:rPr lang="en-US" altLang="zh-CN" sz="2000" spc="0" dirty="0">
                <a:solidFill>
                  <a:schemeClr val="bg2"/>
                </a:solidFill>
                <a:latin typeface="宋体" panose="02010600030101010101" pitchFamily="2" charset="-122"/>
                <a:ea typeface="宋体" panose="02010600030101010101" pitchFamily="2" charset="-122"/>
              </a:rPr>
              <a:t>2.0%</a:t>
            </a:r>
            <a:r>
              <a:rPr lang="zh-CN" altLang="en-US" sz="2000" spc="0" dirty="0">
                <a:solidFill>
                  <a:schemeClr val="bg2"/>
                </a:solidFill>
                <a:latin typeface="宋体" panose="02010600030101010101" pitchFamily="2" charset="-122"/>
                <a:ea typeface="宋体" panose="02010600030101010101" pitchFamily="2" charset="-122"/>
              </a:rPr>
              <a:t>；市政公用工程为</a:t>
            </a:r>
            <a:r>
              <a:rPr lang="en-US" altLang="zh-CN" sz="2000" spc="0" dirty="0">
                <a:solidFill>
                  <a:schemeClr val="bg2"/>
                </a:solidFill>
                <a:latin typeface="宋体" panose="02010600030101010101" pitchFamily="2" charset="-122"/>
                <a:ea typeface="宋体" panose="02010600030101010101" pitchFamily="2" charset="-122"/>
              </a:rPr>
              <a:t>1.0%</a:t>
            </a:r>
            <a:r>
              <a:rPr lang="zh-CN" altLang="en-US" sz="2000" spc="0" dirty="0">
                <a:solidFill>
                  <a:schemeClr val="bg2"/>
                </a:solidFill>
                <a:latin typeface="宋体" panose="02010600030101010101" pitchFamily="2" charset="-122"/>
                <a:ea typeface="宋体" panose="02010600030101010101" pitchFamily="2" charset="-122"/>
              </a:rPr>
              <a:t>。建筑施工企业提取的安全费用列入工程造价，在竞标时，不得删减</a:t>
            </a:r>
            <a:r>
              <a:rPr lang="en-US" altLang="zh-CN" sz="2000" spc="0" dirty="0">
                <a:solidFill>
                  <a:schemeClr val="bg2"/>
                </a:solidFill>
                <a:latin typeface="宋体" panose="02010600030101010101" pitchFamily="2" charset="-122"/>
                <a:ea typeface="宋体" panose="02010600030101010101" pitchFamily="2" charset="-122"/>
              </a:rPr>
              <a:t>”</a:t>
            </a:r>
            <a:r>
              <a:rPr lang="zh-CN" altLang="en-US" sz="2000" spc="0" dirty="0">
                <a:solidFill>
                  <a:schemeClr val="bg2"/>
                </a:solidFill>
                <a:latin typeface="宋体" panose="02010600030101010101" pitchFamily="2" charset="-122"/>
                <a:ea typeface="宋体" panose="02010600030101010101" pitchFamily="2" charset="-122"/>
              </a:rPr>
              <a:t>。</a:t>
            </a:r>
          </a:p>
        </p:txBody>
      </p:sp>
      <p:graphicFrame>
        <p:nvGraphicFramePr>
          <p:cNvPr id="21953" name="Group 449"/>
          <p:cNvGraphicFramePr>
            <a:graphicFrameLocks noGrp="1"/>
          </p:cNvGraphicFramePr>
          <p:nvPr>
            <p:custDataLst>
              <p:tags r:id="rId1"/>
            </p:custDataLst>
          </p:nvPr>
        </p:nvGraphicFramePr>
        <p:xfrm>
          <a:off x="287678" y="1288371"/>
          <a:ext cx="11657718" cy="4624450"/>
        </p:xfrm>
        <a:graphic>
          <a:graphicData uri="http://schemas.openxmlformats.org/drawingml/2006/table">
            <a:tbl>
              <a:tblPr/>
              <a:tblGrid>
                <a:gridCol w="616505"/>
                <a:gridCol w="5301561"/>
                <a:gridCol w="1056503"/>
                <a:gridCol w="1502849"/>
                <a:gridCol w="1885070"/>
                <a:gridCol w="1295231"/>
              </a:tblGrid>
              <a:tr h="668773">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Tx/>
                        <a:buNone/>
                      </a:pPr>
                      <a:r>
                        <a:rPr kumimoji="0" lang="zh-CN" altLang="en-US" sz="1500" b="1" i="0" u="none" strike="noStrike" cap="none" normalizeH="0" baseline="0" dirty="0">
                          <a:ln>
                            <a:noFill/>
                          </a:ln>
                          <a:solidFill>
                            <a:srgbClr val="FFFFFF"/>
                          </a:solidFill>
                          <a:effectLst/>
                          <a:latin typeface="微软雅黑" panose="020B0503020204020204" pitchFamily="34" charset="-122"/>
                          <a:ea typeface="微软雅黑" panose="020B0503020204020204" pitchFamily="34" charset="-122"/>
                        </a:rPr>
                        <a:t>序号</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FFFFFF"/>
                          </a:solidFill>
                          <a:effectLst/>
                          <a:latin typeface="微软雅黑" panose="020B0503020204020204" pitchFamily="34" charset="-122"/>
                          <a:ea typeface="微软雅黑" panose="020B0503020204020204" pitchFamily="34" charset="-122"/>
                        </a:rPr>
                        <a:t>工  程</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FFFFFF"/>
                          </a:solidFill>
                          <a:effectLst/>
                          <a:latin typeface="微软雅黑" panose="020B0503020204020204" pitchFamily="34" charset="-122"/>
                          <a:ea typeface="微软雅黑" panose="020B0503020204020204" pitchFamily="34" charset="-122"/>
                        </a:rPr>
                        <a:t>取费基数</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FFFFFF"/>
                          </a:solidFill>
                          <a:effectLst/>
                          <a:latin typeface="微软雅黑" panose="020B0503020204020204" pitchFamily="34" charset="-122"/>
                          <a:ea typeface="微软雅黑" panose="020B0503020204020204" pitchFamily="34" charset="-122"/>
                        </a:rPr>
                        <a:t>招投标总费率</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FFFFFF"/>
                          </a:solidFill>
                          <a:effectLst/>
                          <a:latin typeface="微软雅黑" panose="020B0503020204020204" pitchFamily="34" charset="-122"/>
                          <a:ea typeface="微软雅黑" panose="020B0503020204020204" pitchFamily="34" charset="-122"/>
                        </a:rPr>
                        <a:t>其中安全生产费率</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FFFFFF"/>
                          </a:solidFill>
                          <a:effectLst/>
                          <a:latin typeface="微软雅黑" panose="020B0503020204020204" pitchFamily="34" charset="-122"/>
                          <a:ea typeface="微软雅黑" panose="020B0503020204020204" pitchFamily="34" charset="-122"/>
                        </a:rPr>
                        <a:t>结算总费率</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08529">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1</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rPr>
                        <a:t>建筑工程</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6.25%</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3.29%</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4.05%</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408529">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装饰工程</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3.59%</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3.29%</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2.46%</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r h="408529">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安装工程</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人工费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11.5%</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10%</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7%</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408529">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4</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园林景观绿化</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2.93%</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2.63%</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1.14%</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r h="408529">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5</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仿古建筑</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6.25%</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rPr>
                        <a:t>3.29%</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4.05%</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666612">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6</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道路、管网工程、市政排水设施维护、综合管廊、水处理</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3.37%</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2.63%</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2.4%</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r h="429362">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7</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桥涵、隧道、生活垃圾处理</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4.13%</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2.63%</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2.67%</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408529">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8</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机械土石方（强夯地基）工程</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5.25%</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3.29%</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3.61%</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r h="408529">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9</a:t>
                      </a:r>
                    </a:p>
                  </a:txBody>
                  <a:tcPr marL="91429" marR="91429" marT="45730" marB="4573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l"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桩基、地基处理、基坑支护</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直接费</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4.52%</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t" latinLnBrk="0" hangingPunct="0">
                        <a:lnSpc>
                          <a:spcPct val="130000"/>
                        </a:lnSpc>
                        <a:spcBef>
                          <a:spcPct val="0"/>
                        </a:spcBef>
                        <a:spcAft>
                          <a:spcPts val="1000"/>
                        </a:spcAft>
                        <a:buClrTx/>
                        <a:buSzTx/>
                        <a:buFontTx/>
                        <a:buNone/>
                      </a:pPr>
                      <a:r>
                        <a:rPr kumimoji="0" lang="zh-CN" altLang="en-US" sz="1500" b="1" i="0" u="none" strike="noStrike" cap="none" normalizeH="0" baseline="0">
                          <a:ln>
                            <a:noFill/>
                          </a:ln>
                          <a:solidFill>
                            <a:srgbClr val="000000"/>
                          </a:solidFill>
                          <a:effectLst/>
                          <a:latin typeface="微软雅黑" panose="020B0503020204020204" pitchFamily="34" charset="-122"/>
                          <a:ea typeface="微软雅黑" panose="020B0503020204020204" pitchFamily="34" charset="-122"/>
                        </a:rPr>
                        <a:t>3.29%</a:t>
                      </a:r>
                    </a:p>
                  </a:txBody>
                  <a:tcPr marL="91429" marR="91429" marT="45730" marB="4573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90000"/>
                        </a:lnSpc>
                        <a:spcBef>
                          <a:spcPct val="0"/>
                        </a:spcBef>
                        <a:spcAft>
                          <a:spcPts val="1000"/>
                        </a:spcAft>
                        <a:buClrTx/>
                        <a:buSzTx/>
                        <a:buFontTx/>
                        <a:buNone/>
                      </a:pPr>
                      <a:r>
                        <a:rPr kumimoji="0" lang="zh-CN" altLang="en-US" sz="15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rPr>
                        <a:t>3.12%</a:t>
                      </a:r>
                    </a:p>
                  </a:txBody>
                  <a:tcPr marL="89989" marR="89989" marT="46811" marB="4681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0D8E8"/>
                    </a:solidFill>
                  </a:tcPr>
                </a:tc>
              </a:tr>
            </a:tbl>
          </a:graphicData>
        </a:graphic>
      </p:graphicFrame>
      <p:sp>
        <p:nvSpPr>
          <p:cNvPr id="4616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4816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48131"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4-11</a:t>
            </a:r>
            <a:endParaRPr lang="en-US" altLang="zh-CN" sz="2200" b="1" dirty="0">
              <a:solidFill>
                <a:schemeClr val="bg2"/>
              </a:solidFill>
              <a:latin typeface="微软雅黑" panose="020B0503020204020204" pitchFamily="34" charset="-122"/>
            </a:endParaRPr>
          </a:p>
        </p:txBody>
      </p:sp>
      <p:sp>
        <p:nvSpPr>
          <p:cNvPr id="48132" name="Rectangle 1"/>
          <p:cNvSpPr/>
          <p:nvPr/>
        </p:nvSpPr>
        <p:spPr>
          <a:xfrm>
            <a:off x="2968841" y="1205566"/>
            <a:ext cx="7291425" cy="396230"/>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z="2000" b="1" dirty="0">
                <a:solidFill>
                  <a:srgbClr val="FFFF00"/>
                </a:solidFill>
                <a:latin typeface="微软雅黑" panose="020B0503020204020204" pitchFamily="34" charset="-122"/>
              </a:rPr>
              <a:t>绿色施工安全防护措施项目费（按工程量计量部分）</a:t>
            </a:r>
          </a:p>
        </p:txBody>
      </p:sp>
      <p:sp>
        <p:nvSpPr>
          <p:cNvPr id="48133" name="Rectangle 11"/>
          <p:cNvSpPr/>
          <p:nvPr/>
        </p:nvSpPr>
        <p:spPr>
          <a:xfrm>
            <a:off x="277056" y="5232027"/>
            <a:ext cx="11913358" cy="1011783"/>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z="2000" spc="0" dirty="0">
                <a:solidFill>
                  <a:schemeClr val="bg2"/>
                </a:solidFill>
                <a:latin typeface="宋体" panose="02010600030101010101" pitchFamily="2" charset="-122"/>
                <a:ea typeface="宋体" panose="02010600030101010101" pitchFamily="2" charset="-122"/>
              </a:rPr>
              <a:t>注：</a:t>
            </a:r>
            <a:r>
              <a:rPr lang="en-US" altLang="zh-CN" sz="2000" spc="0" dirty="0">
                <a:solidFill>
                  <a:schemeClr val="bg2"/>
                </a:solidFill>
                <a:latin typeface="宋体" panose="02010600030101010101" pitchFamily="2" charset="-122"/>
                <a:ea typeface="宋体" panose="02010600030101010101" pitchFamily="2" charset="-122"/>
              </a:rPr>
              <a:t>1</a:t>
            </a:r>
            <a:r>
              <a:rPr lang="zh-CN" altLang="en-US" sz="2000" spc="0" dirty="0">
                <a:solidFill>
                  <a:schemeClr val="bg2"/>
                </a:solidFill>
                <a:latin typeface="宋体" panose="02010600030101010101" pitchFamily="2" charset="-122"/>
                <a:ea typeface="宋体" panose="02010600030101010101" pitchFamily="2" charset="-122"/>
              </a:rPr>
              <a:t>、</a:t>
            </a:r>
            <a:r>
              <a:rPr lang="zh-CN" altLang="en-US" sz="2000" spc="0" dirty="0">
                <a:solidFill>
                  <a:srgbClr val="FFFF00"/>
                </a:solidFill>
                <a:latin typeface="宋体" panose="02010600030101010101" pitchFamily="2" charset="-122"/>
                <a:ea typeface="宋体" panose="02010600030101010101" pitchFamily="2" charset="-122"/>
              </a:rPr>
              <a:t>结算时，绿色施工安全文明防护措施费包含固定费率部分及按工程量计算部分；</a:t>
            </a:r>
          </a:p>
          <a:p>
            <a:pPr marL="0" indent="0" eaLnBrk="1" hangingPunct="1">
              <a:lnSpc>
                <a:spcPct val="100000"/>
              </a:lnSpc>
              <a:spcAft>
                <a:spcPct val="0"/>
              </a:spcAft>
              <a:buNone/>
            </a:pPr>
            <a:r>
              <a:rPr lang="en-US" altLang="zh-CN" sz="2000" spc="0" dirty="0">
                <a:solidFill>
                  <a:schemeClr val="bg2"/>
                </a:solidFill>
                <a:latin typeface="宋体" panose="02010600030101010101" pitchFamily="2" charset="-122"/>
                <a:ea typeface="宋体" panose="02010600030101010101" pitchFamily="2" charset="-122"/>
              </a:rPr>
              <a:t>    2</a:t>
            </a:r>
            <a:r>
              <a:rPr lang="zh-CN" altLang="en-US" sz="2000" spc="0" dirty="0">
                <a:solidFill>
                  <a:schemeClr val="bg2"/>
                </a:solidFill>
                <a:latin typeface="宋体" panose="02010600030101010101" pitchFamily="2" charset="-122"/>
                <a:ea typeface="宋体" panose="02010600030101010101" pitchFamily="2" charset="-122"/>
              </a:rPr>
              <a:t>、扬尘控制及智慧管理建设的费用，一年工期及以内按</a:t>
            </a:r>
            <a:r>
              <a:rPr lang="en-US" altLang="zh-CN" sz="2000" spc="0" dirty="0">
                <a:solidFill>
                  <a:schemeClr val="bg2"/>
                </a:solidFill>
                <a:latin typeface="宋体" panose="02010600030101010101" pitchFamily="2" charset="-122"/>
                <a:ea typeface="宋体" panose="02010600030101010101" pitchFamily="2" charset="-122"/>
              </a:rPr>
              <a:t>60%</a:t>
            </a:r>
            <a:r>
              <a:rPr lang="zh-CN" altLang="en-US" sz="2000" spc="0" dirty="0">
                <a:solidFill>
                  <a:schemeClr val="bg2"/>
                </a:solidFill>
                <a:latin typeface="宋体" panose="02010600030101010101" pitchFamily="2" charset="-122"/>
                <a:ea typeface="宋体" panose="02010600030101010101" pitchFamily="2" charset="-122"/>
              </a:rPr>
              <a:t>计算摊销费用；两年工期及以内的按</a:t>
            </a:r>
            <a:r>
              <a:rPr lang="en-US" altLang="zh-CN" sz="2000" spc="0" dirty="0">
                <a:solidFill>
                  <a:schemeClr val="bg2"/>
                </a:solidFill>
                <a:latin typeface="宋体" panose="02010600030101010101" pitchFamily="2" charset="-122"/>
                <a:ea typeface="宋体" panose="02010600030101010101" pitchFamily="2" charset="-122"/>
              </a:rPr>
              <a:t>80%</a:t>
            </a:r>
            <a:r>
              <a:rPr lang="zh-CN" altLang="en-US" sz="2000" spc="0" dirty="0">
                <a:solidFill>
                  <a:schemeClr val="bg2"/>
                </a:solidFill>
                <a:latin typeface="宋体" panose="02010600030101010101" pitchFamily="2" charset="-122"/>
                <a:ea typeface="宋体" panose="02010600030101010101" pitchFamily="2" charset="-122"/>
              </a:rPr>
              <a:t>计算摊销费用；两年工期以上的按</a:t>
            </a:r>
            <a:r>
              <a:rPr lang="en-US" altLang="zh-CN" sz="2000" spc="0" dirty="0">
                <a:solidFill>
                  <a:schemeClr val="bg2"/>
                </a:solidFill>
                <a:latin typeface="宋体" panose="02010600030101010101" pitchFamily="2" charset="-122"/>
                <a:ea typeface="宋体" panose="02010600030101010101" pitchFamily="2" charset="-122"/>
              </a:rPr>
              <a:t>100%</a:t>
            </a:r>
            <a:r>
              <a:rPr lang="zh-CN" altLang="en-US" sz="2000" spc="0" dirty="0">
                <a:solidFill>
                  <a:schemeClr val="bg2"/>
                </a:solidFill>
                <a:latin typeface="宋体" panose="02010600030101010101" pitchFamily="2" charset="-122"/>
                <a:ea typeface="宋体" panose="02010600030101010101" pitchFamily="2" charset="-122"/>
              </a:rPr>
              <a:t>计算摊销费用。</a:t>
            </a:r>
          </a:p>
        </p:txBody>
      </p:sp>
      <p:graphicFrame>
        <p:nvGraphicFramePr>
          <p:cNvPr id="23591" name="Group 39"/>
          <p:cNvGraphicFramePr>
            <a:graphicFrameLocks noGrp="1"/>
          </p:cNvGraphicFramePr>
          <p:nvPr/>
        </p:nvGraphicFramePr>
        <p:xfrm>
          <a:off x="288332" y="1697000"/>
          <a:ext cx="11712321" cy="3137128"/>
        </p:xfrm>
        <a:graphic>
          <a:graphicData uri="http://schemas.openxmlformats.org/drawingml/2006/table">
            <a:tbl>
              <a:tblPr/>
              <a:tblGrid>
                <a:gridCol w="2220941"/>
                <a:gridCol w="2064751"/>
                <a:gridCol w="7426628"/>
              </a:tblGrid>
              <a:tr h="448161">
                <a:tc rowSpan="7">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dirty="0">
                          <a:ln>
                            <a:noFill/>
                          </a:ln>
                          <a:solidFill>
                            <a:schemeClr val="tx1"/>
                          </a:solidFill>
                          <a:effectLst/>
                          <a:latin typeface="微软雅黑" panose="020B0503020204020204" pitchFamily="34" charset="-122"/>
                          <a:ea typeface="宋体" panose="02010600030101010101" pitchFamily="2" charset="-122"/>
                        </a:rPr>
                        <a:t>绿色施工措施费</a:t>
                      </a:r>
                    </a:p>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dirty="0">
                          <a:ln>
                            <a:noFill/>
                          </a:ln>
                          <a:solidFill>
                            <a:schemeClr val="tx1"/>
                          </a:solidFill>
                          <a:effectLst/>
                          <a:latin typeface="微软雅黑" panose="020B0503020204020204" pitchFamily="34" charset="-122"/>
                          <a:ea typeface="宋体" panose="02010600030101010101" pitchFamily="2" charset="-122"/>
                        </a:rPr>
                        <a:t>（按工程量计量）</a:t>
                      </a:r>
                      <a:r>
                        <a:rPr kumimoji="0" lang="zh-CN" altLang="en-US" sz="1500" b="0" i="0" u="none" strike="noStrike" cap="none" normalizeH="0" baseline="0" dirty="0">
                          <a:ln>
                            <a:noFill/>
                          </a:ln>
                          <a:solidFill>
                            <a:schemeClr val="bg2"/>
                          </a:solidFill>
                          <a:effectLst/>
                          <a:latin typeface="宋体" panose="02010600030101010101" pitchFamily="2" charset="-122"/>
                          <a:ea typeface="宋体" panose="02010600030101010101" pitchFamily="2" charset="-122"/>
                        </a:rPr>
                        <a:t> </a:t>
                      </a:r>
                    </a:p>
                  </a:txBody>
                  <a:tcPr marL="89989" marR="89989" marT="46811" marB="4681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扬尘控制措施费 </a:t>
                      </a:r>
                    </a:p>
                  </a:txBody>
                  <a:tcPr marL="91429" marR="91429"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0"/>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施工场地硬化、扬尘喷淋系统、雾炮机、扬尘在线监测系统、场地绿化 </a:t>
                      </a:r>
                    </a:p>
                  </a:txBody>
                  <a:tcPr marL="91429" marR="91429"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0"/>
                    </a:solidFill>
                  </a:tcPr>
                </a:tc>
              </a:tr>
              <a:tr h="448161">
                <a:tc vMerge="1">
                  <a:txBody>
                    <a:bodyPr/>
                    <a:lstStyle/>
                    <a:p>
                      <a:endParaRPr lang="zh-CN"/>
                    </a:p>
                  </a:txBody>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场内道路 </a:t>
                      </a:r>
                    </a:p>
                  </a:txBody>
                  <a:tcPr marL="91429" marR="91429"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施工道路 </a:t>
                      </a:r>
                    </a:p>
                  </a:txBody>
                  <a:tcPr marL="91429" marR="91429"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448161">
                <a:tc vMerge="1">
                  <a:txBody>
                    <a:bodyPr/>
                    <a:lstStyle/>
                    <a:p>
                      <a:endParaRPr lang="zh-CN"/>
                    </a:p>
                  </a:txBody>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排水 </a:t>
                      </a:r>
                    </a:p>
                  </a:txBody>
                  <a:tcPr marL="91429" marR="91429"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0"/>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排水沟、管网，以及其相连的构筑物 </a:t>
                      </a:r>
                    </a:p>
                  </a:txBody>
                  <a:tcPr marL="91429" marR="91429"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0"/>
                    </a:solidFill>
                  </a:tcPr>
                </a:tc>
              </a:tr>
              <a:tr h="448161">
                <a:tc vMerge="1">
                  <a:txBody>
                    <a:bodyPr/>
                    <a:lstStyle/>
                    <a:p>
                      <a:endParaRPr lang="zh-CN"/>
                    </a:p>
                  </a:txBody>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施工围挡（墙） </a:t>
                      </a:r>
                    </a:p>
                  </a:txBody>
                  <a:tcPr marL="91429" marR="91429"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dirty="0">
                          <a:ln>
                            <a:noFill/>
                          </a:ln>
                          <a:solidFill>
                            <a:schemeClr val="tx1"/>
                          </a:solidFill>
                          <a:effectLst/>
                          <a:latin typeface="宋体" panose="02010600030101010101" pitchFamily="2" charset="-122"/>
                          <a:ea typeface="宋体" panose="02010600030101010101" pitchFamily="2" charset="-122"/>
                        </a:rPr>
                        <a:t>围挡或围墙 </a:t>
                      </a:r>
                    </a:p>
                  </a:txBody>
                  <a:tcPr marL="91429" marR="91429"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448161">
                <a:tc vMerge="1">
                  <a:txBody>
                    <a:bodyPr/>
                    <a:lstStyle/>
                    <a:p>
                      <a:endParaRPr lang="zh-CN"/>
                    </a:p>
                  </a:txBody>
                  <a:tcPr/>
                </a:tc>
                <a:tc rowSpan="3">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智慧管理设备及系统 </a:t>
                      </a:r>
                    </a:p>
                  </a:txBody>
                  <a:tcPr marL="89989" marR="89989" marT="46811" marB="4681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9EDF0"/>
                    </a:solidFill>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rPr>
                        <a:t>施工人员实名制管理设备及系统 </a:t>
                      </a:r>
                    </a:p>
                  </a:txBody>
                  <a:tcPr marL="91429" marR="91429"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0"/>
                    </a:solidFill>
                  </a:tcPr>
                </a:tc>
              </a:tr>
              <a:tr h="448161">
                <a:tc vMerge="1">
                  <a:txBody>
                    <a:bodyPr/>
                    <a:lstStyle/>
                    <a:p>
                      <a:endParaRPr lang="zh-CN"/>
                    </a:p>
                  </a:txBody>
                  <a:tcPr/>
                </a:tc>
                <a:tc vMerge="1">
                  <a:txBody>
                    <a:bodyPr/>
                    <a:lstStyle/>
                    <a:p>
                      <a:endParaRPr lang="zh-CN"/>
                    </a:p>
                  </a:txBody>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施工场地视频监控设备及系统</a:t>
                      </a:r>
                    </a:p>
                  </a:txBody>
                  <a:tcPr marL="91429" marR="91429"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448161">
                <a:tc vMerge="1">
                  <a:txBody>
                    <a:bodyPr/>
                    <a:lstStyle/>
                    <a:p>
                      <a:endParaRPr lang="zh-CN"/>
                    </a:p>
                  </a:txBody>
                  <a:tcPr/>
                </a:tc>
                <a:tc vMerge="1">
                  <a:txBody>
                    <a:bodyPr/>
                    <a:lstStyle/>
                    <a:p>
                      <a:endParaRPr lang="zh-CN"/>
                    </a:p>
                  </a:txBody>
                  <a:tcPr/>
                </a:tc>
                <a:tc>
                  <a:txBody>
                    <a:bodyPr/>
                    <a:lstStyle>
                      <a:lvl1pPr eaLnBrk="0" hangingPunct="0">
                        <a:lnSpc>
                          <a:spcPct val="130000"/>
                        </a:lnSpc>
                        <a:spcAft>
                          <a:spcPts val="1000"/>
                        </a:spcAft>
                        <a:buFont typeface="Arial" panose="020B0604020202020204" pitchFamily="34" charset="0"/>
                        <a:defRPr sz="1600">
                          <a:solidFill>
                            <a:srgbClr val="595959"/>
                          </a:solidFill>
                          <a:latin typeface="Arial" panose="020B0604020202020204" pitchFamily="34" charset="0"/>
                          <a:ea typeface="微软雅黑" panose="020B0503020204020204" pitchFamily="34" charset="-122"/>
                        </a:defRPr>
                      </a:lvl1pPr>
                      <a:lvl2pPr marL="742950" indent="-285750" eaLnBrk="0" hangingPunct="0">
                        <a:lnSpc>
                          <a:spcPct val="120000"/>
                        </a:lnSpc>
                        <a:spcAft>
                          <a:spcPts val="600"/>
                        </a:spcAft>
                        <a:buFont typeface="Arial" panose="020B0604020202020204" pitchFamily="34" charset="0"/>
                        <a:tabLst>
                          <a:tab pos="1609725" algn="l"/>
                        </a:tabLst>
                        <a:defRPr sz="1400">
                          <a:solidFill>
                            <a:srgbClr val="595959"/>
                          </a:solidFill>
                          <a:latin typeface="Arial" panose="020B0604020202020204" pitchFamily="34" charset="0"/>
                          <a:ea typeface="微软雅黑" panose="020B0503020204020204" pitchFamily="34" charset="-122"/>
                        </a:defRPr>
                      </a:lvl2pPr>
                      <a:lvl3pPr marL="1143000" indent="-228600" eaLnBrk="0" hangingPunct="0">
                        <a:lnSpc>
                          <a:spcPct val="120000"/>
                        </a:lnSpc>
                        <a:spcAft>
                          <a:spcPts val="600"/>
                        </a:spcAft>
                        <a:buFont typeface="Arial" panose="020B0604020202020204" pitchFamily="34" charset="0"/>
                        <a:defRPr sz="1400">
                          <a:solidFill>
                            <a:srgbClr val="595959"/>
                          </a:solidFill>
                          <a:latin typeface="Arial" panose="020B0604020202020204" pitchFamily="34" charset="0"/>
                          <a:ea typeface="微软雅黑" panose="020B0503020204020204" pitchFamily="34" charset="-122"/>
                        </a:defRPr>
                      </a:lvl3pPr>
                      <a:lvl4pPr marL="1600200" indent="-228600" eaLnBrk="0" hangingPunct="0">
                        <a:lnSpc>
                          <a:spcPct val="120000"/>
                        </a:lnSpc>
                        <a:spcAft>
                          <a:spcPts val="300"/>
                        </a:spcAft>
                        <a:buFont typeface="Wingdings" panose="05000000000000000000" pitchFamily="2" charset="2"/>
                        <a:defRPr sz="1200">
                          <a:solidFill>
                            <a:srgbClr val="595959"/>
                          </a:solidFill>
                          <a:latin typeface="Arial" panose="020B0604020202020204" pitchFamily="34" charset="0"/>
                          <a:ea typeface="微软雅黑" panose="020B0503020204020204" pitchFamily="34" charset="-122"/>
                        </a:defRPr>
                      </a:lvl4pPr>
                      <a:lvl5pPr marL="2057400" indent="-228600" eaLnBrk="0" hangingPunct="0">
                        <a:lnSpc>
                          <a:spcPct val="120000"/>
                        </a:lnSpc>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5pPr>
                      <a:lvl6pPr marL="25146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6pPr>
                      <a:lvl7pPr marL="29718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7pPr>
                      <a:lvl8pPr marL="34290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8pPr>
                      <a:lvl9pPr marL="3886200" indent="-228600" eaLnBrk="0" fontAlgn="base" hangingPunct="0">
                        <a:lnSpc>
                          <a:spcPct val="120000"/>
                        </a:lnSpc>
                        <a:spcBef>
                          <a:spcPct val="0"/>
                        </a:spcBef>
                        <a:spcAft>
                          <a:spcPts val="300"/>
                        </a:spcAft>
                        <a:buFont typeface="Arial" panose="020B0604020202020204" pitchFamily="34" charset="0"/>
                        <a:defRPr sz="1200">
                          <a:solidFill>
                            <a:srgbClr val="595959"/>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30000"/>
                        </a:lnSpc>
                        <a:spcBef>
                          <a:spcPct val="0"/>
                        </a:spcBef>
                        <a:spcAft>
                          <a:spcPts val="1000"/>
                        </a:spcAft>
                        <a:buClrTx/>
                        <a:buSzTx/>
                        <a:buFont typeface="Arial" panose="020B0604020202020204" pitchFamily="34" charset="0"/>
                        <a:buNone/>
                      </a:pPr>
                      <a:r>
                        <a:rPr kumimoji="0" lang="zh-CN" altLang="en-US" sz="1500" b="1" i="0" u="none" strike="noStrike" cap="none" normalizeH="0" baseline="0" dirty="0">
                          <a:ln>
                            <a:noFill/>
                          </a:ln>
                          <a:solidFill>
                            <a:schemeClr val="tx1"/>
                          </a:solidFill>
                          <a:effectLst/>
                          <a:latin typeface="宋体" panose="02010600030101010101" pitchFamily="2" charset="-122"/>
                          <a:ea typeface="宋体" panose="02010600030101010101" pitchFamily="2" charset="-122"/>
                        </a:rPr>
                        <a:t>人工智能、传感技术、虚拟现实等高科技技术设备及系统 </a:t>
                      </a:r>
                    </a:p>
                  </a:txBody>
                  <a:tcPr marL="91429" marR="91429"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9EDF0"/>
                    </a:solidFill>
                  </a:tcPr>
                </a:tc>
              </a:tr>
            </a:tbl>
          </a:graphicData>
        </a:graphic>
      </p:graphicFrame>
      <p:sp>
        <p:nvSpPr>
          <p:cNvPr id="48160"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5018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50179" name="TextBox 8"/>
          <p:cNvSpPr txBox="1"/>
          <p:nvPr/>
        </p:nvSpPr>
        <p:spPr>
          <a:xfrm>
            <a:off x="192664" y="1040057"/>
            <a:ext cx="11998350" cy="4920545"/>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b="1" spc="0" dirty="0">
                <a:solidFill>
                  <a:srgbClr val="FFFF00"/>
                </a:solidFill>
                <a:latin typeface="宋体" pitchFamily="2" charset="-122"/>
                <a:ea typeface="宋体" pitchFamily="2" charset="-122"/>
              </a:rPr>
              <a:t>三、实施阶段内容变</a:t>
            </a:r>
            <a:r>
              <a:rPr lang="zh-CN" altLang="en-US" b="1" spc="0" dirty="0" smtClean="0">
                <a:solidFill>
                  <a:srgbClr val="FFFF00"/>
                </a:solidFill>
                <a:latin typeface="宋体" pitchFamily="2" charset="-122"/>
                <a:ea typeface="宋体" pitchFamily="2" charset="-122"/>
              </a:rPr>
              <a:t>化</a:t>
            </a:r>
            <a:endParaRPr lang="zh-CN" altLang="en-US" spc="0" dirty="0">
              <a:solidFill>
                <a:srgbClr val="FFFF00"/>
              </a:solidFill>
              <a:latin typeface="宋体" pitchFamily="2" charset="-122"/>
              <a:ea typeface="宋体" pitchFamily="2" charset="-122"/>
            </a:endParaRPr>
          </a:p>
          <a:p>
            <a:pPr marL="0" indent="0" eaLnBrk="1" hangingPunct="1">
              <a:lnSpc>
                <a:spcPct val="100000"/>
              </a:lnSpc>
              <a:spcAft>
                <a:spcPct val="0"/>
              </a:spcAft>
              <a:buNone/>
            </a:pPr>
            <a:r>
              <a:rPr lang="zh-CN" altLang="en-US" spc="0" dirty="0">
                <a:solidFill>
                  <a:srgbClr val="FFFF00"/>
                </a:solidFill>
                <a:latin typeface="宋体" pitchFamily="2" charset="-122"/>
                <a:ea typeface="宋体" pitchFamily="2" charset="-122"/>
              </a:rPr>
              <a:t>◆合同价款约定：</a:t>
            </a:r>
            <a:r>
              <a:rPr lang="zh-CN" altLang="en-US" spc="0" dirty="0">
                <a:solidFill>
                  <a:schemeClr val="bg1"/>
                </a:solidFill>
                <a:latin typeface="宋体" pitchFamily="2" charset="-122"/>
                <a:ea typeface="宋体" pitchFamily="2" charset="-122"/>
              </a:rPr>
              <a:t>增加“工程担保的方式、种类、提供时间及相关费用责任、退回时间”、“不可抗力的事件约定、费用承担说明及计价办法</a:t>
            </a:r>
            <a:r>
              <a:rPr lang="zh-CN" altLang="en-US" spc="0" dirty="0" smtClean="0">
                <a:solidFill>
                  <a:schemeClr val="bg1"/>
                </a:solidFill>
                <a:latin typeface="宋体" pitchFamily="2" charset="-122"/>
                <a:ea typeface="宋体" pitchFamily="2" charset="-122"/>
              </a:rPr>
              <a:t>”。</a:t>
            </a:r>
            <a:endParaRPr lang="en-US" altLang="zh-CN" spc="0" dirty="0">
              <a:solidFill>
                <a:srgbClr val="FFFF00"/>
              </a:solidFill>
              <a:latin typeface="宋体" pitchFamily="2" charset="-122"/>
              <a:ea typeface="宋体" pitchFamily="2" charset="-122"/>
            </a:endParaRPr>
          </a:p>
          <a:p>
            <a:pPr marL="0" indent="0" eaLnBrk="1" hangingPunct="1">
              <a:lnSpc>
                <a:spcPct val="100000"/>
              </a:lnSpc>
              <a:spcAft>
                <a:spcPct val="0"/>
              </a:spcAft>
              <a:buNone/>
            </a:pPr>
            <a:r>
              <a:rPr lang="en-US" altLang="zh-TW" sz="2000" spc="0" dirty="0">
                <a:solidFill>
                  <a:srgbClr val="FFFF00"/>
                </a:solidFill>
                <a:latin typeface="宋体" pitchFamily="2" charset="-122"/>
                <a:ea typeface="宋体" pitchFamily="2" charset="-122"/>
              </a:rPr>
              <a:t>7.2.1 </a:t>
            </a:r>
            <a:r>
              <a:rPr lang="zh-TW" altLang="en-US" sz="2000" spc="0" dirty="0">
                <a:solidFill>
                  <a:srgbClr val="FFFF00"/>
                </a:solidFill>
                <a:latin typeface="宋体" pitchFamily="2" charset="-122"/>
                <a:ea typeface="宋体" pitchFamily="2" charset="-122"/>
              </a:rPr>
              <a:t>发承包双方应在合同条款中对下列事项进行约定；</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1</a:t>
            </a:r>
            <a:r>
              <a:rPr lang="zh-TW" altLang="en-US" sz="2000" spc="0" dirty="0">
                <a:solidFill>
                  <a:schemeClr val="bg2"/>
                </a:solidFill>
                <a:latin typeface="宋体" pitchFamily="2" charset="-122"/>
                <a:ea typeface="宋体" pitchFamily="2" charset="-122"/>
              </a:rPr>
              <a:t>）预付工程价款的比例或金额、支付时间、扣回方式及时限；</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2</a:t>
            </a:r>
            <a:r>
              <a:rPr lang="zh-TW" altLang="en-US" sz="2000" spc="0" dirty="0">
                <a:solidFill>
                  <a:schemeClr val="bg2"/>
                </a:solidFill>
                <a:latin typeface="宋体" pitchFamily="2" charset="-122"/>
                <a:ea typeface="宋体" pitchFamily="2" charset="-122"/>
              </a:rPr>
              <a:t>）绿色施工安全防护措施项目费的使用要求、支付计划、抵扣方式及其时限；</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3</a:t>
            </a:r>
            <a:r>
              <a:rPr lang="zh-TW" altLang="en-US" sz="2000" spc="0" dirty="0">
                <a:solidFill>
                  <a:schemeClr val="bg2"/>
                </a:solidFill>
                <a:latin typeface="宋体" pitchFamily="2" charset="-122"/>
                <a:ea typeface="宋体" pitchFamily="2" charset="-122"/>
              </a:rPr>
              <a:t>）进度款的计量、计价、支付时间、程序和方法；</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4</a:t>
            </a:r>
            <a:r>
              <a:rPr lang="zh-TW" altLang="en-US" sz="2000" spc="0" dirty="0">
                <a:solidFill>
                  <a:schemeClr val="bg2"/>
                </a:solidFill>
                <a:latin typeface="宋体" pitchFamily="2" charset="-122"/>
                <a:ea typeface="宋体" pitchFamily="2" charset="-122"/>
              </a:rPr>
              <a:t>）工程价款的调整因素、方法、程序、支付及时间；</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5</a:t>
            </a:r>
            <a:r>
              <a:rPr lang="zh-TW" altLang="en-US" sz="2000" spc="0" dirty="0">
                <a:solidFill>
                  <a:schemeClr val="bg2"/>
                </a:solidFill>
                <a:latin typeface="宋体" pitchFamily="2" charset="-122"/>
                <a:ea typeface="宋体" pitchFamily="2" charset="-122"/>
              </a:rPr>
              <a:t>）索赔的程序、金额确定与支付时间；</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6</a:t>
            </a:r>
            <a:r>
              <a:rPr lang="zh-TW" altLang="en-US" sz="2000" spc="0" dirty="0">
                <a:solidFill>
                  <a:schemeClr val="bg2"/>
                </a:solidFill>
                <a:latin typeface="宋体" pitchFamily="2" charset="-122"/>
                <a:ea typeface="宋体" pitchFamily="2" charset="-122"/>
              </a:rPr>
              <a:t>）合同工程风险分担的内容、范围（幅度）以及超出约定时的调整办法；</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7</a:t>
            </a:r>
            <a:r>
              <a:rPr lang="zh-TW" altLang="en-US" sz="2000" spc="0" dirty="0">
                <a:solidFill>
                  <a:schemeClr val="bg2"/>
                </a:solidFill>
                <a:latin typeface="宋体" pitchFamily="2" charset="-122"/>
                <a:ea typeface="宋体" pitchFamily="2" charset="-122"/>
              </a:rPr>
              <a:t>）竣工（或施工过程）结算计量、计价的原则和方式，支付及时间；</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8</a:t>
            </a:r>
            <a:r>
              <a:rPr lang="zh-TW" altLang="en-US" sz="2000" spc="0" dirty="0">
                <a:solidFill>
                  <a:schemeClr val="bg2"/>
                </a:solidFill>
                <a:latin typeface="宋体" pitchFamily="2" charset="-122"/>
                <a:ea typeface="宋体" pitchFamily="2" charset="-122"/>
              </a:rPr>
              <a:t>）工程质量保证金的数额、保证方式、预留方式及其时间；</a:t>
            </a:r>
          </a:p>
          <a:p>
            <a:pPr marL="0" indent="0" eaLnBrk="1" hangingPunct="1">
              <a:lnSpc>
                <a:spcPct val="100000"/>
              </a:lnSpc>
              <a:spcAft>
                <a:spcPct val="0"/>
              </a:spcAft>
              <a:buNone/>
            </a:pPr>
            <a:r>
              <a:rPr lang="zh-TW" altLang="en-US" sz="2000" spc="0" dirty="0">
                <a:solidFill>
                  <a:srgbClr val="FFFF00"/>
                </a:solidFill>
                <a:latin typeface="宋体" pitchFamily="2" charset="-122"/>
                <a:ea typeface="宋体" pitchFamily="2" charset="-122"/>
              </a:rPr>
              <a:t>（</a:t>
            </a:r>
            <a:r>
              <a:rPr lang="en-US" altLang="zh-TW" sz="2000" spc="0" dirty="0">
                <a:solidFill>
                  <a:srgbClr val="FFFF00"/>
                </a:solidFill>
                <a:latin typeface="宋体" pitchFamily="2" charset="-122"/>
                <a:ea typeface="宋体" pitchFamily="2" charset="-122"/>
              </a:rPr>
              <a:t>9</a:t>
            </a:r>
            <a:r>
              <a:rPr lang="zh-TW" altLang="en-US" sz="2000" spc="0" dirty="0">
                <a:solidFill>
                  <a:srgbClr val="FFFF00"/>
                </a:solidFill>
                <a:latin typeface="宋体" pitchFamily="2" charset="-122"/>
                <a:ea typeface="宋体" pitchFamily="2" charset="-122"/>
              </a:rPr>
              <a:t>）工程担保的方式、种类、提供时间及相关费用责任、退回时间；</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10</a:t>
            </a:r>
            <a:r>
              <a:rPr lang="zh-TW" altLang="en-US" sz="2000" spc="0" dirty="0">
                <a:solidFill>
                  <a:schemeClr val="bg2"/>
                </a:solidFill>
                <a:latin typeface="宋体" pitchFamily="2" charset="-122"/>
                <a:ea typeface="宋体" pitchFamily="2" charset="-122"/>
              </a:rPr>
              <a:t>）违约责任以及发生合同价款争议的解决方法及其时限；</a:t>
            </a:r>
          </a:p>
          <a:p>
            <a:pPr marL="0" indent="0" eaLnBrk="1" hangingPunct="1">
              <a:lnSpc>
                <a:spcPct val="100000"/>
              </a:lnSpc>
              <a:spcAft>
                <a:spcPct val="0"/>
              </a:spcAft>
              <a:buNone/>
            </a:pPr>
            <a:r>
              <a:rPr lang="zh-TW" altLang="en-US" sz="2000" spc="0" dirty="0">
                <a:solidFill>
                  <a:srgbClr val="FFFF00"/>
                </a:solidFill>
                <a:latin typeface="宋体" pitchFamily="2" charset="-122"/>
                <a:ea typeface="宋体" pitchFamily="2" charset="-122"/>
              </a:rPr>
              <a:t>（</a:t>
            </a:r>
            <a:r>
              <a:rPr lang="en-US" altLang="zh-TW" sz="2000" spc="0" dirty="0">
                <a:solidFill>
                  <a:srgbClr val="FFFF00"/>
                </a:solidFill>
                <a:latin typeface="宋体" pitchFamily="2" charset="-122"/>
                <a:ea typeface="宋体" pitchFamily="2" charset="-122"/>
              </a:rPr>
              <a:t>11</a:t>
            </a:r>
            <a:r>
              <a:rPr lang="zh-TW" altLang="en-US" sz="2000" spc="0" dirty="0">
                <a:solidFill>
                  <a:srgbClr val="FFFF00"/>
                </a:solidFill>
                <a:latin typeface="宋体" pitchFamily="2" charset="-122"/>
                <a:ea typeface="宋体" pitchFamily="2" charset="-122"/>
              </a:rPr>
              <a:t>）不可抗力的事件约定、费用承担说明及计价办法；</a:t>
            </a:r>
          </a:p>
          <a:p>
            <a:pPr marL="0" indent="0" eaLnBrk="1" hangingPunct="1">
              <a:lnSpc>
                <a:spcPct val="100000"/>
              </a:lnSpc>
              <a:spcAft>
                <a:spcPct val="0"/>
              </a:spcAft>
              <a:buNone/>
            </a:pPr>
            <a:r>
              <a:rPr lang="zh-TW" altLang="en-US" sz="2000" spc="0" dirty="0">
                <a:solidFill>
                  <a:schemeClr val="bg2"/>
                </a:solidFill>
                <a:latin typeface="宋体" pitchFamily="2" charset="-122"/>
                <a:ea typeface="宋体" pitchFamily="2" charset="-122"/>
              </a:rPr>
              <a:t>（</a:t>
            </a:r>
            <a:r>
              <a:rPr lang="en-US" altLang="zh-TW" sz="2000" spc="0" dirty="0">
                <a:solidFill>
                  <a:schemeClr val="bg2"/>
                </a:solidFill>
                <a:latin typeface="宋体" pitchFamily="2" charset="-122"/>
                <a:ea typeface="宋体" pitchFamily="2" charset="-122"/>
              </a:rPr>
              <a:t>12</a:t>
            </a:r>
            <a:r>
              <a:rPr lang="zh-TW" altLang="en-US" sz="2000" spc="0" dirty="0">
                <a:solidFill>
                  <a:schemeClr val="bg2"/>
                </a:solidFill>
                <a:latin typeface="宋体" pitchFamily="2" charset="-122"/>
                <a:ea typeface="宋体" pitchFamily="2" charset="-122"/>
              </a:rPr>
              <a:t>）与履行合同、支付价款的其他相关事项。</a:t>
            </a:r>
            <a:endParaRPr lang="zh-CN" altLang="en-US" sz="2000" spc="0" dirty="0">
              <a:solidFill>
                <a:schemeClr val="bg2"/>
              </a:solidFill>
              <a:latin typeface="宋体" pitchFamily="2" charset="-122"/>
              <a:ea typeface="宋体" pitchFamily="2" charset="-122"/>
            </a:endParaRPr>
          </a:p>
        </p:txBody>
      </p:sp>
      <p:sp>
        <p:nvSpPr>
          <p:cNvPr id="5018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4-12</a:t>
            </a:r>
            <a:endParaRPr lang="en-US" altLang="zh-CN" sz="2200" b="1" dirty="0">
              <a:solidFill>
                <a:schemeClr val="bg2"/>
              </a:solidFill>
              <a:latin typeface="微软雅黑" panose="020B0503020204020204" pitchFamily="34" charset="-122"/>
            </a:endParaRPr>
          </a:p>
        </p:txBody>
      </p:sp>
      <p:sp>
        <p:nvSpPr>
          <p:cNvPr id="5018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extBox 21"/>
          <p:cNvSpPr txBox="1"/>
          <p:nvPr/>
        </p:nvSpPr>
        <p:spPr>
          <a:xfrm>
            <a:off x="1" y="1146919"/>
            <a:ext cx="12190413" cy="5431872"/>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2300"/>
              </a:lnSpc>
              <a:spcAft>
                <a:spcPct val="0"/>
              </a:spcAft>
              <a:buNone/>
            </a:pPr>
            <a:r>
              <a:rPr lang="en-US" altLang="zh-CN" sz="1500" dirty="0">
                <a:solidFill>
                  <a:schemeClr val="bg1"/>
                </a:solidFill>
              </a:rPr>
              <a:t> </a:t>
            </a:r>
            <a:r>
              <a:rPr lang="zh-CN" altLang="zh-CN" spc="0" dirty="0">
                <a:solidFill>
                  <a:schemeClr val="bg1"/>
                </a:solidFill>
                <a:latin typeface="宋体" panose="02010600030101010101" pitchFamily="2" charset="-122"/>
                <a:ea typeface="宋体" panose="02010600030101010101" pitchFamily="2" charset="-122"/>
              </a:rPr>
              <a:t>各市州住房和城乡建设局，各有关单位：</a:t>
            </a:r>
          </a:p>
          <a:p>
            <a:pPr marL="0" indent="0" eaLnBrk="1" hangingPunct="1">
              <a:lnSpc>
                <a:spcPts val="23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    </a:t>
            </a:r>
            <a:r>
              <a:rPr lang="zh-CN" altLang="zh-CN" spc="0" dirty="0">
                <a:solidFill>
                  <a:schemeClr val="bg1"/>
                </a:solidFill>
                <a:latin typeface="宋体" panose="02010600030101010101" pitchFamily="2" charset="-122"/>
                <a:ea typeface="宋体" panose="02010600030101010101" pitchFamily="2" charset="-122"/>
              </a:rPr>
              <a:t>根据《建筑工程施工发包与承包计价管理办法》（住建部令第</a:t>
            </a:r>
            <a:r>
              <a:rPr lang="en-US" altLang="zh-CN" spc="0" dirty="0">
                <a:solidFill>
                  <a:schemeClr val="bg1"/>
                </a:solidFill>
                <a:latin typeface="宋体" panose="02010600030101010101" pitchFamily="2" charset="-122"/>
                <a:ea typeface="宋体" panose="02010600030101010101" pitchFamily="2" charset="-122"/>
              </a:rPr>
              <a:t>16</a:t>
            </a:r>
            <a:r>
              <a:rPr lang="zh-CN" altLang="zh-CN" spc="0" dirty="0">
                <a:solidFill>
                  <a:schemeClr val="bg1"/>
                </a:solidFill>
                <a:latin typeface="宋体" panose="02010600030101010101" pitchFamily="2" charset="-122"/>
                <a:ea typeface="宋体" panose="02010600030101010101" pitchFamily="2" charset="-122"/>
              </a:rPr>
              <a:t>号）《中华人民共和国环境保护税法》《住房城乡建设部财政部关于印发〈建筑安装工程费用项目组成〉的通知》（建标〔</a:t>
            </a:r>
            <a:r>
              <a:rPr lang="en-US" altLang="zh-CN" spc="0" dirty="0">
                <a:solidFill>
                  <a:schemeClr val="bg1"/>
                </a:solidFill>
                <a:latin typeface="宋体" panose="02010600030101010101" pitchFamily="2" charset="-122"/>
                <a:ea typeface="宋体" panose="02010600030101010101" pitchFamily="2" charset="-122"/>
              </a:rPr>
              <a:t>2013</a:t>
            </a: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44</a:t>
            </a:r>
            <a:r>
              <a:rPr lang="zh-CN" altLang="zh-CN" spc="0" dirty="0">
                <a:solidFill>
                  <a:schemeClr val="bg1"/>
                </a:solidFill>
                <a:latin typeface="宋体" panose="02010600030101010101" pitchFamily="2" charset="-122"/>
                <a:ea typeface="宋体" panose="02010600030101010101" pitchFamily="2" charset="-122"/>
              </a:rPr>
              <a:t>号）《住房和城乡建设部关于印发</a:t>
            </a:r>
            <a:r>
              <a:rPr lang="en-US" altLang="zh-CN" spc="0" dirty="0">
                <a:solidFill>
                  <a:schemeClr val="bg1"/>
                </a:solidFill>
                <a:latin typeface="宋体" panose="02010600030101010101" pitchFamily="2" charset="-122"/>
                <a:ea typeface="宋体" panose="02010600030101010101" pitchFamily="2" charset="-122"/>
              </a:rPr>
              <a:t>&lt;</a:t>
            </a:r>
            <a:r>
              <a:rPr lang="zh-CN" altLang="zh-CN" spc="0" dirty="0">
                <a:solidFill>
                  <a:schemeClr val="bg1"/>
                </a:solidFill>
                <a:latin typeface="宋体" panose="02010600030101010101" pitchFamily="2" charset="-122"/>
                <a:ea typeface="宋体" panose="02010600030101010101" pitchFamily="2" charset="-122"/>
              </a:rPr>
              <a:t>建设工程定额管理办法</a:t>
            </a:r>
            <a:r>
              <a:rPr lang="en-US" altLang="zh-CN" spc="0" dirty="0">
                <a:solidFill>
                  <a:schemeClr val="bg1"/>
                </a:solidFill>
                <a:latin typeface="宋体" panose="02010600030101010101" pitchFamily="2" charset="-122"/>
                <a:ea typeface="宋体" panose="02010600030101010101" pitchFamily="2" charset="-122"/>
              </a:rPr>
              <a:t>&gt;</a:t>
            </a:r>
            <a:r>
              <a:rPr lang="zh-CN" altLang="zh-CN" spc="0" dirty="0">
                <a:solidFill>
                  <a:schemeClr val="bg1"/>
                </a:solidFill>
                <a:latin typeface="宋体" panose="02010600030101010101" pitchFamily="2" charset="-122"/>
                <a:ea typeface="宋体" panose="02010600030101010101" pitchFamily="2" charset="-122"/>
              </a:rPr>
              <a:t>的通知》（建标〔</a:t>
            </a:r>
            <a:r>
              <a:rPr lang="en-US" altLang="zh-CN" spc="0" dirty="0">
                <a:solidFill>
                  <a:schemeClr val="bg1"/>
                </a:solidFill>
                <a:latin typeface="宋体" panose="02010600030101010101" pitchFamily="2" charset="-122"/>
                <a:ea typeface="宋体" panose="02010600030101010101" pitchFamily="2" charset="-122"/>
              </a:rPr>
              <a:t>2015</a:t>
            </a: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230</a:t>
            </a:r>
            <a:r>
              <a:rPr lang="zh-CN" altLang="zh-CN" spc="0" dirty="0">
                <a:solidFill>
                  <a:schemeClr val="bg1"/>
                </a:solidFill>
                <a:latin typeface="宋体" panose="02010600030101010101" pitchFamily="2" charset="-122"/>
                <a:ea typeface="宋体" panose="02010600030101010101" pitchFamily="2" charset="-122"/>
              </a:rPr>
              <a:t>号）等有关法律法规，结合本省实际情况，我厅组织制定了《湖南省建设工程计价办法》（以下简称“计价办法”》）及《湖南省建设工程消耗量标准》（以下总称“消耗量标准”），其中“消耗量标准”包括《湖南省房屋建筑与装饰工程消耗量标准》《湖南省安装工程消耗量标准》《湖南省市政工程消耗量标准》《湖南省市政排水设施维护工程消耗量标准》《湖南省仿古建筑工程消耗量标准》《湖南省园林绿化工程消耗量标准》，现印发给你们，并就有关事项通知如下：</a:t>
            </a:r>
          </a:p>
          <a:p>
            <a:pPr marL="0" indent="0" eaLnBrk="1" hangingPunct="1">
              <a:lnSpc>
                <a:spcPts val="23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   </a:t>
            </a:r>
            <a:r>
              <a:rPr lang="zh-CN" altLang="zh-CN" spc="0" dirty="0">
                <a:solidFill>
                  <a:schemeClr val="bg1"/>
                </a:solidFill>
                <a:latin typeface="宋体" panose="02010600030101010101" pitchFamily="2" charset="-122"/>
                <a:ea typeface="宋体" panose="02010600030101010101" pitchFamily="2" charset="-122"/>
              </a:rPr>
              <a:t>一、“计价办法”与“消耗量标准”配套使用，“计价办法”及“消耗量标准”适用于湖南省行政区域内的建筑工程、装饰工程、安装工程、市政工程、市政排水设施维护工程、仿古建筑工程、园林绿化工程</a:t>
            </a:r>
            <a:r>
              <a:rPr lang="zh-CN" altLang="zh-CN" spc="0" dirty="0">
                <a:solidFill>
                  <a:srgbClr val="FFFF00"/>
                </a:solidFill>
                <a:latin typeface="宋体" panose="02010600030101010101" pitchFamily="2" charset="-122"/>
                <a:ea typeface="宋体" panose="02010600030101010101" pitchFamily="2" charset="-122"/>
              </a:rPr>
              <a:t>发承包及实施阶段的工程计价</a:t>
            </a: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 </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23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   </a:t>
            </a:r>
            <a:r>
              <a:rPr lang="zh-CN" altLang="zh-CN" spc="0" dirty="0">
                <a:solidFill>
                  <a:schemeClr val="bg1"/>
                </a:solidFill>
                <a:latin typeface="宋体" panose="02010600030101010101" pitchFamily="2" charset="-122"/>
                <a:ea typeface="宋体" panose="02010600030101010101" pitchFamily="2" charset="-122"/>
              </a:rPr>
              <a:t>二、本通知</a:t>
            </a:r>
            <a:r>
              <a:rPr lang="zh-CN" altLang="zh-CN" spc="0" dirty="0">
                <a:solidFill>
                  <a:srgbClr val="FFFF00"/>
                </a:solidFill>
                <a:latin typeface="宋体" panose="02010600030101010101" pitchFamily="2" charset="-122"/>
                <a:ea typeface="宋体" panose="02010600030101010101" pitchFamily="2" charset="-122"/>
              </a:rPr>
              <a:t>自</a:t>
            </a:r>
            <a:r>
              <a:rPr lang="en-US" altLang="zh-CN" spc="0" dirty="0">
                <a:solidFill>
                  <a:srgbClr val="FFFF00"/>
                </a:solidFill>
                <a:latin typeface="宋体" panose="02010600030101010101" pitchFamily="2" charset="-122"/>
                <a:ea typeface="宋体" panose="02010600030101010101" pitchFamily="2" charset="-122"/>
              </a:rPr>
              <a:t>2020</a:t>
            </a:r>
            <a:r>
              <a:rPr lang="zh-CN" altLang="zh-CN" spc="0" dirty="0">
                <a:solidFill>
                  <a:srgbClr val="FFFF00"/>
                </a:solidFill>
                <a:latin typeface="宋体" panose="02010600030101010101" pitchFamily="2" charset="-122"/>
                <a:ea typeface="宋体" panose="02010600030101010101" pitchFamily="2" charset="-122"/>
              </a:rPr>
              <a:t>年</a:t>
            </a:r>
            <a:r>
              <a:rPr lang="en-US" altLang="zh-CN" spc="0" dirty="0">
                <a:solidFill>
                  <a:srgbClr val="FFFF00"/>
                </a:solidFill>
                <a:latin typeface="宋体" panose="02010600030101010101" pitchFamily="2" charset="-122"/>
                <a:ea typeface="宋体" panose="02010600030101010101" pitchFamily="2" charset="-122"/>
              </a:rPr>
              <a:t>10</a:t>
            </a:r>
            <a:r>
              <a:rPr lang="zh-CN" altLang="zh-CN" spc="0" dirty="0">
                <a:solidFill>
                  <a:srgbClr val="FFFF00"/>
                </a:solidFill>
                <a:latin typeface="宋体" panose="02010600030101010101" pitchFamily="2" charset="-122"/>
                <a:ea typeface="宋体" panose="02010600030101010101" pitchFamily="2" charset="-122"/>
              </a:rPr>
              <a:t>月</a:t>
            </a:r>
            <a:r>
              <a:rPr lang="en-US" altLang="zh-CN" spc="0" dirty="0">
                <a:solidFill>
                  <a:srgbClr val="FFFF00"/>
                </a:solidFill>
                <a:latin typeface="宋体" panose="02010600030101010101" pitchFamily="2" charset="-122"/>
                <a:ea typeface="宋体" panose="02010600030101010101" pitchFamily="2" charset="-122"/>
              </a:rPr>
              <a:t>1</a:t>
            </a:r>
            <a:r>
              <a:rPr lang="zh-CN" altLang="zh-CN" spc="0" dirty="0">
                <a:solidFill>
                  <a:srgbClr val="FFFF00"/>
                </a:solidFill>
                <a:latin typeface="宋体" panose="02010600030101010101" pitchFamily="2" charset="-122"/>
                <a:ea typeface="宋体" panose="02010600030101010101" pitchFamily="2" charset="-122"/>
              </a:rPr>
              <a:t>日开始</a:t>
            </a:r>
            <a:r>
              <a:rPr lang="zh-CN" altLang="zh-CN" spc="0" dirty="0">
                <a:solidFill>
                  <a:schemeClr val="bg1"/>
                </a:solidFill>
                <a:latin typeface="宋体" panose="02010600030101010101" pitchFamily="2" charset="-122"/>
                <a:ea typeface="宋体" panose="02010600030101010101" pitchFamily="2" charset="-122"/>
              </a:rPr>
              <a:t>施行，我厅</a:t>
            </a:r>
            <a:r>
              <a:rPr lang="en-US" altLang="zh-CN" spc="0" dirty="0">
                <a:solidFill>
                  <a:schemeClr val="bg1"/>
                </a:solidFill>
                <a:latin typeface="宋体" panose="02010600030101010101" pitchFamily="2" charset="-122"/>
                <a:ea typeface="宋体" panose="02010600030101010101" pitchFamily="2" charset="-122"/>
              </a:rPr>
              <a:t>2014</a:t>
            </a:r>
            <a:r>
              <a:rPr lang="zh-CN" altLang="zh-CN" spc="0" dirty="0">
                <a:solidFill>
                  <a:schemeClr val="bg1"/>
                </a:solidFill>
                <a:latin typeface="宋体" panose="02010600030101010101" pitchFamily="2" charset="-122"/>
                <a:ea typeface="宋体" panose="02010600030101010101" pitchFamily="2" charset="-122"/>
              </a:rPr>
              <a:t>年颁布的《湖南省建设工程计价办法》及《湖南省建设工程消耗量标准》（湘建价〔</a:t>
            </a:r>
            <a:r>
              <a:rPr lang="en-US" altLang="zh-CN" spc="0" dirty="0">
                <a:solidFill>
                  <a:schemeClr val="bg1"/>
                </a:solidFill>
                <a:latin typeface="宋体" panose="02010600030101010101" pitchFamily="2" charset="-122"/>
                <a:ea typeface="宋体" panose="02010600030101010101" pitchFamily="2" charset="-122"/>
              </a:rPr>
              <a:t>2014</a:t>
            </a: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113</a:t>
            </a:r>
            <a:r>
              <a:rPr lang="zh-CN" altLang="zh-CN" spc="0" dirty="0">
                <a:solidFill>
                  <a:schemeClr val="bg1"/>
                </a:solidFill>
                <a:latin typeface="宋体" panose="02010600030101010101" pitchFamily="2" charset="-122"/>
                <a:ea typeface="宋体" panose="02010600030101010101" pitchFamily="2" charset="-122"/>
              </a:rPr>
              <a:t>号）《湖南省装配式建设工程消耗量标准（试行）》（湘建价〔</a:t>
            </a:r>
            <a:r>
              <a:rPr lang="en-US" altLang="zh-CN" spc="0" dirty="0">
                <a:solidFill>
                  <a:schemeClr val="bg1"/>
                </a:solidFill>
                <a:latin typeface="宋体" panose="02010600030101010101" pitchFamily="2" charset="-122"/>
                <a:ea typeface="宋体" panose="02010600030101010101" pitchFamily="2" charset="-122"/>
              </a:rPr>
              <a:t>2016</a:t>
            </a: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237</a:t>
            </a:r>
            <a:r>
              <a:rPr lang="zh-CN" altLang="zh-CN" spc="0" dirty="0">
                <a:solidFill>
                  <a:schemeClr val="bg1"/>
                </a:solidFill>
                <a:latin typeface="宋体" panose="02010600030101010101" pitchFamily="2" charset="-122"/>
                <a:ea typeface="宋体" panose="02010600030101010101" pitchFamily="2" charset="-122"/>
              </a:rPr>
              <a:t>号）《湖南省城市地下综合管廊工程消耗量标准（试行）》（湘建价〔</a:t>
            </a:r>
            <a:r>
              <a:rPr lang="en-US" altLang="zh-CN" spc="0" dirty="0">
                <a:solidFill>
                  <a:schemeClr val="bg1"/>
                </a:solidFill>
                <a:latin typeface="宋体" panose="02010600030101010101" pitchFamily="2" charset="-122"/>
                <a:ea typeface="宋体" panose="02010600030101010101" pitchFamily="2" charset="-122"/>
              </a:rPr>
              <a:t>2018</a:t>
            </a: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212</a:t>
            </a:r>
            <a:r>
              <a:rPr lang="zh-CN" altLang="zh-CN" spc="0" dirty="0">
                <a:solidFill>
                  <a:schemeClr val="bg1"/>
                </a:solidFill>
                <a:latin typeface="宋体" panose="02010600030101010101" pitchFamily="2" charset="-122"/>
                <a:ea typeface="宋体" panose="02010600030101010101" pitchFamily="2" charset="-122"/>
              </a:rPr>
              <a:t>号）及与之配套的取费文件、补充定额、解释说明同时废止。</a:t>
            </a:r>
            <a:r>
              <a:rPr lang="en-US" altLang="zh-CN" spc="0" dirty="0">
                <a:solidFill>
                  <a:schemeClr val="bg1"/>
                </a:solidFill>
                <a:latin typeface="宋体" panose="02010600030101010101" pitchFamily="2" charset="-122"/>
                <a:ea typeface="宋体" panose="02010600030101010101" pitchFamily="2" charset="-122"/>
              </a:rPr>
              <a:t> </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23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   </a:t>
            </a:r>
            <a:r>
              <a:rPr lang="zh-CN" altLang="zh-CN" spc="0" dirty="0">
                <a:solidFill>
                  <a:srgbClr val="FFFF00"/>
                </a:solidFill>
                <a:latin typeface="宋体" panose="02010600030101010101" pitchFamily="2" charset="-122"/>
                <a:ea typeface="宋体" panose="02010600030101010101" pitchFamily="2" charset="-122"/>
              </a:rPr>
              <a:t>三、已发出招标文件并已公示招标控制价的工程或已签订施工合同的工程，仍按原招标文件的规定或施工合同的约定执行，合同约定不明确的，由双方签订补充协议明确是否按照新计价依据执行。</a:t>
            </a:r>
            <a:endParaRPr lang="zh-CN"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2300"/>
              </a:lnSpc>
              <a:spcAft>
                <a:spcPct val="0"/>
              </a:spcAft>
              <a:buNone/>
            </a:pPr>
            <a:r>
              <a:rPr lang="en-US" altLang="zh-CN" spc="0" dirty="0">
                <a:solidFill>
                  <a:srgbClr val="FF0000"/>
                </a:solidFill>
                <a:latin typeface="宋体" panose="02010600030101010101" pitchFamily="2" charset="-122"/>
                <a:ea typeface="宋体" panose="02010600030101010101" pitchFamily="2" charset="-122"/>
              </a:rPr>
              <a:t>                                                          </a:t>
            </a:r>
            <a:r>
              <a:rPr lang="en-US" altLang="zh-CN" spc="0" dirty="0" smtClean="0">
                <a:solidFill>
                  <a:srgbClr val="FF0000"/>
                </a:solidFill>
                <a:latin typeface="宋体" panose="02010600030101010101" pitchFamily="2" charset="-122"/>
                <a:ea typeface="宋体" panose="02010600030101010101" pitchFamily="2" charset="-122"/>
              </a:rPr>
              <a:t>                       </a:t>
            </a:r>
            <a:r>
              <a:rPr lang="en-US" altLang="zh-CN" spc="0" dirty="0" smtClean="0">
                <a:solidFill>
                  <a:schemeClr val="bg1"/>
                </a:solidFill>
                <a:latin typeface="宋体" panose="02010600030101010101" pitchFamily="2" charset="-122"/>
                <a:ea typeface="宋体" panose="02010600030101010101" pitchFamily="2" charset="-122"/>
              </a:rPr>
              <a:t>2020</a:t>
            </a:r>
            <a:r>
              <a:rPr lang="zh-CN" altLang="zh-CN" spc="0" dirty="0">
                <a:solidFill>
                  <a:schemeClr val="bg1"/>
                </a:solidFill>
                <a:latin typeface="宋体" panose="02010600030101010101" pitchFamily="2" charset="-122"/>
                <a:ea typeface="宋体" panose="02010600030101010101" pitchFamily="2" charset="-122"/>
              </a:rPr>
              <a:t>年</a:t>
            </a:r>
            <a:r>
              <a:rPr lang="en-US" altLang="zh-CN" spc="0" dirty="0">
                <a:solidFill>
                  <a:schemeClr val="bg1"/>
                </a:solidFill>
                <a:latin typeface="宋体" panose="02010600030101010101" pitchFamily="2" charset="-122"/>
                <a:ea typeface="宋体" panose="02010600030101010101" pitchFamily="2" charset="-122"/>
              </a:rPr>
              <a:t>4</a:t>
            </a:r>
            <a:r>
              <a:rPr lang="zh-CN" altLang="zh-CN" spc="0" dirty="0">
                <a:solidFill>
                  <a:schemeClr val="bg1"/>
                </a:solidFill>
                <a:latin typeface="宋体" panose="02010600030101010101" pitchFamily="2" charset="-122"/>
                <a:ea typeface="宋体" panose="02010600030101010101" pitchFamily="2" charset="-122"/>
              </a:rPr>
              <a:t>月</a:t>
            </a:r>
            <a:r>
              <a:rPr lang="en-US" altLang="zh-CN" spc="0" dirty="0">
                <a:solidFill>
                  <a:schemeClr val="bg1"/>
                </a:solidFill>
                <a:latin typeface="宋体" panose="02010600030101010101" pitchFamily="2" charset="-122"/>
                <a:ea typeface="宋体" panose="02010600030101010101" pitchFamily="2" charset="-122"/>
              </a:rPr>
              <a:t>29</a:t>
            </a:r>
            <a:r>
              <a:rPr lang="zh-CN" altLang="zh-CN" spc="0" dirty="0">
                <a:solidFill>
                  <a:schemeClr val="bg1"/>
                </a:solidFill>
                <a:latin typeface="宋体" panose="02010600030101010101" pitchFamily="2" charset="-122"/>
                <a:ea typeface="宋体" panose="02010600030101010101" pitchFamily="2" charset="-122"/>
              </a:rPr>
              <a:t>日</a:t>
            </a:r>
            <a:endParaRPr lang="zh-CN" altLang="en-US" spc="0" dirty="0">
              <a:solidFill>
                <a:schemeClr val="bg1"/>
              </a:solidFill>
              <a:latin typeface="宋体" panose="02010600030101010101" pitchFamily="2" charset="-122"/>
              <a:ea typeface="宋体" panose="02010600030101010101" pitchFamily="2" charset="-122"/>
            </a:endParaRPr>
          </a:p>
        </p:txBody>
      </p:sp>
      <p:sp>
        <p:nvSpPr>
          <p:cNvPr id="163843" name="Rectangle 8"/>
          <p:cNvSpPr/>
          <p:nvPr/>
        </p:nvSpPr>
        <p:spPr>
          <a:xfrm>
            <a:off x="2" y="2"/>
            <a:ext cx="12190412" cy="1042561"/>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ctr" eaLnBrk="1" hangingPunct="1">
              <a:lnSpc>
                <a:spcPct val="100000"/>
              </a:lnSpc>
              <a:spcAft>
                <a:spcPct val="0"/>
              </a:spcAft>
              <a:buNone/>
            </a:pPr>
            <a:r>
              <a:rPr lang="zh-CN" altLang="zh-CN" sz="2200" b="1" dirty="0">
                <a:solidFill>
                  <a:srgbClr val="FFFF00"/>
                </a:solidFill>
                <a:latin typeface="宋体" panose="02010600030101010101" pitchFamily="2" charset="-122"/>
                <a:ea typeface="宋体" panose="02010600030101010101" pitchFamily="2" charset="-122"/>
              </a:rPr>
              <a:t>湖南省住房和城乡建设厅</a:t>
            </a:r>
            <a:endParaRPr lang="zh-CN" altLang="zh-CN" sz="2200" dirty="0">
              <a:solidFill>
                <a:srgbClr val="FFFF00"/>
              </a:solidFill>
              <a:latin typeface="宋体" panose="02010600030101010101" pitchFamily="2" charset="-122"/>
              <a:ea typeface="宋体" panose="02010600030101010101" pitchFamily="2" charset="-122"/>
            </a:endParaRPr>
          </a:p>
          <a:p>
            <a:pPr marL="0" indent="0" algn="ctr" eaLnBrk="1" hangingPunct="1">
              <a:lnSpc>
                <a:spcPct val="100000"/>
              </a:lnSpc>
              <a:spcAft>
                <a:spcPct val="0"/>
              </a:spcAft>
              <a:buNone/>
            </a:pPr>
            <a:r>
              <a:rPr lang="zh-CN" altLang="zh-CN" sz="2200" b="1" dirty="0">
                <a:solidFill>
                  <a:srgbClr val="FFFF00"/>
                </a:solidFill>
                <a:latin typeface="宋体" panose="02010600030101010101" pitchFamily="2" charset="-122"/>
                <a:ea typeface="宋体" panose="02010600030101010101" pitchFamily="2" charset="-122"/>
              </a:rPr>
              <a:t>关于印发</a:t>
            </a:r>
            <a:r>
              <a:rPr lang="en-US" altLang="zh-CN" sz="2200" b="1" dirty="0">
                <a:solidFill>
                  <a:srgbClr val="FFFF00"/>
                </a:solidFill>
                <a:latin typeface="宋体" panose="02010600030101010101" pitchFamily="2" charset="-122"/>
                <a:ea typeface="宋体" panose="02010600030101010101" pitchFamily="2" charset="-122"/>
              </a:rPr>
              <a:t>2020</a:t>
            </a:r>
            <a:r>
              <a:rPr lang="zh-CN" altLang="zh-CN" sz="2200" b="1" dirty="0">
                <a:solidFill>
                  <a:srgbClr val="FFFF00"/>
                </a:solidFill>
                <a:latin typeface="宋体" panose="02010600030101010101" pitchFamily="2" charset="-122"/>
                <a:ea typeface="宋体" panose="02010600030101010101" pitchFamily="2" charset="-122"/>
              </a:rPr>
              <a:t>《湖南省建设工程计价办法》及《湖南省建设工程消耗量标准》的通知</a:t>
            </a:r>
            <a:r>
              <a:rPr lang="zh-CN" altLang="en-US" b="1" dirty="0">
                <a:solidFill>
                  <a:srgbClr val="FFFF00"/>
                </a:solidFill>
                <a:latin typeface="宋体" panose="02010600030101010101" pitchFamily="2" charset="-122"/>
                <a:ea typeface="宋体" panose="02010600030101010101" pitchFamily="2" charset="-122"/>
              </a:rPr>
              <a:t>（</a:t>
            </a:r>
            <a:r>
              <a:rPr lang="zh-CN" altLang="zh-CN" dirty="0">
                <a:solidFill>
                  <a:srgbClr val="FFFF00"/>
                </a:solidFill>
                <a:latin typeface="宋体" panose="02010600030101010101" pitchFamily="2" charset="-122"/>
                <a:ea typeface="宋体" panose="02010600030101010101" pitchFamily="2" charset="-122"/>
              </a:rPr>
              <a:t>湘建价〔</a:t>
            </a:r>
            <a:r>
              <a:rPr lang="en-US" altLang="zh-CN" dirty="0">
                <a:solidFill>
                  <a:srgbClr val="FFFF00"/>
                </a:solidFill>
                <a:latin typeface="宋体" panose="02010600030101010101" pitchFamily="2" charset="-122"/>
                <a:ea typeface="宋体" panose="02010600030101010101" pitchFamily="2" charset="-122"/>
              </a:rPr>
              <a:t>2020</a:t>
            </a:r>
            <a:r>
              <a:rPr lang="zh-CN" altLang="zh-CN" dirty="0">
                <a:solidFill>
                  <a:srgbClr val="FFFF00"/>
                </a:solidFill>
                <a:latin typeface="宋体" panose="02010600030101010101" pitchFamily="2" charset="-122"/>
                <a:ea typeface="宋体" panose="02010600030101010101" pitchFamily="2" charset="-122"/>
              </a:rPr>
              <a:t>〕</a:t>
            </a:r>
            <a:r>
              <a:rPr lang="en-US" altLang="zh-CN" dirty="0">
                <a:solidFill>
                  <a:srgbClr val="FFFF00"/>
                </a:solidFill>
                <a:latin typeface="宋体" panose="02010600030101010101" pitchFamily="2" charset="-122"/>
                <a:ea typeface="宋体" panose="02010600030101010101" pitchFamily="2" charset="-122"/>
              </a:rPr>
              <a:t>56</a:t>
            </a:r>
            <a:r>
              <a:rPr lang="zh-CN" altLang="zh-CN" dirty="0">
                <a:solidFill>
                  <a:srgbClr val="FFFF00"/>
                </a:solidFill>
                <a:latin typeface="宋体" panose="02010600030101010101" pitchFamily="2" charset="-122"/>
                <a:ea typeface="宋体" panose="02010600030101010101" pitchFamily="2" charset="-122"/>
              </a:rPr>
              <a:t>号</a:t>
            </a:r>
            <a:r>
              <a:rPr lang="zh-CN" altLang="en-US" b="1" dirty="0">
                <a:solidFill>
                  <a:srgbClr val="FFFF00"/>
                </a:solidFill>
                <a:latin typeface="宋体" panose="02010600030101010101" pitchFamily="2" charset="-122"/>
                <a:ea typeface="宋体" panose="02010600030101010101" pitchFamily="2" charset="-122"/>
              </a:rPr>
              <a:t>）</a:t>
            </a:r>
          </a:p>
        </p:txBody>
      </p:sp>
      <p:sp>
        <p:nvSpPr>
          <p:cNvPr id="163844" name="灯片编号占位符 16"/>
          <p:cNvSpPr txBox="1">
            <a:spLocks noGrp="1"/>
          </p:cNvSpPr>
          <p:nvPr/>
        </p:nvSpPr>
        <p:spPr>
          <a:xfrm>
            <a:off x="11618003" y="6494385"/>
            <a:ext cx="573012"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a:solidFill>
                  <a:schemeClr val="bg1"/>
                </a:solidFill>
                <a:latin typeface="华文琥珀" pitchFamily="2" charset="-122"/>
                <a:ea typeface="华文琥珀" pitchFamily="2" charset="-122"/>
              </a:rPr>
              <a:t>1</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4</a:t>
              </a:r>
            </a:p>
          </p:txBody>
        </p:sp>
        <p:grpSp>
          <p:nvGrpSpPr>
            <p:cNvPr id="5223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新老计价办法对比主要内容变化说明</a:t>
                </a:r>
              </a:p>
            </p:txBody>
          </p:sp>
        </p:grpSp>
      </p:grpSp>
      <p:sp>
        <p:nvSpPr>
          <p:cNvPr id="52227" name="TextBox 8"/>
          <p:cNvSpPr txBox="1"/>
          <p:nvPr/>
        </p:nvSpPr>
        <p:spPr>
          <a:xfrm>
            <a:off x="1" y="958641"/>
            <a:ext cx="12190413" cy="3412440"/>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260392" indent="-260392" eaLnBrk="1" hangingPunct="1">
              <a:lnSpc>
                <a:spcPct val="100000"/>
              </a:lnSpc>
              <a:spcAft>
                <a:spcPct val="0"/>
              </a:spcAft>
              <a:buNone/>
            </a:pPr>
            <a:r>
              <a:rPr lang="zh-CN" altLang="en-US" b="1" spc="0" dirty="0">
                <a:solidFill>
                  <a:srgbClr val="FFFF00"/>
                </a:solidFill>
                <a:latin typeface="宋体" pitchFamily="2" charset="-122"/>
                <a:ea typeface="宋体" pitchFamily="2" charset="-122"/>
              </a:rPr>
              <a:t>三、实施阶段内容变</a:t>
            </a:r>
            <a:r>
              <a:rPr lang="zh-CN" altLang="en-US" b="1" spc="0" dirty="0" smtClean="0">
                <a:solidFill>
                  <a:srgbClr val="FFFF00"/>
                </a:solidFill>
                <a:latin typeface="宋体" pitchFamily="2" charset="-122"/>
                <a:ea typeface="宋体" pitchFamily="2" charset="-122"/>
              </a:rPr>
              <a:t>化</a:t>
            </a:r>
            <a:endParaRPr lang="en-US" altLang="zh-CN" b="1" spc="0" dirty="0" smtClean="0">
              <a:solidFill>
                <a:srgbClr val="FFFF00"/>
              </a:solidFill>
              <a:latin typeface="宋体" pitchFamily="2" charset="-122"/>
              <a:ea typeface="宋体" pitchFamily="2" charset="-122"/>
            </a:endParaRPr>
          </a:p>
          <a:p>
            <a:pPr marL="260392" indent="-260392" eaLnBrk="1" hangingPunct="1">
              <a:lnSpc>
                <a:spcPct val="100000"/>
              </a:lnSpc>
              <a:spcAft>
                <a:spcPct val="0"/>
              </a:spcAft>
              <a:buNone/>
            </a:pPr>
            <a:r>
              <a:rPr lang="zh-CN" altLang="en-US" b="1" spc="0" dirty="0" smtClean="0">
                <a:solidFill>
                  <a:srgbClr val="FFFF00"/>
                </a:solidFill>
                <a:latin typeface="宋体" pitchFamily="2" charset="-122"/>
                <a:ea typeface="宋体" pitchFamily="2" charset="-122"/>
              </a:rPr>
              <a:t> </a:t>
            </a:r>
            <a:endParaRPr lang="zh-CN" altLang="en-US" spc="0" dirty="0">
              <a:solidFill>
                <a:srgbClr val="FFFF00"/>
              </a:solidFill>
              <a:latin typeface="宋体" pitchFamily="2" charset="-122"/>
              <a:ea typeface="宋体" pitchFamily="2" charset="-122"/>
            </a:endParaRPr>
          </a:p>
          <a:p>
            <a:pPr marL="260392" indent="-260392" eaLnBrk="1" hangingPunct="1">
              <a:lnSpc>
                <a:spcPct val="100000"/>
              </a:lnSpc>
              <a:spcAft>
                <a:spcPct val="0"/>
              </a:spcAft>
              <a:buNone/>
            </a:pPr>
            <a:r>
              <a:rPr lang="zh-CN" altLang="en-US" spc="0" dirty="0">
                <a:solidFill>
                  <a:srgbClr val="FFFF00"/>
                </a:solidFill>
                <a:latin typeface="宋体" pitchFamily="2" charset="-122"/>
                <a:ea typeface="宋体" pitchFamily="2" charset="-122"/>
              </a:rPr>
              <a:t>◆工程计量：</a:t>
            </a:r>
            <a:r>
              <a:rPr lang="zh-CN" altLang="en-US" spc="0" dirty="0">
                <a:solidFill>
                  <a:schemeClr val="bg2"/>
                </a:solidFill>
                <a:latin typeface="宋体" pitchFamily="2" charset="-122"/>
                <a:ea typeface="宋体" pitchFamily="2" charset="-122"/>
              </a:rPr>
              <a:t>根据项目实践，由于工程本身的特点和发承包管理制度等不同，明确工程计量时间节点及提交资料由发承包双方根据实际情况约定</a:t>
            </a:r>
            <a:r>
              <a:rPr lang="zh-CN" altLang="en-US" spc="0" dirty="0" smtClean="0">
                <a:solidFill>
                  <a:schemeClr val="bg2"/>
                </a:solidFill>
                <a:latin typeface="宋体" pitchFamily="2" charset="-122"/>
                <a:ea typeface="宋体" pitchFamily="2" charset="-122"/>
              </a:rPr>
              <a:t>。</a:t>
            </a:r>
            <a:endParaRPr lang="zh-CN" altLang="en-US" spc="0" dirty="0">
              <a:solidFill>
                <a:srgbClr val="FFFF00"/>
              </a:solidFill>
              <a:latin typeface="宋体" pitchFamily="2" charset="-122"/>
              <a:ea typeface="宋体" pitchFamily="2" charset="-122"/>
            </a:endParaRPr>
          </a:p>
          <a:p>
            <a:pPr marL="260392" indent="-260392" eaLnBrk="1" hangingPunct="1">
              <a:lnSpc>
                <a:spcPct val="100000"/>
              </a:lnSpc>
              <a:spcAft>
                <a:spcPct val="0"/>
              </a:spcAft>
              <a:buNone/>
            </a:pPr>
            <a:r>
              <a:rPr lang="zh-CN" altLang="en-US" spc="0" dirty="0">
                <a:solidFill>
                  <a:srgbClr val="FFFF00"/>
                </a:solidFill>
                <a:latin typeface="宋体" pitchFamily="2" charset="-122"/>
                <a:ea typeface="宋体" pitchFamily="2" charset="-122"/>
              </a:rPr>
              <a:t>◆合同价款调整：</a:t>
            </a:r>
            <a:r>
              <a:rPr lang="zh-CN" altLang="en-US" spc="0" dirty="0">
                <a:solidFill>
                  <a:schemeClr val="bg2"/>
                </a:solidFill>
                <a:latin typeface="宋体" pitchFamily="2" charset="-122"/>
                <a:ea typeface="宋体" pitchFamily="2" charset="-122"/>
              </a:rPr>
              <a:t>新增内容第</a:t>
            </a:r>
            <a:r>
              <a:rPr lang="en-US" altLang="zh-TW" spc="0" dirty="0">
                <a:solidFill>
                  <a:schemeClr val="bg2"/>
                </a:solidFill>
                <a:latin typeface="宋体" pitchFamily="2" charset="-122"/>
                <a:ea typeface="宋体" pitchFamily="2" charset="-122"/>
              </a:rPr>
              <a:t>9.1.7</a:t>
            </a:r>
            <a:r>
              <a:rPr lang="zh-CN" altLang="en-US" spc="0" dirty="0">
                <a:solidFill>
                  <a:schemeClr val="bg2"/>
                </a:solidFill>
                <a:latin typeface="宋体" pitchFamily="2" charset="-122"/>
                <a:ea typeface="宋体" pitchFamily="2" charset="-122"/>
              </a:rPr>
              <a:t>条，对合同价款调整事项引起工期变化的情形予以说明</a:t>
            </a:r>
            <a:r>
              <a:rPr lang="zh-CN" altLang="en-US" spc="0" dirty="0" smtClean="0">
                <a:solidFill>
                  <a:schemeClr val="bg2"/>
                </a:solidFill>
                <a:latin typeface="宋体" pitchFamily="2" charset="-122"/>
                <a:ea typeface="宋体" pitchFamily="2" charset="-122"/>
              </a:rPr>
              <a:t>。</a:t>
            </a:r>
            <a:endParaRPr lang="en-US" altLang="zh-CN" spc="0" dirty="0">
              <a:solidFill>
                <a:srgbClr val="FFFF00"/>
              </a:solidFill>
              <a:latin typeface="宋体" pitchFamily="2" charset="-122"/>
              <a:ea typeface="宋体" pitchFamily="2" charset="-122"/>
            </a:endParaRPr>
          </a:p>
          <a:p>
            <a:pPr marL="260392" indent="-260392" eaLnBrk="1" hangingPunct="1">
              <a:lnSpc>
                <a:spcPct val="100000"/>
              </a:lnSpc>
              <a:spcAft>
                <a:spcPct val="0"/>
              </a:spcAft>
              <a:buNone/>
            </a:pPr>
            <a:r>
              <a:rPr lang="en-US" altLang="zh-TW" spc="0" dirty="0">
                <a:solidFill>
                  <a:srgbClr val="FFFF00"/>
                </a:solidFill>
                <a:latin typeface="宋体" pitchFamily="2" charset="-122"/>
                <a:ea typeface="宋体" pitchFamily="2" charset="-122"/>
              </a:rPr>
              <a:t>9.1.7 </a:t>
            </a:r>
            <a:r>
              <a:rPr lang="zh-TW" altLang="en-US" spc="0" dirty="0">
                <a:solidFill>
                  <a:srgbClr val="FFFF00"/>
                </a:solidFill>
                <a:latin typeface="宋体" pitchFamily="2" charset="-122"/>
                <a:ea typeface="宋体" pitchFamily="2" charset="-122"/>
              </a:rPr>
              <a:t>合同价款调整事项引起工期变化的，</a:t>
            </a:r>
            <a:r>
              <a:rPr lang="zh-TW" altLang="en-US" spc="0" dirty="0">
                <a:solidFill>
                  <a:schemeClr val="bg2"/>
                </a:solidFill>
                <a:latin typeface="宋体" pitchFamily="2" charset="-122"/>
                <a:ea typeface="宋体" pitchFamily="2" charset="-122"/>
              </a:rPr>
              <a:t>发承包人均可要求调整合同工期。发承包双方宜参照类似工程协商调整工期天数，协商不成的，可按照国家、省级或行业建设主管部门颁布的工期定额相关规定确定</a:t>
            </a:r>
            <a:r>
              <a:rPr lang="zh-TW" altLang="en-US" spc="0" dirty="0" smtClean="0">
                <a:solidFill>
                  <a:schemeClr val="bg2"/>
                </a:solidFill>
                <a:latin typeface="宋体" pitchFamily="2" charset="-122"/>
                <a:ea typeface="宋体" pitchFamily="2" charset="-122"/>
              </a:rPr>
              <a:t>。</a:t>
            </a:r>
            <a:endParaRPr lang="zh-CN" altLang="en-US" spc="0" dirty="0">
              <a:solidFill>
                <a:schemeClr val="bg2"/>
              </a:solidFill>
              <a:latin typeface="宋体" pitchFamily="2" charset="-122"/>
              <a:ea typeface="宋体" pitchFamily="2" charset="-122"/>
            </a:endParaRPr>
          </a:p>
          <a:p>
            <a:pPr marL="260392" indent="-260392" eaLnBrk="1" hangingPunct="1">
              <a:lnSpc>
                <a:spcPct val="100000"/>
              </a:lnSpc>
              <a:spcAft>
                <a:spcPct val="0"/>
              </a:spcAft>
              <a:buNone/>
            </a:pPr>
            <a:r>
              <a:rPr lang="zh-CN" altLang="en-US" spc="0" dirty="0">
                <a:solidFill>
                  <a:srgbClr val="FFFF00"/>
                </a:solidFill>
                <a:latin typeface="宋体" pitchFamily="2" charset="-122"/>
                <a:ea typeface="宋体" pitchFamily="2" charset="-122"/>
              </a:rPr>
              <a:t>◆合同价款调整：</a:t>
            </a:r>
            <a:r>
              <a:rPr lang="zh-CN" altLang="en-US" spc="0" dirty="0">
                <a:solidFill>
                  <a:schemeClr val="bg2"/>
                </a:solidFill>
                <a:latin typeface="宋体" pitchFamily="2" charset="-122"/>
                <a:ea typeface="宋体" pitchFamily="2" charset="-122"/>
              </a:rPr>
              <a:t>根据项目实践，修订完善工程变更、工程量清单缺陷、物价变化引起的合同价款调整，明确调整方式方法</a:t>
            </a:r>
            <a:r>
              <a:rPr lang="zh-CN" altLang="en-US" spc="0" dirty="0" smtClean="0">
                <a:solidFill>
                  <a:schemeClr val="bg2"/>
                </a:solidFill>
                <a:latin typeface="宋体" pitchFamily="2" charset="-122"/>
                <a:ea typeface="宋体" pitchFamily="2" charset="-122"/>
              </a:rPr>
              <a:t>。</a:t>
            </a:r>
            <a:endParaRPr lang="zh-CN" altLang="en-US" spc="0" dirty="0">
              <a:solidFill>
                <a:srgbClr val="FFFF00"/>
              </a:solidFill>
              <a:latin typeface="宋体" pitchFamily="2" charset="-122"/>
              <a:ea typeface="宋体" pitchFamily="2" charset="-122"/>
            </a:endParaRPr>
          </a:p>
          <a:p>
            <a:pPr marL="260392" indent="-260392" eaLnBrk="1" hangingPunct="1">
              <a:lnSpc>
                <a:spcPct val="100000"/>
              </a:lnSpc>
              <a:spcAft>
                <a:spcPct val="0"/>
              </a:spcAft>
              <a:buNone/>
            </a:pPr>
            <a:r>
              <a:rPr lang="zh-CN" altLang="en-US" spc="0" dirty="0">
                <a:solidFill>
                  <a:srgbClr val="FFFF00"/>
                </a:solidFill>
                <a:latin typeface="宋体" pitchFamily="2" charset="-122"/>
                <a:ea typeface="宋体" pitchFamily="2" charset="-122"/>
              </a:rPr>
              <a:t>◆合同价款调整：</a:t>
            </a:r>
            <a:r>
              <a:rPr lang="zh-CN" altLang="en-US" spc="0" dirty="0">
                <a:solidFill>
                  <a:schemeClr val="bg2"/>
                </a:solidFill>
                <a:latin typeface="宋体" pitchFamily="2" charset="-122"/>
                <a:ea typeface="宋体" pitchFamily="2" charset="-122"/>
              </a:rPr>
              <a:t>新增第</a:t>
            </a:r>
            <a:r>
              <a:rPr lang="en-US" altLang="zh-TW" spc="0" dirty="0">
                <a:solidFill>
                  <a:schemeClr val="bg2"/>
                </a:solidFill>
                <a:latin typeface="宋体" pitchFamily="2" charset="-122"/>
                <a:ea typeface="宋体" pitchFamily="2" charset="-122"/>
              </a:rPr>
              <a:t>9.8.2</a:t>
            </a:r>
            <a:r>
              <a:rPr lang="zh-CN" altLang="en-US" spc="0" dirty="0">
                <a:solidFill>
                  <a:schemeClr val="bg2"/>
                </a:solidFill>
                <a:latin typeface="宋体" pitchFamily="2" charset="-122"/>
                <a:ea typeface="宋体" pitchFamily="2" charset="-122"/>
              </a:rPr>
              <a:t>条，参考施工合同范本（</a:t>
            </a:r>
            <a:r>
              <a:rPr lang="en-US" altLang="zh-TW" spc="0" dirty="0">
                <a:solidFill>
                  <a:schemeClr val="bg2"/>
                </a:solidFill>
                <a:latin typeface="宋体" pitchFamily="2" charset="-122"/>
                <a:ea typeface="宋体" pitchFamily="2" charset="-122"/>
              </a:rPr>
              <a:t>2017</a:t>
            </a:r>
            <a:r>
              <a:rPr lang="zh-CN" altLang="en-US" spc="0" dirty="0">
                <a:solidFill>
                  <a:schemeClr val="bg2"/>
                </a:solidFill>
                <a:latin typeface="宋体" pitchFamily="2" charset="-122"/>
                <a:ea typeface="宋体" pitchFamily="2" charset="-122"/>
              </a:rPr>
              <a:t>），引导各方在发生不可抗力发生后积极降低损失</a:t>
            </a:r>
            <a:r>
              <a:rPr lang="zh-CN" altLang="en-US" spc="0" dirty="0" smtClean="0">
                <a:solidFill>
                  <a:schemeClr val="bg2"/>
                </a:solidFill>
                <a:latin typeface="宋体" pitchFamily="2" charset="-122"/>
                <a:ea typeface="宋体" pitchFamily="2" charset="-122"/>
              </a:rPr>
              <a:t>。</a:t>
            </a:r>
            <a:endParaRPr lang="en-US" altLang="zh-CN" spc="0" dirty="0">
              <a:solidFill>
                <a:srgbClr val="FFFF00"/>
              </a:solidFill>
              <a:latin typeface="宋体" pitchFamily="2" charset="-122"/>
              <a:ea typeface="宋体" pitchFamily="2" charset="-122"/>
            </a:endParaRPr>
          </a:p>
          <a:p>
            <a:pPr marL="260392" indent="-260392" eaLnBrk="1" hangingPunct="1">
              <a:lnSpc>
                <a:spcPct val="100000"/>
              </a:lnSpc>
              <a:spcAft>
                <a:spcPct val="0"/>
              </a:spcAft>
              <a:buNone/>
            </a:pPr>
            <a:r>
              <a:rPr lang="en-US" altLang="zh-TW" spc="0" dirty="0">
                <a:solidFill>
                  <a:schemeClr val="bg2"/>
                </a:solidFill>
                <a:latin typeface="宋体" pitchFamily="2" charset="-122"/>
                <a:ea typeface="宋体" pitchFamily="2" charset="-122"/>
              </a:rPr>
              <a:t>9.8.2 </a:t>
            </a:r>
            <a:r>
              <a:rPr lang="zh-TW" altLang="en-US" spc="0" dirty="0">
                <a:solidFill>
                  <a:schemeClr val="bg2"/>
                </a:solidFill>
                <a:latin typeface="宋体" pitchFamily="2" charset="-122"/>
                <a:ea typeface="宋体" pitchFamily="2" charset="-122"/>
              </a:rPr>
              <a:t>不可抗力发生后，合同当事人均应采取措施尽量避免和减少损失的扩大，任何一方当事人没有采取有效措施导致损失扩大的，应对扩大的损失承担责任。</a:t>
            </a:r>
            <a:endParaRPr lang="zh-CN" altLang="en-US" spc="0" dirty="0">
              <a:solidFill>
                <a:schemeClr val="bg2"/>
              </a:solidFill>
              <a:latin typeface="宋体" pitchFamily="2" charset="-122"/>
              <a:ea typeface="宋体" pitchFamily="2" charset="-122"/>
            </a:endParaRPr>
          </a:p>
        </p:txBody>
      </p:sp>
      <p:sp>
        <p:nvSpPr>
          <p:cNvPr id="5222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4-13</a:t>
            </a:r>
            <a:endParaRPr lang="en-US" altLang="zh-CN" sz="2200" b="1" dirty="0">
              <a:solidFill>
                <a:schemeClr val="bg2"/>
              </a:solidFill>
              <a:latin typeface="微软雅黑" panose="020B0503020204020204" pitchFamily="34" charset="-122"/>
            </a:endParaRPr>
          </a:p>
        </p:txBody>
      </p:sp>
      <p:sp>
        <p:nvSpPr>
          <p:cNvPr id="5222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54280" name="组合 20"/>
            <p:cNvGrpSpPr/>
            <p:nvPr/>
          </p:nvGrpSpPr>
          <p:grpSpPr>
            <a:xfrm>
              <a:off x="1708" y="428"/>
              <a:ext cx="5864" cy="852"/>
              <a:chOff x="1708" y="428"/>
              <a:chExt cx="5864"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6" y="428"/>
                <a:ext cx="852"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5447"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计价办法主要条文解读</a:t>
                </a:r>
              </a:p>
            </p:txBody>
          </p:sp>
        </p:grpSp>
      </p:grpSp>
      <p:sp>
        <p:nvSpPr>
          <p:cNvPr id="54275" name="Rectangle 3"/>
          <p:cNvSpPr/>
          <p:nvPr/>
        </p:nvSpPr>
        <p:spPr>
          <a:xfrm>
            <a:off x="138531" y="2092252"/>
            <a:ext cx="12051885" cy="3412440"/>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1.0.1 </a:t>
            </a:r>
            <a:r>
              <a:rPr lang="zh-CN" altLang="zh-CN" spc="0" dirty="0">
                <a:solidFill>
                  <a:schemeClr val="bg1"/>
                </a:solidFill>
                <a:latin typeface="宋体" panose="02010600030101010101" pitchFamily="2" charset="-122"/>
                <a:ea typeface="宋体" panose="02010600030101010101" pitchFamily="2" charset="-122"/>
              </a:rPr>
              <a:t>为规范我省建设工程计价行为，统一计价文件的编制原则和计价方法，保障工程质量安全，维护市场秩序，促进工程造价管理法制化、市场化、信息化，根据《建设工程工程量清单计价规范》（</a:t>
            </a:r>
            <a:r>
              <a:rPr lang="en-US" altLang="zh-CN" spc="0" dirty="0">
                <a:solidFill>
                  <a:schemeClr val="bg1"/>
                </a:solidFill>
                <a:latin typeface="宋体" panose="02010600030101010101" pitchFamily="2" charset="-122"/>
                <a:ea typeface="宋体" panose="02010600030101010101" pitchFamily="2" charset="-122"/>
              </a:rPr>
              <a:t>GB 50500-2013</a:t>
            </a:r>
            <a:r>
              <a:rPr lang="zh-CN" altLang="zh-CN" spc="0" dirty="0">
                <a:solidFill>
                  <a:schemeClr val="bg1"/>
                </a:solidFill>
                <a:latin typeface="宋体" panose="02010600030101010101" pitchFamily="2" charset="-122"/>
                <a:ea typeface="宋体" panose="02010600030101010101" pitchFamily="2" charset="-122"/>
              </a:rPr>
              <a:t>）、《建筑工程施工发包与承包计价管理办法》（住建部令第</a:t>
            </a:r>
            <a:r>
              <a:rPr lang="en-US" altLang="zh-CN" spc="0" dirty="0">
                <a:solidFill>
                  <a:schemeClr val="bg1"/>
                </a:solidFill>
                <a:latin typeface="宋体" panose="02010600030101010101" pitchFamily="2" charset="-122"/>
                <a:ea typeface="宋体" panose="02010600030101010101" pitchFamily="2" charset="-122"/>
              </a:rPr>
              <a:t>16</a:t>
            </a:r>
            <a:r>
              <a:rPr lang="zh-CN" altLang="zh-CN" spc="0" dirty="0">
                <a:solidFill>
                  <a:schemeClr val="bg1"/>
                </a:solidFill>
                <a:latin typeface="宋体" panose="02010600030101010101" pitchFamily="2" charset="-122"/>
                <a:ea typeface="宋体" panose="02010600030101010101" pitchFamily="2" charset="-122"/>
              </a:rPr>
              <a:t>号）等有关法律法规，结合我省实际，制定本办法。</a:t>
            </a:r>
            <a:endParaRPr lang="en-US"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endParaRPr lang="zh-TW"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a:solidFill>
                  <a:srgbClr val="FFFF00"/>
                </a:solidFill>
                <a:latin typeface="宋体" panose="02010600030101010101" pitchFamily="2" charset="-122"/>
                <a:ea typeface="宋体" panose="02010600030101010101" pitchFamily="2" charset="-122"/>
              </a:rPr>
              <a:t>2.0.8 综合单价</a:t>
            </a:r>
            <a:r>
              <a:rPr lang="zh-TW" altLang="zh-CN" spc="0" dirty="0">
                <a:solidFill>
                  <a:schemeClr val="bg1"/>
                </a:solidFill>
                <a:latin typeface="宋体" panose="02010600030101010101" pitchFamily="2" charset="-122"/>
                <a:ea typeface="宋体" panose="02010600030101010101" pitchFamily="2" charset="-122"/>
              </a:rPr>
              <a:t> </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    </a:t>
            </a:r>
            <a:r>
              <a:rPr lang="zh-CN" altLang="zh-CN" spc="0" dirty="0">
                <a:solidFill>
                  <a:schemeClr val="bg1"/>
                </a:solidFill>
                <a:latin typeface="宋体" panose="02010600030101010101" pitchFamily="2" charset="-122"/>
                <a:ea typeface="宋体" panose="02010600030101010101" pitchFamily="2" charset="-122"/>
              </a:rPr>
              <a:t>按照国家现行产品标准、设计规范、施工验收规范、质量评定标准、安全操作规程等要求，考虑施工地形、施工环境、施工条件等影响因素以及合同约定的一定范围与幅度内的风险，完成一个规定工程量清单项目的全部工作义务所需的人工费、材料、施工机具使用费和企业管理费、利润</a:t>
            </a:r>
            <a:r>
              <a:rPr lang="zh-CN" altLang="zh-CN" spc="0" dirty="0" smtClean="0">
                <a:solidFill>
                  <a:schemeClr val="bg1"/>
                </a:solidFill>
                <a:latin typeface="宋体" panose="02010600030101010101" pitchFamily="2" charset="-122"/>
                <a:ea typeface="宋体" panose="02010600030101010101" pitchFamily="2" charset="-122"/>
              </a:rPr>
              <a:t>。</a:t>
            </a:r>
            <a:endParaRPr lang="en-US" altLang="zh-CN" spc="0" dirty="0" smtClean="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endParaRPr lang="zh-TW"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a:solidFill>
                  <a:srgbClr val="FFFF00"/>
                </a:solidFill>
                <a:latin typeface="宋体" panose="02010600030101010101" pitchFamily="2" charset="-122"/>
                <a:ea typeface="宋体" panose="02010600030101010101" pitchFamily="2" charset="-122"/>
              </a:rPr>
              <a:t>2.0.9 </a:t>
            </a:r>
            <a:r>
              <a:rPr lang="zh-CN" altLang="zh-CN" spc="0" dirty="0">
                <a:solidFill>
                  <a:srgbClr val="FFFF00"/>
                </a:solidFill>
                <a:latin typeface="宋体" panose="02010600030101010101" pitchFamily="2" charset="-122"/>
                <a:ea typeface="宋体" panose="02010600030101010101" pitchFamily="2" charset="-122"/>
              </a:rPr>
              <a:t>风险费用</a:t>
            </a:r>
          </a:p>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    </a:t>
            </a:r>
            <a:r>
              <a:rPr lang="zh-CN" altLang="zh-CN" spc="0" dirty="0">
                <a:solidFill>
                  <a:schemeClr val="bg1"/>
                </a:solidFill>
                <a:latin typeface="宋体" panose="02010600030101010101" pitchFamily="2" charset="-122"/>
                <a:ea typeface="宋体" panose="02010600030101010101" pitchFamily="2" charset="-122"/>
              </a:rPr>
              <a:t>隐含于已标价工程量清单综合单价中，用于发承包双方在招标文件、工程合同中约定的一定范围与幅度内风险的费用。</a:t>
            </a:r>
            <a:endParaRPr lang="zh-CN" altLang="en-US" spc="0" dirty="0">
              <a:solidFill>
                <a:schemeClr val="bg1"/>
              </a:solidFill>
              <a:latin typeface="宋体" panose="02010600030101010101" pitchFamily="2" charset="-122"/>
              <a:ea typeface="宋体" panose="02010600030101010101" pitchFamily="2" charset="-122"/>
            </a:endParaRPr>
          </a:p>
        </p:txBody>
      </p:sp>
      <p:sp>
        <p:nvSpPr>
          <p:cNvPr id="5427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5-1</a:t>
            </a:r>
          </a:p>
        </p:txBody>
      </p:sp>
      <p:sp>
        <p:nvSpPr>
          <p:cNvPr id="5427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29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
          <p:cNvSpPr/>
          <p:nvPr/>
        </p:nvSpPr>
        <p:spPr>
          <a:xfrm>
            <a:off x="1" y="1385066"/>
            <a:ext cx="12190413" cy="1196449"/>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TW" altLang="zh-CN" spc="0" dirty="0">
                <a:solidFill>
                  <a:srgbClr val="FFFF00"/>
                </a:solidFill>
                <a:latin typeface="宋体" panose="02010600030101010101" pitchFamily="2" charset="-122"/>
                <a:ea typeface="宋体" panose="02010600030101010101" pitchFamily="2" charset="-122"/>
              </a:rPr>
              <a:t>2.0.18 暂列金额</a:t>
            </a:r>
            <a:r>
              <a:rPr lang="zh-TW" altLang="zh-CN" spc="0" dirty="0">
                <a:solidFill>
                  <a:schemeClr val="bg1"/>
                </a:solidFill>
                <a:latin typeface="宋体" panose="02010600030101010101" pitchFamily="2" charset="-122"/>
                <a:ea typeface="宋体" panose="02010600030101010101" pitchFamily="2" charset="-122"/>
              </a:rPr>
              <a:t> </a:t>
            </a:r>
            <a:r>
              <a:rPr lang="en-US" altLang="zh-CN" spc="0" dirty="0" smtClean="0">
                <a:solidFill>
                  <a:schemeClr val="bg1"/>
                </a:solidFill>
                <a:latin typeface="宋体" panose="02010600030101010101" pitchFamily="2" charset="-122"/>
                <a:ea typeface="宋体" panose="02010600030101010101" pitchFamily="2" charset="-122"/>
              </a:rPr>
              <a:t> </a:t>
            </a:r>
            <a:r>
              <a:rPr lang="zh-CN" altLang="zh-CN" spc="0" dirty="0">
                <a:solidFill>
                  <a:schemeClr val="bg1"/>
                </a:solidFill>
                <a:latin typeface="宋体" panose="02010600030101010101" pitchFamily="2" charset="-122"/>
                <a:ea typeface="宋体" panose="02010600030101010101" pitchFamily="2" charset="-122"/>
              </a:rPr>
              <a:t>发包人在工程量清单或预算中暂定并包括在合同价款中的一笔款项，用于工程合同签订时尚未确定或者不可预见的所需材料、服务的采购，施工中可能发生的工程变更、合同约定调整因素出现时的合同价款调整以及发生的索赔、现场签证确认等的费用。</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en-US" spc="0" dirty="0">
                <a:solidFill>
                  <a:srgbClr val="FFFF00"/>
                </a:solidFill>
                <a:latin typeface="宋体" panose="02010600030101010101" pitchFamily="2" charset="-122"/>
                <a:ea typeface="宋体" panose="02010600030101010101" pitchFamily="2" charset="-122"/>
              </a:rPr>
              <a:t>暂列金额应根据工程特点按招标文</a:t>
            </a:r>
            <a:r>
              <a:rPr lang="zh-CN" altLang="en-US" spc="0" dirty="0" smtClean="0">
                <a:solidFill>
                  <a:srgbClr val="FFFF00"/>
                </a:solidFill>
                <a:latin typeface="宋体" panose="02010600030101010101" pitchFamily="2" charset="-122"/>
                <a:ea typeface="宋体" panose="02010600030101010101" pitchFamily="2" charset="-122"/>
              </a:rPr>
              <a:t>件要</a:t>
            </a:r>
            <a:r>
              <a:rPr lang="zh-CN" altLang="en-US" spc="0" dirty="0">
                <a:solidFill>
                  <a:srgbClr val="FFFF00"/>
                </a:solidFill>
                <a:latin typeface="宋体" panose="02010600030101010101" pitchFamily="2" charset="-122"/>
                <a:ea typeface="宋体" panose="02010600030101010101" pitchFamily="2" charset="-122"/>
              </a:rPr>
              <a:t>求列项并估算，但不应超过分部分项工程费的</a:t>
            </a:r>
            <a:r>
              <a:rPr lang="en-US" altLang="zh-CN" spc="0" dirty="0">
                <a:solidFill>
                  <a:srgbClr val="FFFF00"/>
                </a:solidFill>
                <a:latin typeface="宋体" panose="02010600030101010101" pitchFamily="2" charset="-122"/>
                <a:ea typeface="宋体" panose="02010600030101010101" pitchFamily="2" charset="-122"/>
              </a:rPr>
              <a:t>15%</a:t>
            </a:r>
            <a:r>
              <a:rPr lang="zh-CN" altLang="en-US"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 </a:t>
            </a:r>
          </a:p>
        </p:txBody>
      </p:sp>
      <p:sp>
        <p:nvSpPr>
          <p:cNvPr id="56323"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5-2</a:t>
            </a:r>
          </a:p>
        </p:txBody>
      </p:sp>
      <p:pic>
        <p:nvPicPr>
          <p:cNvPr id="56324" name="Picture 12" descr="暂列金额明细表"/>
          <p:cNvPicPr>
            <a:picLocks noChangeAspect="1"/>
          </p:cNvPicPr>
          <p:nvPr/>
        </p:nvPicPr>
        <p:blipFill>
          <a:blip r:embed="rId3" cstate="print"/>
          <a:stretch>
            <a:fillRect/>
          </a:stretch>
        </p:blipFill>
        <p:spPr>
          <a:xfrm>
            <a:off x="1809165" y="3075686"/>
            <a:ext cx="8514243" cy="3651798"/>
          </a:xfrm>
          <a:prstGeom prst="rect">
            <a:avLst/>
          </a:prstGeom>
          <a:noFill/>
          <a:ln w="9525">
            <a:noFill/>
          </a:ln>
        </p:spPr>
      </p:pic>
      <p:grpSp>
        <p:nvGrpSpPr>
          <p:cNvPr id="56325"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56329"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dirty="0">
                    <a:solidFill>
                      <a:schemeClr val="bg1"/>
                    </a:solidFill>
                    <a:sym typeface="+mn-ea"/>
                  </a:rPr>
                  <a:t>暂列金额</a:t>
                </a:r>
              </a:p>
            </p:txBody>
          </p:sp>
        </p:grpSp>
      </p:grpSp>
      <p:sp>
        <p:nvSpPr>
          <p:cNvPr id="56326"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
          <p:cNvSpPr/>
          <p:nvPr/>
        </p:nvSpPr>
        <p:spPr>
          <a:xfrm>
            <a:off x="1" y="1567206"/>
            <a:ext cx="12190413" cy="919450"/>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TW" altLang="zh-CN" spc="0" dirty="0">
                <a:solidFill>
                  <a:srgbClr val="FFFF00"/>
                </a:solidFill>
                <a:latin typeface="宋体" pitchFamily="2" charset="-122"/>
                <a:ea typeface="宋体" pitchFamily="2" charset="-122"/>
              </a:rPr>
              <a:t>2.0.19 暂估价</a:t>
            </a:r>
            <a:r>
              <a:rPr lang="zh-TW" altLang="zh-CN" spc="0" dirty="0">
                <a:solidFill>
                  <a:schemeClr val="bg1"/>
                </a:solidFill>
                <a:latin typeface="宋体" pitchFamily="2" charset="-122"/>
                <a:ea typeface="宋体" pitchFamily="2" charset="-122"/>
              </a:rPr>
              <a:t> </a:t>
            </a:r>
            <a:r>
              <a:rPr lang="en-US" altLang="zh-CN" spc="0" dirty="0" smtClean="0">
                <a:solidFill>
                  <a:schemeClr val="bg1"/>
                </a:solidFill>
                <a:latin typeface="宋体" pitchFamily="2" charset="-122"/>
                <a:ea typeface="宋体" pitchFamily="2" charset="-122"/>
              </a:rPr>
              <a:t> </a:t>
            </a:r>
            <a:r>
              <a:rPr lang="zh-CN" altLang="zh-CN" spc="0" dirty="0">
                <a:solidFill>
                  <a:schemeClr val="bg1"/>
                </a:solidFill>
                <a:latin typeface="宋体" pitchFamily="2" charset="-122"/>
                <a:ea typeface="宋体" pitchFamily="2" charset="-122"/>
              </a:rPr>
              <a:t>发包人在工程量清单或预算中提供的，用于支付在施工过程中必然发生，但在工程合同签订时暂不能确定价格的材料以及专业工程的金额，包括材料暂估价、专业工程暂估价、分部分项工程暂估价。</a:t>
            </a:r>
            <a:endParaRPr lang="zh-CN" altLang="en-US"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en-US" spc="0" dirty="0">
                <a:solidFill>
                  <a:srgbClr val="FFFF00"/>
                </a:solidFill>
                <a:latin typeface="宋体" pitchFamily="2" charset="-122"/>
                <a:ea typeface="宋体" pitchFamily="2" charset="-122"/>
              </a:rPr>
              <a:t>暂估价项目应分不同材料、专业工程和分部分项工程估算，列出明细表及其包括内容、单价、数量等</a:t>
            </a:r>
            <a:r>
              <a:rPr lang="zh-CN" altLang="en-US" spc="0" dirty="0">
                <a:solidFill>
                  <a:srgbClr val="FFFF00"/>
                </a:solidFill>
                <a:latin typeface="宋体" pitchFamily="2" charset="-122"/>
                <a:ea typeface="宋体" pitchFamily="2" charset="-122"/>
              </a:rPr>
              <a:t>。</a:t>
            </a:r>
          </a:p>
        </p:txBody>
      </p:sp>
      <p:sp>
        <p:nvSpPr>
          <p:cNvPr id="58371"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5-3</a:t>
            </a:r>
          </a:p>
        </p:txBody>
      </p:sp>
      <p:pic>
        <p:nvPicPr>
          <p:cNvPr id="58372" name="Picture 12" descr="材料暂估单价表"/>
          <p:cNvPicPr>
            <a:picLocks noChangeAspect="1"/>
          </p:cNvPicPr>
          <p:nvPr/>
        </p:nvPicPr>
        <p:blipFill>
          <a:blip r:embed="rId3" cstate="print"/>
          <a:stretch>
            <a:fillRect/>
          </a:stretch>
        </p:blipFill>
        <p:spPr>
          <a:xfrm>
            <a:off x="0" y="3064588"/>
            <a:ext cx="9238048" cy="3605612"/>
          </a:xfrm>
          <a:prstGeom prst="rect">
            <a:avLst/>
          </a:prstGeom>
          <a:noFill/>
          <a:ln w="9525">
            <a:noFill/>
          </a:ln>
        </p:spPr>
      </p:pic>
      <p:pic>
        <p:nvPicPr>
          <p:cNvPr id="144397" name="Picture 13" descr="专业工程分部分项暂估价"/>
          <p:cNvPicPr>
            <a:picLocks noChangeAspect="1"/>
          </p:cNvPicPr>
          <p:nvPr/>
        </p:nvPicPr>
        <p:blipFill>
          <a:blip r:embed="rId4" cstate="print"/>
          <a:stretch>
            <a:fillRect/>
          </a:stretch>
        </p:blipFill>
        <p:spPr>
          <a:xfrm>
            <a:off x="3619032" y="2579332"/>
            <a:ext cx="8571384" cy="4077644"/>
          </a:xfrm>
          <a:prstGeom prst="rect">
            <a:avLst/>
          </a:prstGeom>
          <a:noFill/>
          <a:ln w="9525">
            <a:noFill/>
          </a:ln>
        </p:spPr>
      </p:pic>
      <p:grpSp>
        <p:nvGrpSpPr>
          <p:cNvPr id="58374" name="组合 9"/>
          <p:cNvGrpSpPr/>
          <p:nvPr/>
        </p:nvGrpSpPr>
        <p:grpSpPr>
          <a:xfrm>
            <a:off x="206951" y="155610"/>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5837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dirty="0">
                    <a:solidFill>
                      <a:schemeClr val="bg1"/>
                    </a:solidFill>
                    <a:sym typeface="+mn-ea"/>
                  </a:rPr>
                  <a:t>暂估价</a:t>
                </a:r>
              </a:p>
            </p:txBody>
          </p:sp>
        </p:grpSp>
      </p:grpSp>
      <p:sp>
        <p:nvSpPr>
          <p:cNvPr id="5837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44397"/>
                                        </p:tgtEl>
                                        <p:attrNameLst>
                                          <p:attrName>style.visibility</p:attrName>
                                        </p:attrNameLst>
                                      </p:cBhvr>
                                      <p:to>
                                        <p:strVal val="visible"/>
                                      </p:to>
                                    </p:set>
                                    <p:animEffect transition="in" filter="slide(fromBottom)">
                                      <p:cBhvr>
                                        <p:cTn id="7" dur="500"/>
                                        <p:tgtEl>
                                          <p:spTgt spid="144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60425"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dirty="0">
                    <a:solidFill>
                      <a:schemeClr val="bg1"/>
                    </a:solidFill>
                    <a:sym typeface="+mn-ea"/>
                  </a:rPr>
                  <a:t>总承包服务费</a:t>
                </a:r>
              </a:p>
            </p:txBody>
          </p:sp>
        </p:grpSp>
      </p:grpSp>
      <p:sp>
        <p:nvSpPr>
          <p:cNvPr id="60419" name="Rectangle 1"/>
          <p:cNvSpPr/>
          <p:nvPr/>
        </p:nvSpPr>
        <p:spPr>
          <a:xfrm>
            <a:off x="115319" y="2367294"/>
            <a:ext cx="12075095" cy="2581444"/>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TW" altLang="zh-CN" spc="0" dirty="0">
                <a:solidFill>
                  <a:srgbClr val="FFFF00"/>
                </a:solidFill>
                <a:latin typeface="宋体" pitchFamily="2" charset="-122"/>
                <a:ea typeface="宋体" pitchFamily="2" charset="-122"/>
              </a:rPr>
              <a:t>2.0.21 总承包服务</a:t>
            </a:r>
            <a:r>
              <a:rPr lang="zh-TW" altLang="zh-CN" spc="0" dirty="0" smtClean="0">
                <a:solidFill>
                  <a:srgbClr val="FFFF00"/>
                </a:solidFill>
                <a:latin typeface="宋体" pitchFamily="2" charset="-122"/>
                <a:ea typeface="宋体" pitchFamily="2" charset="-122"/>
              </a:rPr>
              <a:t>费</a:t>
            </a:r>
            <a:r>
              <a:rPr lang="en-US" altLang="zh-CN" spc="0" dirty="0" smtClean="0">
                <a:solidFill>
                  <a:schemeClr val="bg1"/>
                </a:solidFill>
                <a:latin typeface="宋体" pitchFamily="2" charset="-122"/>
                <a:ea typeface="宋体" pitchFamily="2" charset="-122"/>
              </a:rPr>
              <a:t>  </a:t>
            </a:r>
            <a:r>
              <a:rPr lang="zh-CN" altLang="zh-CN" spc="0" dirty="0">
                <a:solidFill>
                  <a:schemeClr val="bg1"/>
                </a:solidFill>
                <a:latin typeface="宋体" pitchFamily="2" charset="-122"/>
                <a:ea typeface="宋体" pitchFamily="2" charset="-122"/>
              </a:rPr>
              <a:t>总承包人为配合协调发包人进行的施工图纸会审交底，相关单位及周边环境的协调管理，相关施工项目的衔接协调、隐蔽工程及疑难问题的研究处理，分部分项工程质量的相关竣工验收，技术经济资料的归口管理等一系列由施工到竣工验收过程中招标人与分包人的工作都应有总包单位参与协调管理的支出费用。</a:t>
            </a:r>
            <a:endParaRPr lang="zh-CN" altLang="en-US"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CN" altLang="en-US" spc="0" dirty="0" smtClean="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总承包服务费”应根据招标文件列出的内容和要求在其他项目清单中计取，该费用</a:t>
            </a:r>
            <a:r>
              <a:rPr lang="zh-CN" altLang="en-US" spc="0" dirty="0">
                <a:solidFill>
                  <a:srgbClr val="FFFF00"/>
                </a:solidFill>
                <a:latin typeface="宋体" pitchFamily="2" charset="-122"/>
                <a:ea typeface="宋体" pitchFamily="2" charset="-122"/>
              </a:rPr>
              <a:t>由发包人向总承包人支付</a:t>
            </a:r>
            <a:r>
              <a:rPr lang="zh-CN" altLang="en-US" spc="0" dirty="0">
                <a:solidFill>
                  <a:schemeClr val="bg2"/>
                </a:solidFill>
                <a:latin typeface="宋体" pitchFamily="2" charset="-122"/>
                <a:ea typeface="宋体" pitchFamily="2" charset="-122"/>
              </a:rPr>
              <a:t>计入工程造价。其中，专业工程服务费可按分部分项工程费的</a:t>
            </a:r>
            <a:r>
              <a:rPr lang="en-US" altLang="zh-CN" spc="0" dirty="0">
                <a:solidFill>
                  <a:schemeClr val="bg2"/>
                </a:solidFill>
                <a:latin typeface="宋体" pitchFamily="2" charset="-122"/>
                <a:ea typeface="宋体" pitchFamily="2" charset="-122"/>
              </a:rPr>
              <a:t>2%</a:t>
            </a:r>
            <a:r>
              <a:rPr lang="zh-CN" altLang="en-US" spc="0" dirty="0">
                <a:solidFill>
                  <a:schemeClr val="bg2"/>
                </a:solidFill>
                <a:latin typeface="宋体" pitchFamily="2" charset="-122"/>
                <a:ea typeface="宋体" pitchFamily="2" charset="-122"/>
              </a:rPr>
              <a:t>计算。 发包人供应的材料或发包人订货、由承包人在供货点提供的材料，其采保费、运杂费及场外运输损耗按相关规定计算。</a:t>
            </a:r>
            <a:endParaRPr lang="zh-CN" altLang="zh-CN" spc="0" dirty="0">
              <a:solidFill>
                <a:schemeClr val="bg2"/>
              </a:solidFill>
              <a:latin typeface="宋体" pitchFamily="2" charset="-122"/>
              <a:ea typeface="宋体" pitchFamily="2" charset="-122"/>
            </a:endParaRPr>
          </a:p>
          <a:p>
            <a:pPr marL="0" indent="0" eaLnBrk="1" hangingPunct="1">
              <a:lnSpc>
                <a:spcPct val="100000"/>
              </a:lnSpc>
              <a:spcAft>
                <a:spcPct val="0"/>
              </a:spcAft>
              <a:buNone/>
            </a:pPr>
            <a:r>
              <a:rPr lang="zh-CN" altLang="en-US" spc="0" dirty="0">
                <a:solidFill>
                  <a:srgbClr val="FFFF00"/>
                </a:solidFill>
                <a:latin typeface="宋体" pitchFamily="2" charset="-122"/>
                <a:ea typeface="宋体" pitchFamily="2" charset="-122"/>
              </a:rPr>
              <a:t>“工程配套费”</a:t>
            </a:r>
            <a:r>
              <a:rPr lang="zh-CN" altLang="en-US" spc="0" dirty="0">
                <a:solidFill>
                  <a:schemeClr val="bg2"/>
                </a:solidFill>
                <a:latin typeface="宋体" pitchFamily="2" charset="-122"/>
                <a:ea typeface="宋体" pitchFamily="2" charset="-122"/>
              </a:rPr>
              <a:t>是指在建设单位依法分包的专业工程中，专业工程分包单位利用总包单位脚手架、施工及生活用水用电、临时设施等所发生的费用，应由专业工程分包单位与总承包单位自行协商，并</a:t>
            </a:r>
            <a:r>
              <a:rPr lang="zh-CN" altLang="en-US" spc="0" dirty="0">
                <a:solidFill>
                  <a:srgbClr val="FFFF00"/>
                </a:solidFill>
                <a:latin typeface="宋体" pitchFamily="2" charset="-122"/>
                <a:ea typeface="宋体" pitchFamily="2" charset="-122"/>
              </a:rPr>
              <a:t>由分包单位支付给总承包单位</a:t>
            </a:r>
            <a:r>
              <a:rPr lang="zh-CN" altLang="en-US" spc="0" dirty="0">
                <a:solidFill>
                  <a:schemeClr val="bg2"/>
                </a:solidFill>
                <a:latin typeface="宋体" pitchFamily="2" charset="-122"/>
                <a:ea typeface="宋体" pitchFamily="2" charset="-122"/>
              </a:rPr>
              <a:t>，不应在各阶段工程造价列项。工程配套费按分部分项工程费为计算基础：空调专业</a:t>
            </a:r>
            <a:r>
              <a:rPr lang="en-US" altLang="zh-CN" spc="0" dirty="0">
                <a:solidFill>
                  <a:schemeClr val="bg2"/>
                </a:solidFill>
                <a:latin typeface="宋体" pitchFamily="2" charset="-122"/>
                <a:ea typeface="宋体" pitchFamily="2" charset="-122"/>
              </a:rPr>
              <a:t>3%</a:t>
            </a:r>
            <a:r>
              <a:rPr lang="zh-CN" altLang="en-US" spc="0" dirty="0">
                <a:solidFill>
                  <a:schemeClr val="bg2"/>
                </a:solidFill>
                <a:latin typeface="宋体" pitchFamily="2" charset="-122"/>
                <a:ea typeface="宋体" pitchFamily="2" charset="-122"/>
              </a:rPr>
              <a:t>，其他专业</a:t>
            </a:r>
            <a:r>
              <a:rPr lang="en-US" altLang="zh-CN" spc="0" dirty="0">
                <a:solidFill>
                  <a:schemeClr val="bg2"/>
                </a:solidFill>
                <a:latin typeface="宋体" pitchFamily="2" charset="-122"/>
                <a:ea typeface="宋体" pitchFamily="2" charset="-122"/>
              </a:rPr>
              <a:t>2%</a:t>
            </a:r>
            <a:r>
              <a:rPr lang="zh-CN" altLang="en-US" spc="0" dirty="0">
                <a:solidFill>
                  <a:schemeClr val="bg2"/>
                </a:solidFill>
                <a:latin typeface="宋体" pitchFamily="2" charset="-122"/>
                <a:ea typeface="宋体" pitchFamily="2" charset="-122"/>
              </a:rPr>
              <a:t>。</a:t>
            </a:r>
          </a:p>
        </p:txBody>
      </p:sp>
      <p:sp>
        <p:nvSpPr>
          <p:cNvPr id="6042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5-4</a:t>
            </a:r>
          </a:p>
        </p:txBody>
      </p:sp>
      <p:pic>
        <p:nvPicPr>
          <p:cNvPr id="63500" name="Picture 12" descr="总承包服务费表"/>
          <p:cNvPicPr>
            <a:picLocks noChangeAspect="1"/>
          </p:cNvPicPr>
          <p:nvPr/>
        </p:nvPicPr>
        <p:blipFill>
          <a:blip r:embed="rId3" cstate="print"/>
          <a:stretch>
            <a:fillRect/>
          </a:stretch>
        </p:blipFill>
        <p:spPr>
          <a:xfrm>
            <a:off x="1736500" y="2743958"/>
            <a:ext cx="10453913" cy="3960144"/>
          </a:xfrm>
          <a:prstGeom prst="rect">
            <a:avLst/>
          </a:prstGeom>
          <a:noFill/>
          <a:ln w="9525">
            <a:noFill/>
          </a:ln>
        </p:spPr>
      </p:pic>
      <p:sp>
        <p:nvSpPr>
          <p:cNvPr id="60422"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500"/>
                                        </p:tgtEl>
                                        <p:attrNameLst>
                                          <p:attrName>style.visibility</p:attrName>
                                        </p:attrNameLst>
                                      </p:cBhvr>
                                      <p:to>
                                        <p:strVal val="visible"/>
                                      </p:to>
                                    </p:set>
                                    <p:anim calcmode="lin" valueType="num">
                                      <p:cBhvr additive="base">
                                        <p:cTn id="7" dur="500" fill="hold"/>
                                        <p:tgtEl>
                                          <p:spTgt spid="63500"/>
                                        </p:tgtEl>
                                        <p:attrNameLst>
                                          <p:attrName>ppt_x</p:attrName>
                                        </p:attrNameLst>
                                      </p:cBhvr>
                                      <p:tavLst>
                                        <p:tav tm="0">
                                          <p:val>
                                            <p:strVal val="#ppt_x"/>
                                          </p:val>
                                        </p:tav>
                                        <p:tav tm="100000">
                                          <p:val>
                                            <p:strVal val="#ppt_x"/>
                                          </p:val>
                                        </p:tav>
                                      </p:tavLst>
                                    </p:anim>
                                    <p:anim calcmode="lin" valueType="num">
                                      <p:cBhvr additive="base">
                                        <p:cTn id="8" dur="500" fill="hold"/>
                                        <p:tgtEl>
                                          <p:spTgt spid="635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6" name="组合 9"/>
          <p:cNvGrpSpPr/>
          <p:nvPr/>
        </p:nvGrpSpPr>
        <p:grpSpPr>
          <a:xfrm>
            <a:off x="248219" y="276290"/>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6247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rgbClr val="FFFFFF"/>
                    </a:solidFill>
                    <a:latin typeface="Arial" panose="020B0604020202020204" pitchFamily="34" charset="0"/>
                    <a:ea typeface="微软雅黑" panose="020B0503020204020204" pitchFamily="34" charset="-122"/>
                    <a:sym typeface="+mn-ea"/>
                  </a:rPr>
                  <a:t>现场签证</a:t>
                </a:r>
              </a:p>
            </p:txBody>
          </p:sp>
        </p:grpSp>
      </p:grpSp>
      <p:sp>
        <p:nvSpPr>
          <p:cNvPr id="62468" name="Rectangle 1"/>
          <p:cNvSpPr/>
          <p:nvPr/>
        </p:nvSpPr>
        <p:spPr>
          <a:xfrm>
            <a:off x="240115" y="2158847"/>
            <a:ext cx="11590128" cy="2304445"/>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TW" altLang="zh-CN" spc="0" dirty="0">
                <a:solidFill>
                  <a:srgbClr val="FFFF00"/>
                </a:solidFill>
                <a:latin typeface="宋体" panose="02010600030101010101" pitchFamily="2" charset="-122"/>
                <a:ea typeface="宋体" panose="02010600030101010101" pitchFamily="2" charset="-122"/>
              </a:rPr>
              <a:t>2.0.26 </a:t>
            </a:r>
            <a:r>
              <a:rPr lang="zh-CN" altLang="zh-CN" spc="0" dirty="0">
                <a:solidFill>
                  <a:srgbClr val="FFFF00"/>
                </a:solidFill>
                <a:latin typeface="宋体" panose="02010600030101010101" pitchFamily="2" charset="-122"/>
                <a:ea typeface="宋体" panose="02010600030101010101" pitchFamily="2" charset="-122"/>
              </a:rPr>
              <a:t>现场签</a:t>
            </a:r>
            <a:r>
              <a:rPr lang="zh-CN" altLang="zh-CN" spc="0" dirty="0" smtClean="0">
                <a:solidFill>
                  <a:srgbClr val="FFFF00"/>
                </a:solidFill>
                <a:latin typeface="宋体" panose="02010600030101010101" pitchFamily="2" charset="-122"/>
                <a:ea typeface="宋体" panose="02010600030101010101" pitchFamily="2" charset="-122"/>
              </a:rPr>
              <a:t>证</a:t>
            </a:r>
            <a:endParaRPr lang="en-US" altLang="zh-CN" spc="0" dirty="0" smtClean="0">
              <a:solidFill>
                <a:srgbClr val="FFFF00"/>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endParaRPr lang="zh-CN" altLang="zh-CN" spc="0" dirty="0">
              <a:solidFill>
                <a:srgbClr val="FFFF00"/>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发包人代表（或其授权的监理人、造价咨询人）与承包人现场代表就施工过程中涉及的责任事件所作的签认证明</a:t>
            </a:r>
            <a:r>
              <a:rPr lang="zh-CN" altLang="en-US" spc="0" dirty="0">
                <a:solidFill>
                  <a:schemeClr val="bg1"/>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9.13.1 </a:t>
            </a:r>
            <a:r>
              <a:rPr lang="zh-CN" altLang="zh-CN" spc="0" dirty="0">
                <a:solidFill>
                  <a:schemeClr val="bg1"/>
                </a:solidFill>
                <a:latin typeface="宋体" panose="02010600030101010101" pitchFamily="2" charset="-122"/>
                <a:ea typeface="宋体" panose="02010600030101010101" pitchFamily="2" charset="-122"/>
              </a:rPr>
              <a:t>承包人应发包人要求完成合同以外的零星项目、非承包人责任事件等工作的，发包人应及时以</a:t>
            </a:r>
            <a:r>
              <a:rPr lang="zh-CN" altLang="zh-CN" spc="0" dirty="0">
                <a:solidFill>
                  <a:srgbClr val="FFFF00"/>
                </a:solidFill>
                <a:latin typeface="宋体" panose="02010600030101010101" pitchFamily="2" charset="-122"/>
                <a:ea typeface="宋体" panose="02010600030101010101" pitchFamily="2" charset="-122"/>
              </a:rPr>
              <a:t>书面形式向承包人发出指令</a:t>
            </a:r>
            <a:r>
              <a:rPr lang="zh-CN" altLang="zh-CN" spc="0" dirty="0">
                <a:solidFill>
                  <a:schemeClr val="bg1"/>
                </a:solidFill>
                <a:latin typeface="宋体" panose="02010600030101010101" pitchFamily="2" charset="-122"/>
                <a:ea typeface="宋体" panose="02010600030101010101" pitchFamily="2" charset="-122"/>
              </a:rPr>
              <a:t>，并应提供所需的相关资料；承包人在收到指令后，应及时向发包人提出现场签证要求。</a:t>
            </a:r>
            <a:endParaRPr lang="en-US"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9.13.4 </a:t>
            </a:r>
            <a:r>
              <a:rPr lang="zh-CN" altLang="zh-CN" spc="0" dirty="0">
                <a:solidFill>
                  <a:schemeClr val="bg1"/>
                </a:solidFill>
                <a:latin typeface="宋体" panose="02010600030101010101" pitchFamily="2" charset="-122"/>
                <a:ea typeface="宋体" panose="02010600030101010101" pitchFamily="2" charset="-122"/>
              </a:rPr>
              <a:t>合同工程发生现场签证事项，未经发包人签证确认，承包人便擅自施工的，除非征得发包人书面同意，否则发生的费用应由承包人承担。</a:t>
            </a:r>
          </a:p>
          <a:p>
            <a:pPr marL="0" indent="0" eaLnBrk="1" hangingPunct="1">
              <a:lnSpc>
                <a:spcPct val="100000"/>
              </a:lnSpc>
              <a:spcAft>
                <a:spcPct val="0"/>
              </a:spcAft>
              <a:buNone/>
            </a:pPr>
            <a:endParaRPr lang="zh-CN" altLang="en-US" dirty="0">
              <a:solidFill>
                <a:schemeClr val="bg1"/>
              </a:solidFill>
              <a:latin typeface="宋体" panose="02010600030101010101" pitchFamily="2" charset="-122"/>
              <a:ea typeface="宋体" panose="02010600030101010101" pitchFamily="2" charset="-122"/>
            </a:endParaRPr>
          </a:p>
        </p:txBody>
      </p:sp>
      <p:sp>
        <p:nvSpPr>
          <p:cNvPr id="62469"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5-5</a:t>
            </a:r>
          </a:p>
        </p:txBody>
      </p:sp>
      <p:sp>
        <p:nvSpPr>
          <p:cNvPr id="62470"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76290"/>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rgbClr val="FFFFFF"/>
                    </a:solidFill>
                    <a:latin typeface="Arial" panose="020B0604020202020204" pitchFamily="34" charset="0"/>
                    <a:ea typeface="微软雅黑" panose="020B0503020204020204" pitchFamily="34" charset="-122"/>
                    <a:sym typeface="+mn-ea"/>
                  </a:rPr>
                  <a:t>现场签证</a:t>
                </a:r>
              </a:p>
            </p:txBody>
          </p:sp>
        </p:grpSp>
      </p:grpSp>
      <p:pic>
        <p:nvPicPr>
          <p:cNvPr id="146443" name="Picture 11" descr="签证表"/>
          <p:cNvPicPr>
            <a:picLocks noChangeAspect="1"/>
          </p:cNvPicPr>
          <p:nvPr/>
        </p:nvPicPr>
        <p:blipFill>
          <a:blip r:embed="rId3" cstate="print"/>
          <a:stretch>
            <a:fillRect/>
          </a:stretch>
        </p:blipFill>
        <p:spPr>
          <a:xfrm>
            <a:off x="2077915" y="979865"/>
            <a:ext cx="7665182" cy="5879725"/>
          </a:xfrm>
          <a:prstGeom prst="rect">
            <a:avLst/>
          </a:prstGeom>
          <a:noFill/>
          <a:ln w="9525">
            <a:noFill/>
          </a:ln>
        </p:spPr>
      </p:pic>
      <p:sp>
        <p:nvSpPr>
          <p:cNvPr id="62469"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5-5</a:t>
            </a:r>
          </a:p>
        </p:txBody>
      </p:sp>
      <p:sp>
        <p:nvSpPr>
          <p:cNvPr id="62470"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dirty="0">
                    <a:solidFill>
                      <a:srgbClr val="FFFFFF"/>
                    </a:solidFill>
                  </a:rPr>
                  <a:t>压缩工期措施增加费</a:t>
                </a:r>
                <a:endParaRPr lang="zh-CN" altLang="en-US" dirty="0">
                  <a:solidFill>
                    <a:srgbClr val="FFFFFF"/>
                  </a:solidFill>
                </a:endParaRPr>
              </a:p>
            </p:txBody>
          </p:sp>
        </p:grpSp>
      </p:grpSp>
      <p:sp>
        <p:nvSpPr>
          <p:cNvPr id="64515" name="Rectangle 1"/>
          <p:cNvSpPr/>
          <p:nvPr/>
        </p:nvSpPr>
        <p:spPr>
          <a:xfrm>
            <a:off x="600" y="2038738"/>
            <a:ext cx="12190413" cy="3925401"/>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2.0.27 </a:t>
            </a:r>
            <a:r>
              <a:rPr lang="zh-CN" altLang="zh-CN" spc="0" dirty="0">
                <a:solidFill>
                  <a:srgbClr val="FFFF00"/>
                </a:solidFill>
                <a:latin typeface="宋体" panose="02010600030101010101" pitchFamily="2" charset="-122"/>
                <a:ea typeface="宋体" panose="02010600030101010101" pitchFamily="2" charset="-122"/>
              </a:rPr>
              <a:t>压缩工期措施增加费</a:t>
            </a:r>
          </a:p>
          <a:p>
            <a:pPr marL="0" indent="0" eaLnBrk="1" hangingPunct="1">
              <a:lnSpc>
                <a:spcPts val="3194"/>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在工程招投标过程中</a:t>
            </a:r>
            <a:r>
              <a:rPr lang="zh-CN" altLang="zh-CN" spc="0" dirty="0">
                <a:solidFill>
                  <a:schemeClr val="bg1"/>
                </a:solidFill>
                <a:latin typeface="宋体" panose="02010600030101010101" pitchFamily="2" charset="-122"/>
                <a:ea typeface="宋体" panose="02010600030101010101" pitchFamily="2" charset="-122"/>
              </a:rPr>
              <a:t>，招标人</a:t>
            </a:r>
            <a:r>
              <a:rPr lang="zh-CN" altLang="zh-CN" spc="0" dirty="0">
                <a:solidFill>
                  <a:srgbClr val="FFFF00"/>
                </a:solidFill>
                <a:latin typeface="宋体" panose="02010600030101010101" pitchFamily="2" charset="-122"/>
                <a:ea typeface="宋体" panose="02010600030101010101" pitchFamily="2" charset="-122"/>
              </a:rPr>
              <a:t>压缩定额工期</a:t>
            </a:r>
            <a:r>
              <a:rPr lang="zh-CN" altLang="zh-CN" spc="0" dirty="0">
                <a:solidFill>
                  <a:schemeClr val="bg1"/>
                </a:solidFill>
                <a:latin typeface="宋体" panose="02010600030101010101" pitchFamily="2" charset="-122"/>
                <a:ea typeface="宋体" panose="02010600030101010101" pitchFamily="2" charset="-122"/>
              </a:rPr>
              <a:t>增加的相关费用。</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endParaRPr lang="en-US" altLang="zh-CN" spc="0" dirty="0" smtClean="0">
              <a:solidFill>
                <a:schemeClr val="bg1"/>
              </a:solidFill>
              <a:ea typeface="宋体" panose="02010600030101010101" pitchFamily="2" charset="-122"/>
            </a:endParaRPr>
          </a:p>
          <a:p>
            <a:pPr marL="0" indent="0" eaLnBrk="1" hangingPunct="1">
              <a:lnSpc>
                <a:spcPts val="3194"/>
              </a:lnSpc>
              <a:spcAft>
                <a:spcPct val="0"/>
              </a:spcAft>
              <a:buNone/>
            </a:pPr>
            <a:r>
              <a:rPr lang="en-US" altLang="zh-CN" spc="0" dirty="0" smtClean="0">
                <a:solidFill>
                  <a:schemeClr val="bg1"/>
                </a:solidFill>
                <a:ea typeface="宋体" panose="02010600030101010101" pitchFamily="2" charset="-122"/>
              </a:rPr>
              <a:t>9.9 </a:t>
            </a:r>
            <a:r>
              <a:rPr lang="zh-CN" altLang="en-US" spc="0" dirty="0">
                <a:solidFill>
                  <a:schemeClr val="bg1"/>
                </a:solidFill>
                <a:ea typeface="宋体" panose="02010600030101010101" pitchFamily="2" charset="-122"/>
              </a:rPr>
              <a:t>压缩工期措施增加费</a:t>
            </a:r>
            <a:endParaRPr lang="zh-CN" altLang="zh-CN" b="1" spc="0" dirty="0">
              <a:solidFill>
                <a:schemeClr val="bg1"/>
              </a:solidFill>
              <a:ea typeface="宋体" panose="02010600030101010101" pitchFamily="2" charset="-122"/>
            </a:endParaRPr>
          </a:p>
          <a:p>
            <a:pPr marL="0" indent="0" eaLnBrk="1" hangingPunct="1">
              <a:lnSpc>
                <a:spcPts val="3194"/>
              </a:lnSpc>
              <a:spcAft>
                <a:spcPct val="0"/>
              </a:spcAft>
              <a:buNone/>
            </a:pPr>
            <a:r>
              <a:rPr lang="zh-TW" altLang="en-US" spc="0" dirty="0">
                <a:solidFill>
                  <a:schemeClr val="bg1"/>
                </a:solidFill>
                <a:ea typeface="宋体" panose="02010600030101010101" pitchFamily="2" charset="-122"/>
              </a:rPr>
              <a:t> </a:t>
            </a:r>
            <a:r>
              <a:rPr lang="zh-TW" altLang="zh-CN" spc="0" dirty="0">
                <a:solidFill>
                  <a:schemeClr val="bg1"/>
                </a:solidFill>
                <a:ea typeface="宋体" panose="02010600030101010101" pitchFamily="2" charset="-122"/>
              </a:rPr>
              <a:t>招标人应依据相关工程的工期定额合理计算工期，</a:t>
            </a:r>
            <a:r>
              <a:rPr lang="zh-CN" altLang="zh-CN" spc="0" dirty="0">
                <a:solidFill>
                  <a:schemeClr val="bg1"/>
                </a:solidFill>
                <a:ea typeface="宋体" panose="02010600030101010101" pitchFamily="2" charset="-122"/>
              </a:rPr>
              <a:t>不得任意压缩合理工期</a:t>
            </a:r>
            <a:r>
              <a:rPr lang="zh-TW" altLang="zh-CN" spc="0" dirty="0">
                <a:solidFill>
                  <a:schemeClr val="bg1"/>
                </a:solidFill>
                <a:ea typeface="宋体" panose="02010600030101010101" pitchFamily="2" charset="-122"/>
              </a:rPr>
              <a:t>。</a:t>
            </a:r>
            <a:r>
              <a:rPr lang="zh-CN" altLang="zh-CN" spc="0" dirty="0">
                <a:solidFill>
                  <a:schemeClr val="bg1"/>
                </a:solidFill>
                <a:ea typeface="宋体" panose="02010600030101010101" pitchFamily="2" charset="-122"/>
              </a:rPr>
              <a:t>遇有应压缩工期的情形</a:t>
            </a:r>
            <a:r>
              <a:rPr lang="zh-TW" altLang="zh-CN" spc="0" dirty="0">
                <a:solidFill>
                  <a:schemeClr val="bg1"/>
                </a:solidFill>
                <a:ea typeface="宋体" panose="02010600030101010101" pitchFamily="2" charset="-122"/>
              </a:rPr>
              <a:t>，招标人应先行组织认证，并依据认证通过的方案计算</a:t>
            </a:r>
            <a:r>
              <a:rPr lang="zh-CN" altLang="zh-CN" spc="0" dirty="0">
                <a:solidFill>
                  <a:schemeClr val="bg1"/>
                </a:solidFill>
                <a:ea typeface="宋体" panose="02010600030101010101" pitchFamily="2" charset="-122"/>
              </a:rPr>
              <a:t>因压缩工期增加的人工、材料、施工机具投入及各项措施费用</a:t>
            </a:r>
            <a:r>
              <a:rPr lang="zh-TW" altLang="zh-CN" spc="0" dirty="0">
                <a:solidFill>
                  <a:schemeClr val="bg1"/>
                </a:solidFill>
                <a:ea typeface="宋体" panose="02010600030101010101" pitchFamily="2" charset="-122"/>
              </a:rPr>
              <a:t>，列入</a:t>
            </a:r>
            <a:r>
              <a:rPr lang="zh-CN" altLang="zh-CN" spc="0" dirty="0">
                <a:solidFill>
                  <a:schemeClr val="bg1"/>
                </a:solidFill>
                <a:ea typeface="宋体" panose="02010600030101010101" pitchFamily="2" charset="-122"/>
              </a:rPr>
              <a:t>招标控制价</a:t>
            </a:r>
            <a:r>
              <a:rPr lang="zh-TW" altLang="zh-CN" spc="0" dirty="0">
                <a:solidFill>
                  <a:schemeClr val="bg1"/>
                </a:solidFill>
                <a:ea typeface="宋体" panose="02010600030101010101" pitchFamily="2" charset="-122"/>
              </a:rPr>
              <a:t>中；投标人应根据招标文件要求，全面评估赶工风险，在</a:t>
            </a:r>
            <a:r>
              <a:rPr lang="zh-CN" altLang="zh-CN" spc="0" dirty="0">
                <a:solidFill>
                  <a:schemeClr val="bg1"/>
                </a:solidFill>
                <a:ea typeface="宋体" panose="02010600030101010101" pitchFamily="2" charset="-122"/>
              </a:rPr>
              <a:t>保证</a:t>
            </a:r>
            <a:r>
              <a:rPr lang="zh-TW" altLang="zh-CN" spc="0" dirty="0">
                <a:solidFill>
                  <a:schemeClr val="bg1"/>
                </a:solidFill>
                <a:ea typeface="宋体" panose="02010600030101010101" pitchFamily="2" charset="-122"/>
              </a:rPr>
              <a:t>质量和施工安全的情况下提供赶工方案并计算</a:t>
            </a:r>
            <a:r>
              <a:rPr lang="zh-CN" altLang="zh-CN" spc="0" dirty="0">
                <a:solidFill>
                  <a:schemeClr val="bg1"/>
                </a:solidFill>
                <a:ea typeface="宋体" panose="02010600030101010101" pitchFamily="2" charset="-122"/>
              </a:rPr>
              <a:t>压缩工期增加的费用</a:t>
            </a:r>
            <a:r>
              <a:rPr lang="zh-TW" altLang="zh-CN" spc="0" dirty="0">
                <a:solidFill>
                  <a:schemeClr val="bg1"/>
                </a:solidFill>
                <a:ea typeface="宋体" panose="02010600030101010101" pitchFamily="2" charset="-122"/>
              </a:rPr>
              <a:t>。</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en-US" dirty="0" smtClean="0">
                <a:solidFill>
                  <a:srgbClr val="FFFF00"/>
                </a:solidFill>
                <a:ea typeface="宋体" panose="02010600030101010101" pitchFamily="2" charset="-122"/>
              </a:rPr>
              <a:t> </a:t>
            </a:r>
            <a:endParaRPr lang="zh-CN" altLang="zh-CN" dirty="0">
              <a:solidFill>
                <a:srgbClr val="FFFF00"/>
              </a:solidFill>
              <a:latin typeface="宋体" panose="02010600030101010101" pitchFamily="2" charset="-122"/>
              <a:ea typeface="宋体" panose="02010600030101010101" pitchFamily="2" charset="-122"/>
            </a:endParaRPr>
          </a:p>
          <a:p>
            <a:pPr marL="0" indent="0">
              <a:lnSpc>
                <a:spcPct val="100000"/>
              </a:lnSpc>
              <a:spcAft>
                <a:spcPct val="0"/>
              </a:spcAft>
              <a:buNone/>
            </a:pPr>
            <a:endParaRPr lang="zh-CN" altLang="en-US" dirty="0">
              <a:solidFill>
                <a:srgbClr val="FFFF00"/>
              </a:solidFill>
              <a:latin typeface="宋体" panose="02010600030101010101" pitchFamily="2" charset="-122"/>
              <a:ea typeface="宋体" panose="02010600030101010101" pitchFamily="2" charset="-122"/>
            </a:endParaRPr>
          </a:p>
        </p:txBody>
      </p:sp>
      <p:sp>
        <p:nvSpPr>
          <p:cNvPr id="6451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5-6</a:t>
            </a:r>
          </a:p>
        </p:txBody>
      </p:sp>
      <p:sp>
        <p:nvSpPr>
          <p:cNvPr id="6451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dirty="0">
                    <a:solidFill>
                      <a:srgbClr val="FFFFFF"/>
                    </a:solidFill>
                  </a:rPr>
                  <a:t>压缩工期措施增加费</a:t>
                </a:r>
                <a:endParaRPr lang="zh-CN" altLang="en-US" dirty="0">
                  <a:solidFill>
                    <a:srgbClr val="FFFFFF"/>
                  </a:solidFill>
                </a:endParaRPr>
              </a:p>
            </p:txBody>
          </p:sp>
        </p:grpSp>
      </p:grpSp>
      <p:sp>
        <p:nvSpPr>
          <p:cNvPr id="64515" name="Rectangle 1"/>
          <p:cNvSpPr/>
          <p:nvPr/>
        </p:nvSpPr>
        <p:spPr>
          <a:xfrm>
            <a:off x="1" y="1703908"/>
            <a:ext cx="12190413" cy="4746139"/>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zh-CN" spc="0" dirty="0" smtClean="0">
                <a:solidFill>
                  <a:srgbClr val="FFFF00"/>
                </a:solidFill>
                <a:ea typeface="宋体" panose="02010600030101010101" pitchFamily="2" charset="-122"/>
              </a:rPr>
              <a:t>压</a:t>
            </a:r>
            <a:r>
              <a:rPr lang="zh-CN" altLang="zh-CN" spc="0" dirty="0">
                <a:solidFill>
                  <a:srgbClr val="FFFF00"/>
                </a:solidFill>
                <a:ea typeface="宋体" panose="02010600030101010101" pitchFamily="2" charset="-122"/>
              </a:rPr>
              <a:t>缩工期措施增加费的计取</a:t>
            </a:r>
            <a:r>
              <a:rPr lang="zh-CN" altLang="zh-CN" spc="0" dirty="0" smtClean="0">
                <a:solidFill>
                  <a:srgbClr val="FFFF00"/>
                </a:solidFill>
                <a:ea typeface="宋体" panose="02010600030101010101" pitchFamily="2" charset="-122"/>
              </a:rPr>
              <a:t>：</a:t>
            </a:r>
            <a:endParaRPr lang="en-US" altLang="zh-CN" spc="0" dirty="0" smtClean="0">
              <a:solidFill>
                <a:srgbClr val="FFFF00"/>
              </a:solidFill>
              <a:ea typeface="宋体" panose="02010600030101010101" pitchFamily="2" charset="-122"/>
            </a:endParaRPr>
          </a:p>
          <a:p>
            <a:pPr marL="0" indent="0" eaLnBrk="1" hangingPunct="1">
              <a:lnSpc>
                <a:spcPts val="3194"/>
              </a:lnSpc>
              <a:spcAft>
                <a:spcPct val="0"/>
              </a:spcAft>
              <a:buNone/>
            </a:pPr>
            <a:r>
              <a:rPr lang="zh-CN" altLang="zh-CN" spc="0" dirty="0" smtClean="0">
                <a:solidFill>
                  <a:schemeClr val="bg2"/>
                </a:solidFill>
                <a:ea typeface="宋体" panose="02010600030101010101" pitchFamily="2" charset="-122"/>
              </a:rPr>
              <a:t>建</a:t>
            </a:r>
            <a:r>
              <a:rPr lang="zh-CN" altLang="zh-CN" spc="0" dirty="0">
                <a:solidFill>
                  <a:schemeClr val="bg2"/>
                </a:solidFill>
                <a:ea typeface="宋体" panose="02010600030101010101" pitchFamily="2" charset="-122"/>
              </a:rPr>
              <a:t>设工程招标阶段确定的工期，按照工期定额（</a:t>
            </a:r>
            <a:r>
              <a:rPr lang="en-US" altLang="zh-CN" spc="0" dirty="0">
                <a:solidFill>
                  <a:schemeClr val="bg2"/>
                </a:solidFill>
                <a:ea typeface="宋体" panose="02010600030101010101" pitchFamily="2" charset="-122"/>
              </a:rPr>
              <a:t>TY01-89-2016</a:t>
            </a:r>
            <a:r>
              <a:rPr lang="zh-CN" altLang="en-US" spc="0" dirty="0">
                <a:solidFill>
                  <a:schemeClr val="bg2"/>
                </a:solidFill>
                <a:ea typeface="宋体" panose="02010600030101010101" pitchFamily="2" charset="-122"/>
              </a:rPr>
              <a:t>建筑安装工程工期定额）标准压缩工期在</a:t>
            </a:r>
            <a:r>
              <a:rPr lang="en-US" altLang="zh-CN" spc="0" dirty="0">
                <a:solidFill>
                  <a:schemeClr val="bg2"/>
                </a:solidFill>
                <a:ea typeface="宋体" panose="02010600030101010101" pitchFamily="2" charset="-122"/>
              </a:rPr>
              <a:t>5%</a:t>
            </a:r>
            <a:r>
              <a:rPr lang="zh-CN" altLang="en-US" spc="0" dirty="0">
                <a:solidFill>
                  <a:schemeClr val="bg2"/>
                </a:solidFill>
                <a:ea typeface="宋体" panose="02010600030101010101" pitchFamily="2" charset="-122"/>
              </a:rPr>
              <a:t>内（含</a:t>
            </a:r>
            <a:r>
              <a:rPr lang="en-US" altLang="zh-CN" spc="0" dirty="0">
                <a:solidFill>
                  <a:schemeClr val="bg2"/>
                </a:solidFill>
                <a:ea typeface="宋体" panose="02010600030101010101" pitchFamily="2" charset="-122"/>
              </a:rPr>
              <a:t>5%</a:t>
            </a:r>
            <a:r>
              <a:rPr lang="zh-CN" altLang="en-US" spc="0" dirty="0">
                <a:solidFill>
                  <a:schemeClr val="bg2"/>
                </a:solidFill>
                <a:ea typeface="宋体" panose="02010600030101010101" pitchFamily="2" charset="-122"/>
              </a:rPr>
              <a:t>）不计算压缩工期措施增加费。压缩工期超过工期定额的</a:t>
            </a:r>
            <a:r>
              <a:rPr lang="en-US" altLang="zh-CN" spc="0" dirty="0">
                <a:solidFill>
                  <a:schemeClr val="bg2"/>
                </a:solidFill>
                <a:ea typeface="宋体" panose="02010600030101010101" pitchFamily="2" charset="-122"/>
              </a:rPr>
              <a:t>5%</a:t>
            </a:r>
            <a:r>
              <a:rPr lang="zh-CN" altLang="en-US" spc="0" dirty="0">
                <a:solidFill>
                  <a:schemeClr val="bg2"/>
                </a:solidFill>
                <a:ea typeface="宋体" panose="02010600030101010101" pitchFamily="2" charset="-122"/>
              </a:rPr>
              <a:t>者，发包单位与承包单位双方应在合同中明确压缩工期措施增加费的计费标准。其计费标准可按分部分项工程费与单价措施项目费中的人工费和机械费分别乘以系数确定，</a:t>
            </a:r>
            <a:r>
              <a:rPr lang="zh-CN" altLang="en-US" spc="0" dirty="0">
                <a:solidFill>
                  <a:srgbClr val="FFFF00"/>
                </a:solidFill>
                <a:ea typeface="宋体" panose="02010600030101010101" pitchFamily="2" charset="-122"/>
              </a:rPr>
              <a:t>参考系数如下：</a:t>
            </a:r>
          </a:p>
          <a:p>
            <a:pPr marL="0" indent="0" eaLnBrk="1" hangingPunct="1">
              <a:lnSpc>
                <a:spcPts val="3194"/>
              </a:lnSpc>
              <a:spcAft>
                <a:spcPct val="0"/>
              </a:spcAft>
              <a:buNone/>
            </a:pPr>
            <a:r>
              <a:rPr lang="en-US" altLang="zh-CN" spc="0" dirty="0">
                <a:solidFill>
                  <a:schemeClr val="bg2"/>
                </a:solidFill>
                <a:ea typeface="宋体" panose="02010600030101010101" pitchFamily="2" charset="-122"/>
              </a:rPr>
              <a:t>1</a:t>
            </a:r>
            <a:r>
              <a:rPr lang="zh-CN" altLang="en-US" spc="0" dirty="0">
                <a:solidFill>
                  <a:schemeClr val="bg2"/>
                </a:solidFill>
                <a:ea typeface="宋体" panose="02010600030101010101" pitchFamily="2" charset="-122"/>
              </a:rPr>
              <a:t>）压缩工期在</a:t>
            </a:r>
            <a:r>
              <a:rPr lang="en-US" altLang="zh-CN" spc="0" dirty="0">
                <a:solidFill>
                  <a:schemeClr val="bg2"/>
                </a:solidFill>
                <a:ea typeface="宋体" panose="02010600030101010101" pitchFamily="2" charset="-122"/>
              </a:rPr>
              <a:t>10%</a:t>
            </a:r>
            <a:r>
              <a:rPr lang="zh-CN" altLang="en-US" spc="0" dirty="0">
                <a:solidFill>
                  <a:schemeClr val="bg2"/>
                </a:solidFill>
                <a:ea typeface="宋体" panose="02010600030101010101" pitchFamily="2" charset="-122"/>
              </a:rPr>
              <a:t>内（含</a:t>
            </a:r>
            <a:r>
              <a:rPr lang="en-US" altLang="zh-CN" spc="0" dirty="0">
                <a:solidFill>
                  <a:schemeClr val="bg2"/>
                </a:solidFill>
                <a:ea typeface="宋体" panose="02010600030101010101" pitchFamily="2" charset="-122"/>
              </a:rPr>
              <a:t>10%</a:t>
            </a:r>
            <a:r>
              <a:rPr lang="zh-CN" altLang="en-US" spc="0" dirty="0">
                <a:solidFill>
                  <a:schemeClr val="bg2"/>
                </a:solidFill>
                <a:ea typeface="宋体" panose="02010600030101010101" pitchFamily="2" charset="-122"/>
              </a:rPr>
              <a:t>）者，乘系数</a:t>
            </a:r>
            <a:r>
              <a:rPr lang="en-US" altLang="zh-CN" spc="0" dirty="0">
                <a:solidFill>
                  <a:srgbClr val="FFFF00"/>
                </a:solidFill>
                <a:ea typeface="宋体" panose="02010600030101010101" pitchFamily="2" charset="-122"/>
              </a:rPr>
              <a:t>1.05</a:t>
            </a:r>
            <a:r>
              <a:rPr lang="zh-CN" altLang="en-US" spc="0" dirty="0">
                <a:solidFill>
                  <a:schemeClr val="bg2"/>
                </a:solidFill>
                <a:ea typeface="宋体" panose="02010600030101010101" pitchFamily="2" charset="-122"/>
              </a:rPr>
              <a:t>；</a:t>
            </a:r>
          </a:p>
          <a:p>
            <a:pPr marL="0" indent="0" eaLnBrk="1" hangingPunct="1">
              <a:lnSpc>
                <a:spcPts val="3194"/>
              </a:lnSpc>
              <a:spcAft>
                <a:spcPct val="0"/>
              </a:spcAft>
              <a:buNone/>
            </a:pPr>
            <a:r>
              <a:rPr lang="en-US" altLang="zh-CN" spc="0" dirty="0">
                <a:solidFill>
                  <a:schemeClr val="bg2"/>
                </a:solidFill>
                <a:ea typeface="宋体" panose="02010600030101010101" pitchFamily="2" charset="-122"/>
              </a:rPr>
              <a:t>2</a:t>
            </a:r>
            <a:r>
              <a:rPr lang="zh-CN" altLang="en-US" spc="0" dirty="0">
                <a:solidFill>
                  <a:schemeClr val="bg2"/>
                </a:solidFill>
                <a:ea typeface="宋体" panose="02010600030101010101" pitchFamily="2" charset="-122"/>
              </a:rPr>
              <a:t>）压缩工期在</a:t>
            </a:r>
            <a:r>
              <a:rPr lang="en-US" altLang="zh-CN" spc="0" dirty="0">
                <a:solidFill>
                  <a:schemeClr val="bg2"/>
                </a:solidFill>
                <a:ea typeface="宋体" panose="02010600030101010101" pitchFamily="2" charset="-122"/>
              </a:rPr>
              <a:t>15%</a:t>
            </a:r>
            <a:r>
              <a:rPr lang="zh-CN" altLang="en-US" spc="0" dirty="0">
                <a:solidFill>
                  <a:schemeClr val="bg2"/>
                </a:solidFill>
                <a:ea typeface="宋体" panose="02010600030101010101" pitchFamily="2" charset="-122"/>
              </a:rPr>
              <a:t>内（含</a:t>
            </a:r>
            <a:r>
              <a:rPr lang="en-US" altLang="zh-CN" spc="0" dirty="0">
                <a:solidFill>
                  <a:schemeClr val="bg2"/>
                </a:solidFill>
                <a:ea typeface="宋体" panose="02010600030101010101" pitchFamily="2" charset="-122"/>
              </a:rPr>
              <a:t>15%</a:t>
            </a:r>
            <a:r>
              <a:rPr lang="zh-CN" altLang="en-US" spc="0" dirty="0">
                <a:solidFill>
                  <a:schemeClr val="bg2"/>
                </a:solidFill>
                <a:ea typeface="宋体" panose="02010600030101010101" pitchFamily="2" charset="-122"/>
              </a:rPr>
              <a:t>）者，乘系数</a:t>
            </a:r>
            <a:r>
              <a:rPr lang="en-US" altLang="zh-CN" spc="0" dirty="0">
                <a:solidFill>
                  <a:srgbClr val="FFFF00"/>
                </a:solidFill>
                <a:ea typeface="宋体" panose="02010600030101010101" pitchFamily="2" charset="-122"/>
              </a:rPr>
              <a:t>1.10</a:t>
            </a:r>
            <a:r>
              <a:rPr lang="zh-CN" altLang="en-US" spc="0" dirty="0">
                <a:solidFill>
                  <a:schemeClr val="bg2"/>
                </a:solidFill>
                <a:ea typeface="宋体" panose="02010600030101010101" pitchFamily="2" charset="-122"/>
              </a:rPr>
              <a:t>；</a:t>
            </a:r>
          </a:p>
          <a:p>
            <a:pPr marL="0" indent="0" eaLnBrk="1" hangingPunct="1">
              <a:lnSpc>
                <a:spcPts val="3194"/>
              </a:lnSpc>
              <a:spcAft>
                <a:spcPct val="0"/>
              </a:spcAft>
              <a:buNone/>
            </a:pPr>
            <a:r>
              <a:rPr lang="en-US" altLang="zh-CN" spc="0" dirty="0">
                <a:solidFill>
                  <a:schemeClr val="bg2"/>
                </a:solidFill>
                <a:ea typeface="宋体" panose="02010600030101010101" pitchFamily="2" charset="-122"/>
              </a:rPr>
              <a:t>3</a:t>
            </a:r>
            <a:r>
              <a:rPr lang="zh-CN" altLang="en-US" spc="0" dirty="0">
                <a:solidFill>
                  <a:schemeClr val="bg2"/>
                </a:solidFill>
                <a:ea typeface="宋体" panose="02010600030101010101" pitchFamily="2" charset="-122"/>
              </a:rPr>
              <a:t>）压缩工期在</a:t>
            </a:r>
            <a:r>
              <a:rPr lang="en-US" altLang="zh-CN" spc="0" dirty="0">
                <a:solidFill>
                  <a:schemeClr val="bg2"/>
                </a:solidFill>
                <a:ea typeface="宋体" panose="02010600030101010101" pitchFamily="2" charset="-122"/>
              </a:rPr>
              <a:t>20%</a:t>
            </a:r>
            <a:r>
              <a:rPr lang="zh-CN" altLang="en-US" spc="0" dirty="0">
                <a:solidFill>
                  <a:schemeClr val="bg2"/>
                </a:solidFill>
                <a:ea typeface="宋体" panose="02010600030101010101" pitchFamily="2" charset="-122"/>
              </a:rPr>
              <a:t>内（含</a:t>
            </a:r>
            <a:r>
              <a:rPr lang="en-US" altLang="zh-CN" spc="0" dirty="0">
                <a:solidFill>
                  <a:schemeClr val="bg2"/>
                </a:solidFill>
                <a:ea typeface="宋体" panose="02010600030101010101" pitchFamily="2" charset="-122"/>
              </a:rPr>
              <a:t>20%</a:t>
            </a:r>
            <a:r>
              <a:rPr lang="zh-CN" altLang="en-US" spc="0" dirty="0">
                <a:solidFill>
                  <a:schemeClr val="bg2"/>
                </a:solidFill>
                <a:ea typeface="宋体" panose="02010600030101010101" pitchFamily="2" charset="-122"/>
              </a:rPr>
              <a:t>）者，乘系数</a:t>
            </a:r>
            <a:r>
              <a:rPr lang="en-US" altLang="zh-CN" spc="0" dirty="0">
                <a:solidFill>
                  <a:srgbClr val="FFFF00"/>
                </a:solidFill>
                <a:ea typeface="宋体" panose="02010600030101010101" pitchFamily="2" charset="-122"/>
              </a:rPr>
              <a:t>1.15</a:t>
            </a:r>
            <a:r>
              <a:rPr lang="zh-CN" altLang="en-US" spc="0" dirty="0">
                <a:solidFill>
                  <a:schemeClr val="bg2"/>
                </a:solidFill>
                <a:ea typeface="宋体" panose="02010600030101010101" pitchFamily="2" charset="-122"/>
              </a:rPr>
              <a:t>。</a:t>
            </a:r>
          </a:p>
          <a:p>
            <a:pPr marL="0" indent="0" eaLnBrk="1" hangingPunct="1">
              <a:lnSpc>
                <a:spcPts val="3194"/>
              </a:lnSpc>
              <a:spcAft>
                <a:spcPct val="0"/>
              </a:spcAft>
              <a:buNone/>
            </a:pPr>
            <a:r>
              <a:rPr lang="en-US" altLang="zh-CN" spc="0" dirty="0">
                <a:solidFill>
                  <a:schemeClr val="bg2"/>
                </a:solidFill>
                <a:ea typeface="宋体" panose="02010600030101010101" pitchFamily="2" charset="-122"/>
              </a:rPr>
              <a:t>4</a:t>
            </a:r>
            <a:r>
              <a:rPr lang="zh-CN" altLang="en-US" spc="0" dirty="0">
                <a:solidFill>
                  <a:schemeClr val="bg2"/>
                </a:solidFill>
                <a:ea typeface="宋体" panose="02010600030101010101" pitchFamily="2" charset="-122"/>
              </a:rPr>
              <a:t>）当招标人要求压缩工期超过</a:t>
            </a:r>
            <a:r>
              <a:rPr lang="en-US" altLang="zh-CN" spc="0" dirty="0">
                <a:solidFill>
                  <a:schemeClr val="bg2"/>
                </a:solidFill>
                <a:ea typeface="宋体" panose="02010600030101010101" pitchFamily="2" charset="-122"/>
              </a:rPr>
              <a:t>20%</a:t>
            </a:r>
            <a:r>
              <a:rPr lang="zh-CN" altLang="en-US" spc="0" dirty="0">
                <a:solidFill>
                  <a:schemeClr val="bg2"/>
                </a:solidFill>
                <a:ea typeface="宋体" panose="02010600030101010101" pitchFamily="2" charset="-122"/>
              </a:rPr>
              <a:t>者，招标人应组织相关专业的专家对施工方案进行可行性论证，并承担保证工程质量和安全的责任，压缩工期所增加的人工、材料、机械用量</a:t>
            </a:r>
            <a:r>
              <a:rPr lang="zh-CN" altLang="en-US" spc="0" dirty="0">
                <a:solidFill>
                  <a:srgbClr val="FFFF00"/>
                </a:solidFill>
                <a:ea typeface="宋体" panose="02010600030101010101" pitchFamily="2" charset="-122"/>
              </a:rPr>
              <a:t>依据专家论证的施工方案计算</a:t>
            </a:r>
            <a:r>
              <a:rPr lang="zh-CN" altLang="en-US" spc="0" dirty="0">
                <a:solidFill>
                  <a:schemeClr val="bg2"/>
                </a:solidFill>
                <a:ea typeface="宋体" panose="02010600030101010101" pitchFamily="2" charset="-122"/>
              </a:rPr>
              <a:t>计入工程造价。</a:t>
            </a:r>
            <a:endParaRPr lang="zh-CN" altLang="zh-CN" spc="0" dirty="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en-US" dirty="0">
                <a:solidFill>
                  <a:srgbClr val="FFFF00"/>
                </a:solidFill>
                <a:ea typeface="宋体" panose="02010600030101010101" pitchFamily="2" charset="-122"/>
              </a:rPr>
              <a:t> </a:t>
            </a:r>
            <a:endParaRPr lang="zh-CN" altLang="zh-CN" dirty="0">
              <a:solidFill>
                <a:srgbClr val="FFFF00"/>
              </a:solidFill>
              <a:latin typeface="宋体" panose="02010600030101010101" pitchFamily="2" charset="-122"/>
              <a:ea typeface="宋体" panose="02010600030101010101" pitchFamily="2" charset="-122"/>
            </a:endParaRPr>
          </a:p>
          <a:p>
            <a:pPr marL="0" indent="0">
              <a:lnSpc>
                <a:spcPct val="100000"/>
              </a:lnSpc>
              <a:spcAft>
                <a:spcPct val="0"/>
              </a:spcAft>
              <a:buNone/>
            </a:pPr>
            <a:endParaRPr lang="zh-CN" altLang="en-US" dirty="0">
              <a:solidFill>
                <a:srgbClr val="FFFF00"/>
              </a:solidFill>
              <a:latin typeface="宋体" panose="02010600030101010101" pitchFamily="2" charset="-122"/>
              <a:ea typeface="宋体" panose="02010600030101010101" pitchFamily="2" charset="-122"/>
            </a:endParaRPr>
          </a:p>
        </p:txBody>
      </p:sp>
      <p:sp>
        <p:nvSpPr>
          <p:cNvPr id="6451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5-6</a:t>
            </a:r>
          </a:p>
        </p:txBody>
      </p:sp>
      <p:sp>
        <p:nvSpPr>
          <p:cNvPr id="6451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66568" name="组合 20"/>
            <p:cNvGrpSpPr/>
            <p:nvPr/>
          </p:nvGrpSpPr>
          <p:grpSpPr>
            <a:xfrm>
              <a:off x="1708" y="428"/>
              <a:ext cx="10233" cy="917"/>
              <a:chOff x="1708" y="428"/>
              <a:chExt cx="10233" cy="917"/>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96"/>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a:t>
                </a:r>
                <a:r>
                  <a:rPr lang="zh-CN" altLang="en-US" sz="2200" dirty="0" smtClean="0">
                    <a:solidFill>
                      <a:srgbClr val="FFFFFF"/>
                    </a:solidFill>
                    <a:latin typeface="Arial" panose="020B0604020202020204" pitchFamily="34" charset="0"/>
                    <a:ea typeface="微软雅黑" panose="020B0503020204020204" pitchFamily="34" charset="-122"/>
                    <a:sym typeface="+mn-ea"/>
                  </a:rPr>
                  <a:t>读</a:t>
                </a:r>
                <a:r>
                  <a:rPr lang="en-US" altLang="zh-CN" dirty="0" smtClean="0">
                    <a:solidFill>
                      <a:schemeClr val="bg1"/>
                    </a:solidFill>
                    <a:sym typeface="+mn-ea"/>
                  </a:rPr>
                  <a:t>——</a:t>
                </a:r>
                <a:r>
                  <a:rPr lang="zh-CN" altLang="zh-CN" dirty="0" smtClean="0">
                    <a:solidFill>
                      <a:srgbClr val="FFFFFF"/>
                    </a:solidFill>
                    <a:latin typeface="Arial" panose="020B0604020202020204" pitchFamily="34" charset="0"/>
                    <a:ea typeface="微软雅黑" panose="020B0503020204020204" pitchFamily="34" charset="-122"/>
                  </a:rPr>
                  <a:t>提</a:t>
                </a:r>
                <a:r>
                  <a:rPr lang="zh-CN" altLang="zh-CN" dirty="0">
                    <a:solidFill>
                      <a:srgbClr val="FFFFFF"/>
                    </a:solidFill>
                    <a:latin typeface="Arial" panose="020B0604020202020204" pitchFamily="34" charset="0"/>
                    <a:ea typeface="微软雅黑" panose="020B0503020204020204" pitchFamily="34" charset="-122"/>
                  </a:rPr>
                  <a:t>前竣工措施增加</a:t>
                </a:r>
                <a:r>
                  <a:rPr lang="zh-CN" altLang="zh-CN" dirty="0" smtClean="0">
                    <a:solidFill>
                      <a:srgbClr val="FFFFFF"/>
                    </a:solidFill>
                    <a:latin typeface="Arial" panose="020B0604020202020204" pitchFamily="34" charset="0"/>
                    <a:ea typeface="微软雅黑" panose="020B0503020204020204" pitchFamily="34" charset="-122"/>
                  </a:rPr>
                  <a:t>费</a:t>
                </a:r>
                <a:r>
                  <a:rPr lang="en-US" altLang="zh-CN" dirty="0" smtClean="0">
                    <a:solidFill>
                      <a:srgbClr val="FFFFFF"/>
                    </a:solidFill>
                    <a:latin typeface="Arial" panose="020B0604020202020204" pitchFamily="34" charset="0"/>
                    <a:ea typeface="微软雅黑" panose="020B0503020204020204" pitchFamily="34" charset="-122"/>
                  </a:rPr>
                  <a:t> </a:t>
                </a:r>
                <a:endParaRPr lang="en-US" altLang="zh-CN" dirty="0">
                  <a:solidFill>
                    <a:srgbClr val="FFFFFF"/>
                  </a:solidFill>
                  <a:latin typeface="Arial" panose="020B0604020202020204" pitchFamily="34" charset="0"/>
                  <a:ea typeface="微软雅黑" panose="020B0503020204020204" pitchFamily="34" charset="-122"/>
                </a:endParaRPr>
              </a:p>
            </p:txBody>
          </p:sp>
        </p:grpSp>
      </p:grpSp>
      <p:sp>
        <p:nvSpPr>
          <p:cNvPr id="66563" name="Rectangle 1"/>
          <p:cNvSpPr/>
          <p:nvPr/>
        </p:nvSpPr>
        <p:spPr>
          <a:xfrm>
            <a:off x="600" y="2259351"/>
            <a:ext cx="12190413" cy="3238034"/>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TW" altLang="zh-CN" spc="0" dirty="0">
                <a:solidFill>
                  <a:srgbClr val="FFFF00"/>
                </a:solidFill>
                <a:latin typeface="宋体" pitchFamily="2" charset="-122"/>
                <a:ea typeface="宋体" pitchFamily="2" charset="-122"/>
              </a:rPr>
              <a:t>2.0.2</a:t>
            </a:r>
            <a:r>
              <a:rPr lang="en-US" altLang="zh-CN" spc="0" dirty="0">
                <a:solidFill>
                  <a:srgbClr val="FFFF00"/>
                </a:solidFill>
                <a:latin typeface="宋体" pitchFamily="2" charset="-122"/>
                <a:ea typeface="宋体" pitchFamily="2" charset="-122"/>
              </a:rPr>
              <a:t>8</a:t>
            </a:r>
            <a:r>
              <a:rPr lang="zh-CN" altLang="zh-CN" spc="0" dirty="0">
                <a:solidFill>
                  <a:srgbClr val="FFFF00"/>
                </a:solidFill>
                <a:latin typeface="宋体" pitchFamily="2" charset="-122"/>
                <a:ea typeface="宋体" pitchFamily="2" charset="-122"/>
              </a:rPr>
              <a:t>提前竣工措施增加费</a:t>
            </a:r>
            <a:r>
              <a:rPr lang="en-US" altLang="zh-CN" spc="0" dirty="0">
                <a:solidFill>
                  <a:srgbClr val="FFFF00"/>
                </a:solidFill>
                <a:latin typeface="宋体" pitchFamily="2" charset="-122"/>
                <a:ea typeface="宋体" pitchFamily="2" charset="-122"/>
              </a:rPr>
              <a:t> </a:t>
            </a:r>
            <a:endParaRPr lang="zh-CN" altLang="zh-CN"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zh-CN" spc="0" dirty="0">
                <a:solidFill>
                  <a:srgbClr val="FFFF00"/>
                </a:solidFill>
                <a:latin typeface="宋体" pitchFamily="2" charset="-122"/>
                <a:ea typeface="宋体" pitchFamily="2" charset="-122"/>
              </a:rPr>
              <a:t>在工程承包合同履行过程中</a:t>
            </a:r>
            <a:r>
              <a:rPr lang="zh-CN" altLang="zh-CN" spc="0" dirty="0">
                <a:solidFill>
                  <a:schemeClr val="bg1"/>
                </a:solidFill>
                <a:latin typeface="宋体" pitchFamily="2" charset="-122"/>
                <a:ea typeface="宋体" pitchFamily="2" charset="-122"/>
              </a:rPr>
              <a:t>，承包人应发包人的要求而采取加快工程进度措施，使</a:t>
            </a:r>
            <a:r>
              <a:rPr lang="zh-CN" altLang="zh-CN" spc="0" dirty="0">
                <a:solidFill>
                  <a:srgbClr val="FFFF00"/>
                </a:solidFill>
                <a:latin typeface="宋体" pitchFamily="2" charset="-122"/>
                <a:ea typeface="宋体" pitchFamily="2" charset="-122"/>
              </a:rPr>
              <a:t>合同工程工期缩短</a:t>
            </a:r>
            <a:r>
              <a:rPr lang="zh-CN" altLang="zh-CN" spc="0" dirty="0">
                <a:solidFill>
                  <a:schemeClr val="bg1"/>
                </a:solidFill>
                <a:latin typeface="宋体" pitchFamily="2" charset="-122"/>
                <a:ea typeface="宋体" pitchFamily="2" charset="-122"/>
              </a:rPr>
              <a:t>，由此产生的应由发包人支付的费用。</a:t>
            </a:r>
            <a:endParaRPr lang="zh-CN" altLang="en-US" spc="0" dirty="0">
              <a:solidFill>
                <a:schemeClr val="bg1"/>
              </a:solidFill>
              <a:latin typeface="宋体" pitchFamily="2" charset="-122"/>
              <a:ea typeface="宋体" pitchFamily="2" charset="-122"/>
            </a:endParaRPr>
          </a:p>
          <a:p>
            <a:pPr marL="0" indent="0" eaLnBrk="1" hangingPunct="1">
              <a:lnSpc>
                <a:spcPts val="3194"/>
              </a:lnSpc>
              <a:spcAft>
                <a:spcPct val="0"/>
              </a:spcAft>
              <a:buNone/>
            </a:pPr>
            <a:r>
              <a:rPr lang="en-US" altLang="zh-CN" spc="0" dirty="0">
                <a:solidFill>
                  <a:schemeClr val="bg1"/>
                </a:solidFill>
                <a:latin typeface="宋体" pitchFamily="2" charset="-122"/>
                <a:ea typeface="宋体" pitchFamily="2" charset="-122"/>
              </a:rPr>
              <a:t>9.10.1 </a:t>
            </a:r>
            <a:r>
              <a:rPr lang="zh-TW" altLang="zh-CN" spc="0" dirty="0">
                <a:solidFill>
                  <a:schemeClr val="bg1"/>
                </a:solidFill>
                <a:latin typeface="宋体" pitchFamily="2" charset="-122"/>
                <a:ea typeface="宋体" pitchFamily="2" charset="-122"/>
              </a:rPr>
              <a:t>发包人要求合同工程提前竣工的，在保证质量安全前提下应征得承包人同意后与承包人商定采取加快工程进度的措施， 并应修订合同工程进度计划。 发包人应承担承包人由此增加的</a:t>
            </a:r>
            <a:r>
              <a:rPr lang="zh-CN" altLang="zh-CN" spc="0" dirty="0">
                <a:solidFill>
                  <a:schemeClr val="bg1"/>
                </a:solidFill>
                <a:latin typeface="宋体" pitchFamily="2" charset="-122"/>
                <a:ea typeface="宋体" pitchFamily="2" charset="-122"/>
              </a:rPr>
              <a:t>提前竣工措施增加费</a:t>
            </a:r>
            <a:r>
              <a:rPr lang="zh-TW" altLang="zh-CN" spc="0" dirty="0">
                <a:solidFill>
                  <a:schemeClr val="bg1"/>
                </a:solidFill>
                <a:latin typeface="宋体" pitchFamily="2" charset="-122"/>
                <a:ea typeface="宋体" pitchFamily="2" charset="-122"/>
              </a:rPr>
              <a:t>用。</a:t>
            </a:r>
            <a:endParaRPr lang="zh-CN" altLang="en-US" spc="0" dirty="0">
              <a:solidFill>
                <a:schemeClr val="bg1"/>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rgbClr val="FFFF00"/>
                </a:solidFill>
                <a:latin typeface="宋体" pitchFamily="2" charset="-122"/>
                <a:ea typeface="宋体" pitchFamily="2" charset="-122"/>
              </a:rPr>
              <a:t>提前竣工措施增加费的计取：</a:t>
            </a:r>
            <a:r>
              <a:rPr lang="zh-CN" altLang="en-US" spc="0" dirty="0">
                <a:solidFill>
                  <a:schemeClr val="bg2"/>
                </a:solidFill>
                <a:latin typeface="宋体" pitchFamily="2" charset="-122"/>
                <a:ea typeface="宋体" pitchFamily="2" charset="-122"/>
              </a:rPr>
              <a:t>工程承包合同签订后在履约过程中，承包人应发包人的要求而采取加快工程进度措施，使合同工程工期缩短所发生的费用，其计算方式和标准应由发承包双方在合同中具体约定或根据实际实施情况协商确定。</a:t>
            </a:r>
          </a:p>
          <a:p>
            <a:pPr marL="0" indent="0" eaLnBrk="1" hangingPunct="1">
              <a:lnSpc>
                <a:spcPct val="100000"/>
              </a:lnSpc>
              <a:spcAft>
                <a:spcPct val="0"/>
              </a:spcAft>
              <a:buNone/>
            </a:pPr>
            <a:endParaRPr lang="zh-TW" altLang="en-US" dirty="0">
              <a:solidFill>
                <a:schemeClr val="bg1"/>
              </a:solidFill>
              <a:ea typeface="PMingLiU" pitchFamily="18" charset="-120"/>
            </a:endParaRPr>
          </a:p>
        </p:txBody>
      </p:sp>
      <p:sp>
        <p:nvSpPr>
          <p:cNvPr id="6656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5-7</a:t>
            </a:r>
          </a:p>
        </p:txBody>
      </p:sp>
      <p:sp>
        <p:nvSpPr>
          <p:cNvPr id="6656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1"/>
          <p:cNvSpPr txBox="1"/>
          <p:nvPr/>
        </p:nvSpPr>
        <p:spPr>
          <a:xfrm>
            <a:off x="2662493" y="1475133"/>
            <a:ext cx="7244407" cy="3412440"/>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273776" indent="-273776" eaLnBrk="1" hangingPunct="1">
              <a:lnSpc>
                <a:spcPct val="200000"/>
              </a:lnSpc>
              <a:spcAft>
                <a:spcPct val="0"/>
              </a:spcAft>
              <a:buFont typeface="Wingdings" panose="05000000000000000000" pitchFamily="2" charset="2"/>
              <a:buChar char="Ø"/>
            </a:pPr>
            <a:r>
              <a:rPr lang="en-US" altLang="zh-CN" spc="0" dirty="0" smtClean="0">
                <a:solidFill>
                  <a:schemeClr val="bg1"/>
                </a:solidFill>
                <a:latin typeface="宋体" pitchFamily="2" charset="-122"/>
                <a:ea typeface="宋体" pitchFamily="2" charset="-122"/>
                <a:sym typeface="+mn-ea"/>
              </a:rPr>
              <a:t>2020</a:t>
            </a:r>
            <a:r>
              <a:rPr lang="zh-CN" altLang="en-US" spc="0" dirty="0">
                <a:solidFill>
                  <a:schemeClr val="bg1"/>
                </a:solidFill>
                <a:latin typeface="宋体" pitchFamily="2" charset="-122"/>
                <a:ea typeface="宋体" pitchFamily="2" charset="-122"/>
                <a:sym typeface="+mn-ea"/>
              </a:rPr>
              <a:t>计价办法相关支撑文件</a:t>
            </a:r>
          </a:p>
          <a:p>
            <a:pPr marL="273776" indent="-273776" eaLnBrk="1" hangingPunct="1">
              <a:lnSpc>
                <a:spcPct val="200000"/>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ea"/>
              </a:rPr>
              <a:t>2020</a:t>
            </a:r>
            <a:r>
              <a:rPr lang="zh-CN" altLang="en-US" spc="0" dirty="0">
                <a:solidFill>
                  <a:schemeClr val="bg1"/>
                </a:solidFill>
                <a:latin typeface="宋体" pitchFamily="2" charset="-122"/>
                <a:ea typeface="宋体" pitchFamily="2" charset="-122"/>
                <a:sym typeface="+mn-ea"/>
              </a:rPr>
              <a:t>计价办法内容框架</a:t>
            </a:r>
            <a:endParaRPr lang="en-US" altLang="zh-CN" spc="0" dirty="0">
              <a:solidFill>
                <a:schemeClr val="bg1"/>
              </a:solidFill>
              <a:latin typeface="宋体" pitchFamily="2" charset="-122"/>
              <a:ea typeface="宋体" pitchFamily="2" charset="-122"/>
              <a:sym typeface="+mn-ea"/>
            </a:endParaRPr>
          </a:p>
          <a:p>
            <a:pPr marL="273776" indent="-273776" eaLnBrk="1" hangingPunct="1">
              <a:lnSpc>
                <a:spcPct val="200000"/>
              </a:lnSpc>
              <a:spcAft>
                <a:spcPct val="0"/>
              </a:spcAft>
              <a:buFont typeface="Wingdings" panose="05000000000000000000" pitchFamily="2" charset="2"/>
              <a:buChar char="Ø"/>
            </a:pPr>
            <a:r>
              <a:rPr lang="zh-CN" altLang="en-US" spc="0" dirty="0">
                <a:solidFill>
                  <a:schemeClr val="bg1"/>
                </a:solidFill>
                <a:latin typeface="宋体" pitchFamily="2" charset="-122"/>
                <a:ea typeface="宋体" pitchFamily="2" charset="-122"/>
                <a:sym typeface="+mn-ea"/>
              </a:rPr>
              <a:t>新老计价办法构架变化对比</a:t>
            </a:r>
            <a:endParaRPr lang="en-US" altLang="zh-CN" spc="0" dirty="0">
              <a:solidFill>
                <a:schemeClr val="bg1"/>
              </a:solidFill>
              <a:latin typeface="宋体" pitchFamily="2" charset="-122"/>
              <a:ea typeface="宋体" pitchFamily="2" charset="-122"/>
              <a:sym typeface="+mn-ea"/>
            </a:endParaRPr>
          </a:p>
          <a:p>
            <a:pPr marL="273776" indent="-273776" eaLnBrk="1" hangingPunct="1">
              <a:lnSpc>
                <a:spcPct val="200000"/>
              </a:lnSpc>
              <a:spcAft>
                <a:spcPct val="0"/>
              </a:spcAft>
              <a:buFont typeface="Wingdings" panose="05000000000000000000" pitchFamily="2" charset="2"/>
              <a:buChar char="Ø"/>
            </a:pPr>
            <a:r>
              <a:rPr lang="zh-CN" altLang="en-US" spc="0" dirty="0">
                <a:solidFill>
                  <a:schemeClr val="bg1"/>
                </a:solidFill>
                <a:latin typeface="宋体" pitchFamily="2" charset="-122"/>
                <a:ea typeface="宋体" pitchFamily="2" charset="-122"/>
                <a:sym typeface="+mn-ea"/>
              </a:rPr>
              <a:t>新老计价办法对比主要内容变化说明</a:t>
            </a:r>
            <a:endParaRPr lang="en-US" altLang="zh-CN" spc="0" dirty="0">
              <a:solidFill>
                <a:schemeClr val="bg1"/>
              </a:solidFill>
              <a:latin typeface="宋体" pitchFamily="2" charset="-122"/>
              <a:ea typeface="宋体" pitchFamily="2" charset="-122"/>
              <a:sym typeface="+mn-ea"/>
            </a:endParaRPr>
          </a:p>
          <a:p>
            <a:pPr marL="273776" indent="-273776" eaLnBrk="1" hangingPunct="1">
              <a:lnSpc>
                <a:spcPct val="200000"/>
              </a:lnSpc>
              <a:spcAft>
                <a:spcPct val="0"/>
              </a:spcAft>
              <a:buFont typeface="Wingdings" panose="05000000000000000000" pitchFamily="2" charset="2"/>
              <a:buChar char="Ø"/>
            </a:pPr>
            <a:r>
              <a:rPr lang="zh-CN" altLang="en-US" spc="0" dirty="0">
                <a:solidFill>
                  <a:schemeClr val="bg1"/>
                </a:solidFill>
                <a:latin typeface="宋体" pitchFamily="2" charset="-122"/>
                <a:ea typeface="宋体" pitchFamily="2" charset="-122"/>
                <a:sym typeface="+mn-ea"/>
              </a:rPr>
              <a:t>计价办法主要条文解读</a:t>
            </a:r>
            <a:endParaRPr lang="en-US" altLang="zh-CN" spc="0" dirty="0">
              <a:solidFill>
                <a:schemeClr val="bg1"/>
              </a:solidFill>
              <a:latin typeface="宋体" pitchFamily="2" charset="-122"/>
              <a:ea typeface="宋体" pitchFamily="2" charset="-122"/>
              <a:sym typeface="+mn-ea"/>
            </a:endParaRPr>
          </a:p>
          <a:p>
            <a:pPr marL="273776" indent="-273776" eaLnBrk="1" hangingPunct="1">
              <a:lnSpc>
                <a:spcPct val="200000"/>
              </a:lnSpc>
              <a:spcAft>
                <a:spcPct val="0"/>
              </a:spcAft>
              <a:buFont typeface="Wingdings" panose="05000000000000000000" pitchFamily="2" charset="2"/>
              <a:buChar char="Ø"/>
            </a:pPr>
            <a:r>
              <a:rPr lang="zh-CN" altLang="en-US" spc="0" dirty="0">
                <a:solidFill>
                  <a:schemeClr val="bg1"/>
                </a:solidFill>
                <a:latin typeface="宋体" pitchFamily="2" charset="-122"/>
                <a:ea typeface="宋体" pitchFamily="2" charset="-122"/>
                <a:sym typeface="+mn-ea"/>
              </a:rPr>
              <a:t>设计概算有关问题的说明</a:t>
            </a:r>
          </a:p>
        </p:txBody>
      </p:sp>
      <p:grpSp>
        <p:nvGrpSpPr>
          <p:cNvPr id="9219"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grpSp>
          <p:nvGrpSpPr>
            <p:cNvPr id="9228" name="组合 20"/>
            <p:cNvGrpSpPr/>
            <p:nvPr/>
          </p:nvGrpSpPr>
          <p:grpSpPr>
            <a:xfrm>
              <a:off x="1708" y="428"/>
              <a:ext cx="5149" cy="852"/>
              <a:chOff x="1708" y="428"/>
              <a:chExt cx="5149"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6" y="428"/>
                <a:ext cx="852"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4732"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200" dirty="0">
                    <a:solidFill>
                      <a:srgbClr val="FFFFFF"/>
                    </a:solidFill>
                    <a:latin typeface="微软雅黑" panose="020B0503020204020204" pitchFamily="34" charset="-122"/>
                  </a:rPr>
                  <a:t>宣贯学习的主要内容                     </a:t>
                </a:r>
              </a:p>
            </p:txBody>
          </p:sp>
        </p:grpSp>
      </p:grpSp>
      <p:sp>
        <p:nvSpPr>
          <p:cNvPr id="9226"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a:solidFill>
                  <a:schemeClr val="bg1"/>
                </a:solidFill>
                <a:latin typeface="华文琥珀" pitchFamily="2" charset="-122"/>
                <a:ea typeface="华文琥珀" pitchFamily="2" charset="-122"/>
              </a:rPr>
              <a:t>2</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a:t>
                </a:r>
                <a:r>
                  <a:rPr lang="zh-CN" altLang="en-US" sz="2200" dirty="0" smtClean="0">
                    <a:solidFill>
                      <a:srgbClr val="FFFFFF"/>
                    </a:solidFill>
                    <a:latin typeface="Arial" panose="020B0604020202020204" pitchFamily="34" charset="0"/>
                    <a:ea typeface="微软雅黑" panose="020B0503020204020204" pitchFamily="34" charset="-122"/>
                    <a:sym typeface="+mn-ea"/>
                  </a:rPr>
                  <a:t>读</a:t>
                </a:r>
                <a:r>
                  <a:rPr lang="en-US" altLang="zh-CN" dirty="0" smtClean="0">
                    <a:solidFill>
                      <a:schemeClr val="bg1"/>
                    </a:solidFill>
                    <a:sym typeface="+mn-ea"/>
                  </a:rPr>
                  <a:t>——</a:t>
                </a:r>
                <a:r>
                  <a:rPr lang="zh-TW" altLang="zh-CN" dirty="0" smtClean="0">
                    <a:solidFill>
                      <a:srgbClr val="FFFFFF"/>
                    </a:solidFill>
                    <a:latin typeface="Arial" panose="020B0604020202020204" pitchFamily="34" charset="0"/>
                    <a:ea typeface="微软雅黑" panose="020B0503020204020204" pitchFamily="34" charset="-122"/>
                  </a:rPr>
                  <a:t>缺</a:t>
                </a:r>
                <a:r>
                  <a:rPr lang="zh-TW" altLang="zh-CN" dirty="0">
                    <a:solidFill>
                      <a:srgbClr val="FFFFFF"/>
                    </a:solidFill>
                    <a:latin typeface="Arial" panose="020B0604020202020204" pitchFamily="34" charset="0"/>
                    <a:ea typeface="微软雅黑" panose="020B0503020204020204" pitchFamily="34" charset="-122"/>
                  </a:rPr>
                  <a:t>陷责任期</a:t>
                </a:r>
                <a:r>
                  <a:rPr lang="en-US" altLang="zh-CN" sz="1300" dirty="0">
                    <a:solidFill>
                      <a:srgbClr val="FFFFFF"/>
                    </a:solidFill>
                    <a:latin typeface="Arial" panose="020B0604020202020204" pitchFamily="34" charset="0"/>
                    <a:ea typeface="微软雅黑" panose="020B0503020204020204" pitchFamily="34" charset="-122"/>
                  </a:rPr>
                  <a:t> </a:t>
                </a:r>
              </a:p>
            </p:txBody>
          </p:sp>
        </p:grpSp>
      </p:grpSp>
      <p:sp>
        <p:nvSpPr>
          <p:cNvPr id="66563" name="Rectangle 1"/>
          <p:cNvSpPr/>
          <p:nvPr/>
        </p:nvSpPr>
        <p:spPr>
          <a:xfrm>
            <a:off x="600" y="2449146"/>
            <a:ext cx="12190413" cy="285844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TW" altLang="zh-CN" spc="0" dirty="0" smtClean="0">
                <a:solidFill>
                  <a:srgbClr val="FFFF00"/>
                </a:solidFill>
                <a:latin typeface="宋体" pitchFamily="2" charset="-122"/>
                <a:ea typeface="宋体" pitchFamily="2" charset="-122"/>
              </a:rPr>
              <a:t>2.0.3</a:t>
            </a:r>
            <a:r>
              <a:rPr lang="en-US" altLang="zh-CN" spc="0" dirty="0">
                <a:solidFill>
                  <a:srgbClr val="FFFF00"/>
                </a:solidFill>
                <a:latin typeface="宋体" pitchFamily="2" charset="-122"/>
                <a:ea typeface="宋体" pitchFamily="2" charset="-122"/>
              </a:rPr>
              <a:t>2 </a:t>
            </a:r>
            <a:r>
              <a:rPr lang="zh-TW" altLang="zh-CN" spc="0" dirty="0">
                <a:solidFill>
                  <a:srgbClr val="FFFF00"/>
                </a:solidFill>
                <a:latin typeface="宋体" pitchFamily="2" charset="-122"/>
                <a:ea typeface="宋体" pitchFamily="2" charset="-122"/>
              </a:rPr>
              <a:t>缺陷责任期</a:t>
            </a:r>
            <a:r>
              <a:rPr lang="zh-TW" altLang="zh-CN" spc="0" dirty="0">
                <a:solidFill>
                  <a:schemeClr val="bg1"/>
                </a:solidFill>
                <a:latin typeface="宋体" pitchFamily="2" charset="-122"/>
                <a:ea typeface="宋体" pitchFamily="2" charset="-122"/>
              </a:rPr>
              <a:t> </a:t>
            </a:r>
            <a:endParaRPr lang="en-US" altLang="zh-TW" spc="0" dirty="0" smtClean="0">
              <a:solidFill>
                <a:schemeClr val="bg1"/>
              </a:solidFill>
              <a:latin typeface="宋体" pitchFamily="2" charset="-122"/>
              <a:ea typeface="宋体" pitchFamily="2" charset="-122"/>
            </a:endParaRPr>
          </a:p>
          <a:p>
            <a:pPr marL="0" indent="0" eaLnBrk="1" hangingPunct="1">
              <a:lnSpc>
                <a:spcPct val="100000"/>
              </a:lnSpc>
              <a:spcAft>
                <a:spcPct val="0"/>
              </a:spcAft>
              <a:buNone/>
            </a:pP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指承包人对已交付使用的合同工程承担合同约定的缺陷修复责任的期限。</a:t>
            </a:r>
            <a:endParaRPr lang="zh-TW" altLang="en-US"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CN" altLang="en-US" spc="0" dirty="0">
                <a:solidFill>
                  <a:srgbClr val="FFFF00"/>
                </a:solidFill>
                <a:latin typeface="宋体" pitchFamily="2" charset="-122"/>
                <a:ea typeface="宋体" pitchFamily="2" charset="-122"/>
              </a:rPr>
              <a:t>缺陷责任期：指承包单位为所完成的工程产品发生质量缺陷后的修补预留金额的时间，在责任期结束后可收回其质量保证金。缺陷责任期通常为</a:t>
            </a:r>
            <a:r>
              <a:rPr lang="en-US" altLang="zh-CN" spc="0" dirty="0">
                <a:solidFill>
                  <a:srgbClr val="FFFF00"/>
                </a:solidFill>
                <a:latin typeface="宋体" pitchFamily="2" charset="-122"/>
                <a:ea typeface="宋体" pitchFamily="2" charset="-122"/>
              </a:rPr>
              <a:t>6</a:t>
            </a:r>
            <a:r>
              <a:rPr lang="zh-CN" altLang="en-US" spc="0" dirty="0">
                <a:solidFill>
                  <a:srgbClr val="FFFF00"/>
                </a:solidFill>
                <a:latin typeface="宋体" pitchFamily="2" charset="-122"/>
                <a:ea typeface="宋体" pitchFamily="2" charset="-122"/>
              </a:rPr>
              <a:t>个月、</a:t>
            </a:r>
            <a:r>
              <a:rPr lang="en-US" altLang="zh-CN" spc="0" dirty="0">
                <a:solidFill>
                  <a:srgbClr val="FFFF00"/>
                </a:solidFill>
                <a:latin typeface="宋体" pitchFamily="2" charset="-122"/>
                <a:ea typeface="宋体" pitchFamily="2" charset="-122"/>
              </a:rPr>
              <a:t>12</a:t>
            </a:r>
            <a:r>
              <a:rPr lang="zh-CN" altLang="en-US" spc="0" dirty="0">
                <a:solidFill>
                  <a:srgbClr val="FFFF00"/>
                </a:solidFill>
                <a:latin typeface="宋体" pitchFamily="2" charset="-122"/>
                <a:ea typeface="宋体" pitchFamily="2" charset="-122"/>
              </a:rPr>
              <a:t>个月、</a:t>
            </a:r>
            <a:r>
              <a:rPr lang="en-US" altLang="zh-CN" spc="0" dirty="0">
                <a:solidFill>
                  <a:srgbClr val="FFFF00"/>
                </a:solidFill>
                <a:latin typeface="宋体" pitchFamily="2" charset="-122"/>
                <a:ea typeface="宋体" pitchFamily="2" charset="-122"/>
              </a:rPr>
              <a:t>24</a:t>
            </a:r>
            <a:r>
              <a:rPr lang="zh-CN" altLang="en-US" spc="0" dirty="0">
                <a:solidFill>
                  <a:srgbClr val="FFFF00"/>
                </a:solidFill>
                <a:latin typeface="宋体" pitchFamily="2" charset="-122"/>
                <a:ea typeface="宋体" pitchFamily="2" charset="-122"/>
              </a:rPr>
              <a:t>个月，具体双方在合同中约定。</a:t>
            </a:r>
            <a:r>
              <a:rPr lang="en-US" altLang="zh-CN" spc="0" dirty="0">
                <a:solidFill>
                  <a:srgbClr val="FFFF00"/>
                </a:solidFill>
                <a:latin typeface="宋体" pitchFamily="2" charset="-122"/>
                <a:ea typeface="宋体" pitchFamily="2" charset="-122"/>
              </a:rPr>
              <a:t> </a:t>
            </a:r>
          </a:p>
          <a:p>
            <a:pPr marL="0" indent="0" eaLnBrk="1" hangingPunct="1">
              <a:lnSpc>
                <a:spcPct val="100000"/>
              </a:lnSpc>
              <a:spcAft>
                <a:spcPct val="0"/>
              </a:spcAft>
              <a:buNone/>
            </a:pPr>
            <a:r>
              <a:rPr lang="en-US" altLang="zh-CN" spc="0" dirty="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建筑工程质量管理条例</a:t>
            </a:r>
            <a:r>
              <a:rPr lang="en-US" altLang="zh-CN" spc="0" dirty="0">
                <a:solidFill>
                  <a:srgbClr val="FFFF00"/>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在正常使用条件下，建设工程的</a:t>
            </a:r>
            <a:r>
              <a:rPr lang="zh-CN" altLang="en-US" spc="0" dirty="0">
                <a:solidFill>
                  <a:srgbClr val="FFFF00"/>
                </a:solidFill>
                <a:latin typeface="宋体" pitchFamily="2" charset="-122"/>
                <a:ea typeface="宋体" pitchFamily="2" charset="-122"/>
              </a:rPr>
              <a:t>最低保修期限</a:t>
            </a:r>
            <a:r>
              <a:rPr lang="zh-CN" altLang="en-US" spc="0" dirty="0">
                <a:solidFill>
                  <a:schemeClr val="bg2"/>
                </a:solidFill>
                <a:latin typeface="宋体" pitchFamily="2" charset="-122"/>
                <a:ea typeface="宋体" pitchFamily="2" charset="-122"/>
              </a:rPr>
              <a:t>为：</a:t>
            </a:r>
          </a:p>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一</a:t>
            </a: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基础设施工程、房屋建筑的地基基础工程和主体结构工程，为设计文件规定的该工程的</a:t>
            </a:r>
            <a:r>
              <a:rPr lang="zh-CN" altLang="en-US" spc="0" dirty="0">
                <a:solidFill>
                  <a:srgbClr val="FFFF00"/>
                </a:solidFill>
                <a:latin typeface="宋体" pitchFamily="2" charset="-122"/>
                <a:ea typeface="宋体" pitchFamily="2" charset="-122"/>
              </a:rPr>
              <a:t>合理使用年限</a:t>
            </a:r>
            <a:r>
              <a:rPr lang="en-US" altLang="zh-CN" spc="0" dirty="0">
                <a:solidFill>
                  <a:schemeClr val="bg2"/>
                </a:solidFill>
                <a:latin typeface="宋体" pitchFamily="2" charset="-122"/>
                <a:ea typeface="宋体" pitchFamily="2" charset="-122"/>
              </a:rPr>
              <a:t>;</a:t>
            </a:r>
          </a:p>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二</a:t>
            </a: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屋面防水工程、有防水要求的卫生间、房间和外墙面的防渗漏，为</a:t>
            </a:r>
            <a:r>
              <a:rPr lang="en-US" altLang="zh-CN" spc="0" dirty="0">
                <a:solidFill>
                  <a:srgbClr val="FFFF00"/>
                </a:solidFill>
                <a:latin typeface="宋体" pitchFamily="2" charset="-122"/>
                <a:ea typeface="宋体" pitchFamily="2" charset="-122"/>
              </a:rPr>
              <a:t>5</a:t>
            </a:r>
            <a:r>
              <a:rPr lang="zh-CN" altLang="en-US" spc="0" dirty="0">
                <a:solidFill>
                  <a:srgbClr val="FFFF00"/>
                </a:solidFill>
                <a:latin typeface="宋体" pitchFamily="2" charset="-122"/>
                <a:ea typeface="宋体" pitchFamily="2" charset="-122"/>
              </a:rPr>
              <a:t>年</a:t>
            </a:r>
            <a:r>
              <a:rPr lang="en-US" altLang="zh-CN" spc="0" dirty="0">
                <a:solidFill>
                  <a:schemeClr val="bg2"/>
                </a:solidFill>
                <a:latin typeface="宋体" pitchFamily="2" charset="-122"/>
                <a:ea typeface="宋体" pitchFamily="2" charset="-122"/>
              </a:rPr>
              <a:t>;</a:t>
            </a:r>
          </a:p>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三</a:t>
            </a: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供热与供冷系统，为</a:t>
            </a:r>
            <a:r>
              <a:rPr lang="en-US" altLang="zh-CN" spc="0" dirty="0">
                <a:solidFill>
                  <a:srgbClr val="FFFF00"/>
                </a:solidFill>
                <a:latin typeface="宋体" pitchFamily="2" charset="-122"/>
                <a:ea typeface="宋体" pitchFamily="2" charset="-122"/>
              </a:rPr>
              <a:t>2</a:t>
            </a:r>
            <a:r>
              <a:rPr lang="zh-CN" altLang="en-US" spc="0" dirty="0">
                <a:solidFill>
                  <a:srgbClr val="FFFF00"/>
                </a:solidFill>
                <a:latin typeface="宋体" pitchFamily="2" charset="-122"/>
                <a:ea typeface="宋体" pitchFamily="2" charset="-122"/>
              </a:rPr>
              <a:t>个采暖期、供冷期</a:t>
            </a:r>
            <a:r>
              <a:rPr lang="en-US" altLang="zh-CN" spc="0" dirty="0">
                <a:solidFill>
                  <a:srgbClr val="FFFF00"/>
                </a:solidFill>
                <a:latin typeface="宋体" pitchFamily="2" charset="-122"/>
                <a:ea typeface="宋体" pitchFamily="2" charset="-122"/>
              </a:rPr>
              <a:t>;</a:t>
            </a:r>
          </a:p>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四</a:t>
            </a: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电气管线、给排水管道、设备安装和装修工程，为</a:t>
            </a:r>
            <a:r>
              <a:rPr lang="en-US" altLang="zh-CN" spc="0" dirty="0">
                <a:solidFill>
                  <a:srgbClr val="FFFF00"/>
                </a:solidFill>
                <a:latin typeface="宋体" pitchFamily="2" charset="-122"/>
                <a:ea typeface="宋体" pitchFamily="2" charset="-122"/>
              </a:rPr>
              <a:t>2</a:t>
            </a:r>
            <a:r>
              <a:rPr lang="zh-CN" altLang="en-US" spc="0" dirty="0">
                <a:solidFill>
                  <a:srgbClr val="FFFF00"/>
                </a:solidFill>
                <a:latin typeface="宋体" pitchFamily="2" charset="-122"/>
                <a:ea typeface="宋体" pitchFamily="2" charset="-122"/>
              </a:rPr>
              <a:t>年。</a:t>
            </a:r>
            <a:endParaRPr lang="zh-CN" altLang="en-US" spc="0" dirty="0">
              <a:solidFill>
                <a:srgbClr val="FF0000"/>
              </a:solidFill>
              <a:latin typeface="宋体" pitchFamily="2" charset="-122"/>
              <a:ea typeface="宋体" pitchFamily="2" charset="-122"/>
            </a:endParaRPr>
          </a:p>
        </p:txBody>
      </p:sp>
      <p:sp>
        <p:nvSpPr>
          <p:cNvPr id="6656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5-8</a:t>
            </a:r>
            <a:endParaRPr lang="en-US" altLang="zh-CN" sz="2200" b="1" dirty="0">
              <a:solidFill>
                <a:schemeClr val="bg2"/>
              </a:solidFill>
              <a:latin typeface="微软雅黑" panose="020B0503020204020204" pitchFamily="34" charset="-122"/>
            </a:endParaRPr>
          </a:p>
        </p:txBody>
      </p:sp>
      <p:sp>
        <p:nvSpPr>
          <p:cNvPr id="6656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1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68616"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工程结算</a:t>
                </a:r>
                <a:r>
                  <a:rPr lang="zh-TW" altLang="en-US" b="0" dirty="0"/>
                  <a:t> </a:t>
                </a:r>
                <a:endParaRPr lang="en-US" altLang="zh-CN" b="0" dirty="0"/>
              </a:p>
            </p:txBody>
          </p:sp>
        </p:grpSp>
      </p:grpSp>
      <p:sp>
        <p:nvSpPr>
          <p:cNvPr id="68611" name="Rectangle 1"/>
          <p:cNvSpPr/>
          <p:nvPr/>
        </p:nvSpPr>
        <p:spPr>
          <a:xfrm>
            <a:off x="160635" y="1659528"/>
            <a:ext cx="11869780" cy="4192141"/>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zh-TW" spc="0" dirty="0">
                <a:solidFill>
                  <a:srgbClr val="FFFF00"/>
                </a:solidFill>
                <a:latin typeface="宋体" pitchFamily="2" charset="-122"/>
                <a:ea typeface="宋体" pitchFamily="2" charset="-122"/>
              </a:rPr>
              <a:t>2.0.4</a:t>
            </a:r>
            <a:r>
              <a:rPr lang="en-US" altLang="zh-CN" spc="0" dirty="0">
                <a:solidFill>
                  <a:srgbClr val="FFFF00"/>
                </a:solidFill>
                <a:latin typeface="宋体" pitchFamily="2" charset="-122"/>
                <a:ea typeface="宋体" pitchFamily="2" charset="-122"/>
              </a:rPr>
              <a:t>3</a:t>
            </a:r>
            <a:r>
              <a:rPr lang="en-US" altLang="zh-TW" spc="0" dirty="0">
                <a:solidFill>
                  <a:srgbClr val="FFFF00"/>
                </a:solidFill>
                <a:latin typeface="宋体" pitchFamily="2" charset="-122"/>
                <a:ea typeface="宋体" pitchFamily="2" charset="-122"/>
              </a:rPr>
              <a:t> </a:t>
            </a:r>
            <a:r>
              <a:rPr lang="zh-TW" altLang="en-US" spc="0" dirty="0">
                <a:solidFill>
                  <a:srgbClr val="FFFF00"/>
                </a:solidFill>
                <a:latin typeface="宋体" pitchFamily="2" charset="-122"/>
                <a:ea typeface="宋体" pitchFamily="2" charset="-122"/>
              </a:rPr>
              <a:t>工程结算</a:t>
            </a:r>
            <a:r>
              <a:rPr lang="zh-TW" altLang="en-US" spc="0" dirty="0">
                <a:solidFill>
                  <a:schemeClr val="bg1"/>
                </a:solidFill>
                <a:latin typeface="宋体" pitchFamily="2" charset="-122"/>
                <a:ea typeface="宋体" pitchFamily="2" charset="-122"/>
              </a:rPr>
              <a:t> </a:t>
            </a:r>
            <a:endParaRPr lang="zh-CN" altLang="en-US" spc="0" dirty="0">
              <a:solidFill>
                <a:schemeClr val="bg1"/>
              </a:solidFill>
              <a:latin typeface="宋体" pitchFamily="2" charset="-122"/>
              <a:ea typeface="宋体" pitchFamily="2" charset="-122"/>
            </a:endParaRPr>
          </a:p>
          <a:p>
            <a:pPr marL="0" indent="0">
              <a:lnSpc>
                <a:spcPts val="3194"/>
              </a:lnSpc>
              <a:spcAft>
                <a:spcPct val="0"/>
              </a:spcAft>
              <a:buNone/>
            </a:pPr>
            <a:r>
              <a:rPr lang="zh-TW" altLang="en-US" spc="0" dirty="0">
                <a:solidFill>
                  <a:schemeClr val="bg1"/>
                </a:solidFill>
                <a:latin typeface="宋体" pitchFamily="2" charset="-122"/>
                <a:ea typeface="宋体" pitchFamily="2" charset="-122"/>
              </a:rPr>
              <a:t>    发承包双方根据国家有关法律、法规规定和合同约定，对合同工程实施中、终止时、已完工后的工程项目进行的合同价款计算、调整和确认。</a:t>
            </a:r>
            <a:r>
              <a:rPr lang="zh-TW" altLang="en-US" spc="0" dirty="0">
                <a:solidFill>
                  <a:srgbClr val="FFFF00"/>
                </a:solidFill>
                <a:latin typeface="宋体" pitchFamily="2" charset="-122"/>
                <a:ea typeface="宋体" pitchFamily="2" charset="-122"/>
              </a:rPr>
              <a:t>包括施工过程结算、合同解除结算、竣工结算</a:t>
            </a:r>
            <a:r>
              <a:rPr lang="zh-TW" altLang="en-US" spc="0" dirty="0">
                <a:solidFill>
                  <a:schemeClr val="bg1"/>
                </a:solidFill>
                <a:latin typeface="宋体" pitchFamily="2" charset="-122"/>
                <a:ea typeface="宋体" pitchFamily="2" charset="-122"/>
              </a:rPr>
              <a:t>。</a:t>
            </a:r>
            <a:endParaRPr lang="zh-CN" altLang="en-US" spc="0" dirty="0">
              <a:solidFill>
                <a:schemeClr val="bg1"/>
              </a:solidFill>
              <a:latin typeface="宋体" pitchFamily="2" charset="-122"/>
              <a:ea typeface="宋体" pitchFamily="2" charset="-122"/>
            </a:endParaRPr>
          </a:p>
          <a:p>
            <a:pPr marL="0" indent="0">
              <a:lnSpc>
                <a:spcPts val="3194"/>
              </a:lnSpc>
              <a:spcAft>
                <a:spcPct val="0"/>
              </a:spcAft>
              <a:buNone/>
            </a:pPr>
            <a:r>
              <a:rPr lang="en-US" altLang="zh-TW" spc="0" dirty="0">
                <a:solidFill>
                  <a:srgbClr val="FFFF00"/>
                </a:solidFill>
                <a:latin typeface="宋体" pitchFamily="2" charset="-122"/>
                <a:ea typeface="宋体" pitchFamily="2" charset="-122"/>
              </a:rPr>
              <a:t>2.0.4</a:t>
            </a:r>
            <a:r>
              <a:rPr lang="en-US" altLang="zh-CN" spc="0" dirty="0">
                <a:solidFill>
                  <a:srgbClr val="FFFF00"/>
                </a:solidFill>
                <a:latin typeface="宋体" pitchFamily="2" charset="-122"/>
                <a:ea typeface="宋体" pitchFamily="2" charset="-122"/>
              </a:rPr>
              <a:t>4</a:t>
            </a:r>
            <a:r>
              <a:rPr lang="en-US" altLang="zh-TW" spc="0" dirty="0">
                <a:solidFill>
                  <a:srgbClr val="FFFF00"/>
                </a:solidFill>
                <a:latin typeface="宋体" pitchFamily="2" charset="-122"/>
                <a:ea typeface="宋体" pitchFamily="2" charset="-122"/>
              </a:rPr>
              <a:t> </a:t>
            </a:r>
            <a:r>
              <a:rPr lang="zh-TW" altLang="en-US" spc="0" dirty="0">
                <a:solidFill>
                  <a:srgbClr val="FFFF00"/>
                </a:solidFill>
                <a:latin typeface="宋体" pitchFamily="2" charset="-122"/>
                <a:ea typeface="宋体" pitchFamily="2" charset="-122"/>
              </a:rPr>
              <a:t>施工</a:t>
            </a:r>
            <a:r>
              <a:rPr lang="zh-CN" altLang="en-US" spc="0" dirty="0">
                <a:solidFill>
                  <a:srgbClr val="FFFF00"/>
                </a:solidFill>
                <a:latin typeface="宋体" pitchFamily="2" charset="-122"/>
                <a:ea typeface="宋体" pitchFamily="2" charset="-122"/>
              </a:rPr>
              <a:t>过</a:t>
            </a:r>
            <a:r>
              <a:rPr lang="zh-TW" altLang="en-US" spc="0" dirty="0">
                <a:solidFill>
                  <a:srgbClr val="FFFF00"/>
                </a:solidFill>
                <a:latin typeface="宋体" pitchFamily="2" charset="-122"/>
                <a:ea typeface="宋体" pitchFamily="2" charset="-122"/>
              </a:rPr>
              <a:t>程结算</a:t>
            </a:r>
            <a:r>
              <a:rPr lang="zh-TW" altLang="en-US" spc="0" dirty="0">
                <a:solidFill>
                  <a:schemeClr val="bg1"/>
                </a:solidFill>
                <a:latin typeface="宋体" pitchFamily="2" charset="-122"/>
                <a:ea typeface="宋体" pitchFamily="2" charset="-122"/>
              </a:rPr>
              <a:t> </a:t>
            </a:r>
            <a:endParaRPr lang="zh-CN" altLang="en-US" spc="0" dirty="0">
              <a:solidFill>
                <a:schemeClr val="bg1"/>
              </a:solidFill>
              <a:latin typeface="宋体" pitchFamily="2" charset="-122"/>
              <a:ea typeface="宋体" pitchFamily="2" charset="-122"/>
            </a:endParaRPr>
          </a:p>
          <a:p>
            <a:pPr marL="0" indent="0">
              <a:lnSpc>
                <a:spcPts val="3194"/>
              </a:lnSpc>
              <a:spcAft>
                <a:spcPct val="0"/>
              </a:spcAft>
              <a:buNone/>
            </a:pPr>
            <a:r>
              <a:rPr lang="zh-TW" altLang="en-US" spc="0" dirty="0">
                <a:solidFill>
                  <a:schemeClr val="bg1"/>
                </a:solidFill>
                <a:latin typeface="宋体" pitchFamily="2" charset="-122"/>
                <a:ea typeface="宋体" pitchFamily="2" charset="-122"/>
              </a:rPr>
              <a:t>    发承包双方根据国家有关法律、法规规定和合同约定，依据合同约定的支付节点，对已完成部分的分部工程或标志性节点工程项目进行的合同价款计算、调整、确认和支付。</a:t>
            </a:r>
            <a:endParaRPr lang="zh-TW" altLang="zh-CN" spc="0" dirty="0">
              <a:solidFill>
                <a:schemeClr val="bg1"/>
              </a:solidFill>
              <a:latin typeface="宋体" pitchFamily="2" charset="-122"/>
              <a:ea typeface="宋体" pitchFamily="2" charset="-122"/>
            </a:endParaRPr>
          </a:p>
          <a:p>
            <a:pPr marL="0" indent="0">
              <a:lnSpc>
                <a:spcPts val="3194"/>
              </a:lnSpc>
              <a:spcAft>
                <a:spcPct val="0"/>
              </a:spcAft>
              <a:buNone/>
            </a:pPr>
            <a:r>
              <a:rPr lang="zh-CN" altLang="zh-CN" spc="0" dirty="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住建部</a:t>
            </a:r>
            <a:r>
              <a:rPr lang="zh-CN" altLang="en-US" spc="0" dirty="0">
                <a:solidFill>
                  <a:srgbClr val="FFFF00"/>
                </a:solidFill>
                <a:latin typeface="宋体" pitchFamily="2" charset="-122"/>
                <a:ea typeface="宋体" pitchFamily="2" charset="-122"/>
                <a:sym typeface="+mn-lt"/>
              </a:rPr>
              <a:t>关于进一步推进工程造价管理改革的指导意见</a:t>
            </a:r>
            <a:r>
              <a:rPr lang="en-US" altLang="zh-CN" spc="0" dirty="0" smtClean="0">
                <a:solidFill>
                  <a:srgbClr val="FFFF00"/>
                </a:solidFill>
                <a:latin typeface="宋体" pitchFamily="2" charset="-122"/>
                <a:ea typeface="宋体" pitchFamily="2" charset="-122"/>
              </a:rPr>
              <a:t>》</a:t>
            </a:r>
            <a:r>
              <a:rPr lang="zh-CN" altLang="en-US" spc="0" dirty="0" smtClean="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sym typeface="+mn-lt"/>
              </a:rPr>
              <a:t>建</a:t>
            </a:r>
            <a:r>
              <a:rPr lang="zh-CN" altLang="en-US" spc="0" dirty="0" smtClean="0">
                <a:solidFill>
                  <a:schemeClr val="bg2"/>
                </a:solidFill>
                <a:latin typeface="宋体" pitchFamily="2" charset="-122"/>
                <a:ea typeface="宋体" pitchFamily="2" charset="-122"/>
                <a:sym typeface="+mn-lt"/>
              </a:rPr>
              <a:t>标</a:t>
            </a:r>
            <a:r>
              <a:rPr lang="en-US" altLang="zh-CN" spc="0" dirty="0" smtClean="0">
                <a:solidFill>
                  <a:schemeClr val="bg2"/>
                </a:solidFill>
                <a:latin typeface="宋体" pitchFamily="2" charset="-122"/>
                <a:ea typeface="宋体" pitchFamily="2" charset="-122"/>
                <a:sym typeface="+mn-lt"/>
              </a:rPr>
              <a:t>〔2014〕142</a:t>
            </a:r>
            <a:r>
              <a:rPr lang="zh-CN" altLang="en-US" spc="0" dirty="0">
                <a:solidFill>
                  <a:schemeClr val="bg2"/>
                </a:solidFill>
                <a:latin typeface="宋体" pitchFamily="2" charset="-122"/>
                <a:ea typeface="宋体" pitchFamily="2" charset="-122"/>
                <a:sym typeface="+mn-lt"/>
              </a:rPr>
              <a:t>号</a:t>
            </a:r>
            <a:r>
              <a:rPr lang="zh-CN" altLang="en-US" spc="0" dirty="0">
                <a:solidFill>
                  <a:schemeClr val="bg2"/>
                </a:solidFill>
                <a:latin typeface="宋体" pitchFamily="2" charset="-122"/>
                <a:ea typeface="宋体" pitchFamily="2" charset="-122"/>
              </a:rPr>
              <a:t>）首次提出“推行过程结算、简化竣工结算”；</a:t>
            </a:r>
            <a:r>
              <a:rPr lang="zh-CN" altLang="zh-CN" spc="0" dirty="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sym typeface="+mn-lt"/>
              </a:rPr>
              <a:t>关于加强和改善工程造价监管的意见</a:t>
            </a:r>
            <a:r>
              <a:rPr lang="en-US" altLang="zh-CN" spc="0" dirty="0">
                <a:solidFill>
                  <a:srgbClr val="FFFF00"/>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sym typeface="+mn-lt"/>
              </a:rPr>
              <a:t>（建标</a:t>
            </a:r>
            <a:r>
              <a:rPr lang="zh-CN" altLang="zh-CN" spc="0" dirty="0" smtClean="0">
                <a:solidFill>
                  <a:schemeClr val="bg2"/>
                </a:solidFill>
                <a:latin typeface="宋体" pitchFamily="2" charset="-122"/>
                <a:ea typeface="宋体" pitchFamily="2" charset="-122"/>
                <a:sym typeface="+mn-lt"/>
              </a:rPr>
              <a:t>〔</a:t>
            </a:r>
            <a:r>
              <a:rPr lang="en-US" altLang="zh-CN" spc="0" dirty="0" smtClean="0">
                <a:solidFill>
                  <a:schemeClr val="bg2"/>
                </a:solidFill>
                <a:latin typeface="宋体" pitchFamily="2" charset="-122"/>
                <a:ea typeface="宋体" pitchFamily="2" charset="-122"/>
                <a:sym typeface="+mn-lt"/>
              </a:rPr>
              <a:t>2017</a:t>
            </a:r>
            <a:r>
              <a:rPr lang="zh-CN" altLang="zh-CN" spc="0" dirty="0" smtClean="0">
                <a:solidFill>
                  <a:schemeClr val="bg2"/>
                </a:solidFill>
                <a:latin typeface="宋体" pitchFamily="2" charset="-122"/>
                <a:ea typeface="宋体" pitchFamily="2" charset="-122"/>
                <a:sym typeface="+mn-lt"/>
              </a:rPr>
              <a:t>〕</a:t>
            </a:r>
            <a:r>
              <a:rPr lang="en-US" altLang="zh-CN" spc="0" dirty="0">
                <a:solidFill>
                  <a:schemeClr val="bg2"/>
                </a:solidFill>
                <a:latin typeface="宋体" pitchFamily="2" charset="-122"/>
                <a:ea typeface="宋体" pitchFamily="2" charset="-122"/>
                <a:sym typeface="+mn-lt"/>
              </a:rPr>
              <a:t>209</a:t>
            </a:r>
            <a:r>
              <a:rPr lang="zh-CN" altLang="en-US" spc="0" dirty="0">
                <a:solidFill>
                  <a:schemeClr val="bg2"/>
                </a:solidFill>
                <a:latin typeface="宋体" pitchFamily="2" charset="-122"/>
                <a:ea typeface="宋体" pitchFamily="2" charset="-122"/>
                <a:sym typeface="+mn-lt"/>
              </a:rPr>
              <a:t>号）再次提出推行施工过程结算制度；</a:t>
            </a:r>
            <a:r>
              <a:rPr lang="en-US" altLang="zh-CN" spc="0" dirty="0">
                <a:solidFill>
                  <a:schemeClr val="bg2"/>
                </a:solidFill>
                <a:latin typeface="宋体" pitchFamily="2" charset="-122"/>
                <a:ea typeface="宋体" pitchFamily="2" charset="-122"/>
                <a:sym typeface="+mn-lt"/>
              </a:rPr>
              <a:t>2020</a:t>
            </a:r>
            <a:r>
              <a:rPr lang="zh-CN" altLang="en-US" spc="0" dirty="0">
                <a:solidFill>
                  <a:schemeClr val="bg2"/>
                </a:solidFill>
                <a:latin typeface="宋体" pitchFamily="2" charset="-122"/>
                <a:ea typeface="宋体" pitchFamily="2" charset="-122"/>
                <a:sym typeface="+mn-lt"/>
              </a:rPr>
              <a:t>年</a:t>
            </a:r>
            <a:r>
              <a:rPr lang="en-US" altLang="zh-CN" spc="0" dirty="0">
                <a:solidFill>
                  <a:schemeClr val="bg2"/>
                </a:solidFill>
                <a:latin typeface="宋体" pitchFamily="2" charset="-122"/>
                <a:ea typeface="宋体" pitchFamily="2" charset="-122"/>
                <a:sym typeface="+mn-lt"/>
              </a:rPr>
              <a:t>1</a:t>
            </a:r>
            <a:r>
              <a:rPr lang="zh-CN" altLang="en-US" spc="0" dirty="0">
                <a:solidFill>
                  <a:schemeClr val="bg2"/>
                </a:solidFill>
                <a:latin typeface="宋体" pitchFamily="2" charset="-122"/>
                <a:ea typeface="宋体" pitchFamily="2" charset="-122"/>
                <a:sym typeface="+mn-lt"/>
              </a:rPr>
              <a:t>月</a:t>
            </a:r>
            <a:r>
              <a:rPr lang="en-US" altLang="zh-CN" spc="0" dirty="0">
                <a:solidFill>
                  <a:schemeClr val="bg2"/>
                </a:solidFill>
                <a:latin typeface="宋体" pitchFamily="2" charset="-122"/>
                <a:ea typeface="宋体" pitchFamily="2" charset="-122"/>
                <a:sym typeface="+mn-lt"/>
              </a:rPr>
              <a:t>8</a:t>
            </a:r>
            <a:r>
              <a:rPr lang="zh-CN" altLang="en-US" spc="0" dirty="0">
                <a:solidFill>
                  <a:schemeClr val="bg2"/>
                </a:solidFill>
                <a:latin typeface="宋体" pitchFamily="2" charset="-122"/>
                <a:ea typeface="宋体" pitchFamily="2" charset="-122"/>
                <a:sym typeface="+mn-lt"/>
              </a:rPr>
              <a:t>日，</a:t>
            </a:r>
            <a:r>
              <a:rPr lang="zh-CN" altLang="en-US" spc="0" dirty="0">
                <a:solidFill>
                  <a:srgbClr val="FFFF00"/>
                </a:solidFill>
                <a:latin typeface="宋体" pitchFamily="2" charset="-122"/>
                <a:ea typeface="宋体" pitchFamily="2" charset="-122"/>
                <a:sym typeface="+mn-lt"/>
              </a:rPr>
              <a:t>国务院召开常务会议，</a:t>
            </a:r>
            <a:r>
              <a:rPr lang="zh-CN" altLang="en-US" spc="0" dirty="0">
                <a:solidFill>
                  <a:schemeClr val="bg2"/>
                </a:solidFill>
                <a:latin typeface="宋体" pitchFamily="2" charset="-122"/>
                <a:ea typeface="宋体" pitchFamily="2" charset="-122"/>
                <a:sym typeface="+mn-lt"/>
              </a:rPr>
              <a:t>会议明确提出：“</a:t>
            </a:r>
            <a:r>
              <a:rPr lang="zh-CN" altLang="en-US" spc="0" dirty="0">
                <a:solidFill>
                  <a:srgbClr val="FFFF00"/>
                </a:solidFill>
                <a:latin typeface="宋体" pitchFamily="2" charset="-122"/>
                <a:ea typeface="宋体" pitchFamily="2" charset="-122"/>
                <a:sym typeface="+mn-lt"/>
              </a:rPr>
              <a:t>在工程建设领域全面推行过程结算，加大保函替代施工单位保证金推广力度</a:t>
            </a:r>
            <a:r>
              <a:rPr lang="zh-CN" altLang="en-US" spc="0" dirty="0" smtClean="0">
                <a:solidFill>
                  <a:srgbClr val="FFFF00"/>
                </a:solidFill>
                <a:latin typeface="宋体" pitchFamily="2" charset="-122"/>
                <a:ea typeface="宋体" pitchFamily="2" charset="-122"/>
                <a:sym typeface="+mn-lt"/>
              </a:rPr>
              <a:t>”。</a:t>
            </a:r>
            <a:endParaRPr lang="zh-CN" altLang="en-US" spc="0" dirty="0">
              <a:solidFill>
                <a:srgbClr val="FFFF00"/>
              </a:solidFill>
              <a:latin typeface="宋体" pitchFamily="2" charset="-122"/>
              <a:ea typeface="宋体" pitchFamily="2" charset="-122"/>
              <a:sym typeface="+mn-lt"/>
            </a:endParaRPr>
          </a:p>
        </p:txBody>
      </p:sp>
      <p:sp>
        <p:nvSpPr>
          <p:cNvPr id="6861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5-9</a:t>
            </a:r>
            <a:endParaRPr lang="en-US" altLang="zh-CN" sz="2200" b="1" dirty="0">
              <a:solidFill>
                <a:schemeClr val="bg2"/>
              </a:solidFill>
              <a:latin typeface="微软雅黑" panose="020B0503020204020204" pitchFamily="34" charset="-122"/>
            </a:endParaRPr>
          </a:p>
        </p:txBody>
      </p:sp>
      <p:sp>
        <p:nvSpPr>
          <p:cNvPr id="6861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39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smtClean="0">
                    <a:solidFill>
                      <a:schemeClr val="bg1"/>
                    </a:solidFill>
                    <a:sym typeface="+mn-ea"/>
                  </a:rPr>
                  <a:t>——</a:t>
                </a:r>
                <a:r>
                  <a:rPr lang="zh-CN" altLang="en-US" b="0" dirty="0" smtClean="0">
                    <a:solidFill>
                      <a:schemeClr val="bg1"/>
                    </a:solidFill>
                    <a:sym typeface="+mn-ea"/>
                  </a:rPr>
                  <a:t>施工过程</a:t>
                </a:r>
                <a:r>
                  <a:rPr lang="zh-TW" altLang="en-US" b="0" dirty="0" smtClean="0">
                    <a:solidFill>
                      <a:schemeClr val="bg1"/>
                    </a:solidFill>
                    <a:ea typeface="PMingLiU" pitchFamily="18" charset="-120"/>
                  </a:rPr>
                  <a:t>结</a:t>
                </a:r>
                <a:r>
                  <a:rPr lang="zh-TW" altLang="en-US" b="0" dirty="0">
                    <a:solidFill>
                      <a:schemeClr val="bg1"/>
                    </a:solidFill>
                    <a:ea typeface="PMingLiU" pitchFamily="18" charset="-120"/>
                  </a:rPr>
                  <a:t>算</a:t>
                </a:r>
                <a:r>
                  <a:rPr lang="zh-TW" altLang="en-US" b="0" dirty="0"/>
                  <a:t> </a:t>
                </a:r>
                <a:endParaRPr lang="en-US" altLang="zh-CN" b="0" dirty="0"/>
              </a:p>
            </p:txBody>
          </p:sp>
        </p:grpSp>
      </p:grpSp>
      <p:sp>
        <p:nvSpPr>
          <p:cNvPr id="68611" name="Rectangle 1"/>
          <p:cNvSpPr/>
          <p:nvPr/>
        </p:nvSpPr>
        <p:spPr>
          <a:xfrm>
            <a:off x="139059" y="1497508"/>
            <a:ext cx="11869780" cy="4602510"/>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zh-TW" spc="0" dirty="0">
                <a:solidFill>
                  <a:srgbClr val="FFFF00"/>
                </a:solidFill>
                <a:latin typeface="宋体" pitchFamily="2" charset="-122"/>
                <a:ea typeface="宋体" pitchFamily="2" charset="-122"/>
              </a:rPr>
              <a:t>2.0.4</a:t>
            </a:r>
            <a:r>
              <a:rPr lang="en-US" altLang="zh-CN" spc="0" dirty="0">
                <a:solidFill>
                  <a:srgbClr val="FFFF00"/>
                </a:solidFill>
                <a:latin typeface="宋体" pitchFamily="2" charset="-122"/>
                <a:ea typeface="宋体" pitchFamily="2" charset="-122"/>
              </a:rPr>
              <a:t>3</a:t>
            </a:r>
            <a:r>
              <a:rPr lang="en-US" altLang="zh-TW" spc="0" dirty="0">
                <a:solidFill>
                  <a:srgbClr val="FFFF00"/>
                </a:solidFill>
                <a:latin typeface="宋体" pitchFamily="2" charset="-122"/>
                <a:ea typeface="宋体" pitchFamily="2" charset="-122"/>
              </a:rPr>
              <a:t> </a:t>
            </a:r>
            <a:r>
              <a:rPr lang="zh-TW" altLang="en-US" spc="0" dirty="0">
                <a:solidFill>
                  <a:srgbClr val="FFFF00"/>
                </a:solidFill>
                <a:latin typeface="宋体" pitchFamily="2" charset="-122"/>
                <a:ea typeface="宋体" pitchFamily="2" charset="-122"/>
              </a:rPr>
              <a:t>工程结算</a:t>
            </a:r>
            <a:r>
              <a:rPr lang="zh-TW" altLang="en-US" spc="0" dirty="0">
                <a:solidFill>
                  <a:schemeClr val="bg1"/>
                </a:solidFill>
                <a:latin typeface="宋体" pitchFamily="2" charset="-122"/>
                <a:ea typeface="宋体" pitchFamily="2" charset="-122"/>
              </a:rPr>
              <a:t> </a:t>
            </a:r>
            <a:endParaRPr lang="zh-CN" altLang="en-US" spc="0" dirty="0">
              <a:solidFill>
                <a:schemeClr val="bg1"/>
              </a:solidFill>
              <a:latin typeface="宋体" pitchFamily="2" charset="-122"/>
              <a:ea typeface="宋体" pitchFamily="2" charset="-122"/>
            </a:endParaRPr>
          </a:p>
          <a:p>
            <a:pPr marL="0" indent="0">
              <a:lnSpc>
                <a:spcPts val="3194"/>
              </a:lnSpc>
              <a:spcAft>
                <a:spcPct val="0"/>
              </a:spcAft>
              <a:buNone/>
            </a:pPr>
            <a:r>
              <a:rPr lang="en-US" altLang="zh-CN" spc="0" dirty="0" smtClean="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工程造价改革工作方案的通知</a:t>
            </a:r>
            <a:r>
              <a:rPr lang="en-US" altLang="zh-CN" spc="0" dirty="0">
                <a:solidFill>
                  <a:srgbClr val="FFFF00"/>
                </a:solidFill>
                <a:latin typeface="宋体" pitchFamily="2" charset="-122"/>
                <a:ea typeface="宋体" pitchFamily="2" charset="-122"/>
              </a:rPr>
              <a:t>》 </a:t>
            </a:r>
            <a:r>
              <a:rPr lang="zh-CN" altLang="en-US" spc="0" dirty="0">
                <a:solidFill>
                  <a:schemeClr val="bg2"/>
                </a:solidFill>
                <a:latin typeface="宋体" pitchFamily="2" charset="-122"/>
                <a:ea typeface="宋体" pitchFamily="2" charset="-122"/>
              </a:rPr>
              <a:t>（建办标</a:t>
            </a:r>
            <a:r>
              <a:rPr lang="zh-CN"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2</a:t>
            </a:r>
            <a:r>
              <a:rPr lang="en-US" altLang="zh-CN" spc="0" dirty="0">
                <a:solidFill>
                  <a:schemeClr val="bg2"/>
                </a:solidFill>
                <a:latin typeface="宋体" pitchFamily="2" charset="-122"/>
                <a:ea typeface="宋体" pitchFamily="2" charset="-122"/>
              </a:rPr>
              <a:t>020</a:t>
            </a:r>
            <a:r>
              <a:rPr lang="zh-CN"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3</a:t>
            </a:r>
            <a:r>
              <a:rPr lang="en-US" altLang="zh-CN" spc="0" dirty="0">
                <a:solidFill>
                  <a:schemeClr val="bg2"/>
                </a:solidFill>
                <a:latin typeface="宋体" pitchFamily="2" charset="-122"/>
                <a:ea typeface="宋体" pitchFamily="2" charset="-122"/>
              </a:rPr>
              <a:t>8</a:t>
            </a:r>
            <a:r>
              <a:rPr lang="zh-CN" altLang="en-US" spc="0" dirty="0">
                <a:solidFill>
                  <a:schemeClr val="bg2"/>
                </a:solidFill>
                <a:latin typeface="宋体" pitchFamily="2" charset="-122"/>
                <a:ea typeface="宋体" pitchFamily="2" charset="-122"/>
              </a:rPr>
              <a:t>号）提</a:t>
            </a:r>
            <a:r>
              <a:rPr lang="zh-CN" altLang="en-US" spc="0" dirty="0" smtClean="0">
                <a:solidFill>
                  <a:schemeClr val="bg2"/>
                </a:solidFill>
                <a:latin typeface="宋体" pitchFamily="2" charset="-122"/>
                <a:ea typeface="宋体" pitchFamily="2" charset="-122"/>
              </a:rPr>
              <a:t>出“</a:t>
            </a:r>
            <a:r>
              <a:rPr lang="zh-CN" altLang="en-US" spc="0" dirty="0">
                <a:solidFill>
                  <a:schemeClr val="bg2"/>
                </a:solidFill>
                <a:latin typeface="宋体" pitchFamily="2" charset="-122"/>
                <a:ea typeface="宋体" pitchFamily="2" charset="-122"/>
              </a:rPr>
              <a:t>严格施工合同履约管理。加强工程施工合同履约和价款支付监管，引导发承包双方严格按照合同约定开展工程款支付和结算，</a:t>
            </a:r>
            <a:r>
              <a:rPr lang="zh-CN" altLang="en-US" spc="0" dirty="0">
                <a:solidFill>
                  <a:srgbClr val="FFFF00"/>
                </a:solidFill>
                <a:latin typeface="宋体" pitchFamily="2" charset="-122"/>
                <a:ea typeface="宋体" pitchFamily="2" charset="-122"/>
              </a:rPr>
              <a:t>全面推行施工过程价款结算和支付 </a:t>
            </a:r>
            <a:r>
              <a:rPr lang="zh-CN" altLang="en-US" spc="0" dirty="0">
                <a:solidFill>
                  <a:schemeClr val="bg2"/>
                </a:solidFill>
                <a:latin typeface="宋体" pitchFamily="2" charset="-122"/>
                <a:ea typeface="宋体" pitchFamily="2" charset="-122"/>
              </a:rPr>
              <a:t>”。</a:t>
            </a:r>
          </a:p>
          <a:p>
            <a:pPr marL="0" indent="0">
              <a:lnSpc>
                <a:spcPts val="3194"/>
              </a:lnSpc>
              <a:spcAft>
                <a:spcPct val="0"/>
              </a:spcAft>
              <a:buNone/>
            </a:pPr>
            <a:r>
              <a:rPr lang="en-US" altLang="zh-CN" spc="0" dirty="0">
                <a:solidFill>
                  <a:schemeClr val="bg2"/>
                </a:solidFill>
                <a:latin typeface="宋体" pitchFamily="2" charset="-122"/>
                <a:ea typeface="宋体" pitchFamily="2" charset="-122"/>
              </a:rPr>
              <a:t>2020</a:t>
            </a:r>
            <a:r>
              <a:rPr lang="zh-CN" altLang="en-US" spc="0" dirty="0">
                <a:solidFill>
                  <a:schemeClr val="bg2"/>
                </a:solidFill>
                <a:latin typeface="宋体" pitchFamily="2" charset="-122"/>
                <a:ea typeface="宋体" pitchFamily="2" charset="-122"/>
              </a:rPr>
              <a:t>年</a:t>
            </a:r>
            <a:r>
              <a:rPr lang="en-US" altLang="zh-CN" spc="0" dirty="0">
                <a:solidFill>
                  <a:schemeClr val="bg2"/>
                </a:solidFill>
                <a:latin typeface="宋体" pitchFamily="2" charset="-122"/>
                <a:ea typeface="宋体" pitchFamily="2" charset="-122"/>
              </a:rPr>
              <a:t>5</a:t>
            </a:r>
            <a:r>
              <a:rPr lang="zh-CN" altLang="en-US" spc="0" dirty="0">
                <a:solidFill>
                  <a:schemeClr val="bg2"/>
                </a:solidFill>
                <a:latin typeface="宋体" pitchFamily="2" charset="-122"/>
                <a:ea typeface="宋体" pitchFamily="2" charset="-122"/>
              </a:rPr>
              <a:t>月省住建厅、财政厅起草了</a:t>
            </a:r>
            <a:r>
              <a:rPr lang="en-US" altLang="zh-CN" spc="0" dirty="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关于在房屋建筑和市政基础设施工程中推行施工过程结算的实施意见</a:t>
            </a:r>
            <a:r>
              <a:rPr lang="en-US" altLang="zh-CN" spc="0" dirty="0" smtClean="0">
                <a:solidFill>
                  <a:srgbClr val="FFFF00"/>
                </a:solidFill>
                <a:latin typeface="宋体" pitchFamily="2" charset="-122"/>
                <a:ea typeface="宋体" pitchFamily="2" charset="-122"/>
              </a:rPr>
              <a:t>》</a:t>
            </a:r>
            <a:r>
              <a:rPr lang="zh-CN" altLang="en-US" spc="0" dirty="0" smtClean="0">
                <a:solidFill>
                  <a:srgbClr val="FFFF00"/>
                </a:solidFill>
                <a:latin typeface="宋体" pitchFamily="2" charset="-122"/>
                <a:ea typeface="宋体" pitchFamily="2" charset="-122"/>
              </a:rPr>
              <a:t>明确：</a:t>
            </a:r>
            <a:endParaRPr lang="en-US" altLang="zh-CN" spc="0" dirty="0" smtClean="0">
              <a:solidFill>
                <a:srgbClr val="FFFF00"/>
              </a:solidFill>
              <a:latin typeface="宋体" pitchFamily="2" charset="-122"/>
              <a:ea typeface="宋体" pitchFamily="2" charset="-122"/>
            </a:endParaRPr>
          </a:p>
          <a:p>
            <a:pPr marL="0" indent="0">
              <a:lnSpc>
                <a:spcPts val="3194"/>
              </a:lnSpc>
              <a:spcAft>
                <a:spcPct val="0"/>
              </a:spcAft>
              <a:buNone/>
            </a:pPr>
            <a:r>
              <a:rPr lang="en-US" altLang="zh-CN" spc="0" dirty="0" smtClean="0">
                <a:solidFill>
                  <a:srgbClr val="FF0000"/>
                </a:solidFill>
                <a:latin typeface="宋体" pitchFamily="2" charset="-122"/>
                <a:ea typeface="宋体" pitchFamily="2" charset="-122"/>
              </a:rPr>
              <a:t> </a:t>
            </a:r>
            <a:r>
              <a:rPr lang="en-US" altLang="zh-CN" spc="0" dirty="0">
                <a:solidFill>
                  <a:schemeClr val="bg2"/>
                </a:solidFill>
                <a:latin typeface="宋体" pitchFamily="2" charset="-122"/>
                <a:ea typeface="宋体" pitchFamily="2" charset="-122"/>
              </a:rPr>
              <a:t>1</a:t>
            </a:r>
            <a:r>
              <a:rPr lang="zh-CN" altLang="en-US" spc="0" dirty="0">
                <a:solidFill>
                  <a:schemeClr val="bg2"/>
                </a:solidFill>
                <a:latin typeface="宋体" pitchFamily="2" charset="-122"/>
                <a:ea typeface="宋体" pitchFamily="2" charset="-122"/>
              </a:rPr>
              <a:t>、“招标文件和施工合同中应约定施工过程结算周期、计量计价方法、风险范围、验收要求</a:t>
            </a: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以及价款支付时间、程序、方法、比例等内容。</a:t>
            </a:r>
          </a:p>
          <a:p>
            <a:pPr marL="0" indent="0">
              <a:lnSpc>
                <a:spcPts val="3194"/>
              </a:lnSpc>
              <a:spcAft>
                <a:spcPct val="0"/>
              </a:spcAft>
              <a:buNone/>
            </a:pPr>
            <a:r>
              <a:rPr lang="en-US" altLang="zh-CN" spc="0" dirty="0">
                <a:solidFill>
                  <a:schemeClr val="bg2"/>
                </a:solidFill>
                <a:latin typeface="宋体" pitchFamily="2" charset="-122"/>
                <a:ea typeface="宋体" pitchFamily="2" charset="-122"/>
              </a:rPr>
              <a:t>2</a:t>
            </a:r>
            <a:r>
              <a:rPr lang="zh-CN" altLang="en-US" spc="0" dirty="0">
                <a:solidFill>
                  <a:schemeClr val="bg2"/>
                </a:solidFill>
                <a:latin typeface="宋体" pitchFamily="2" charset="-122"/>
                <a:ea typeface="宋体" pitchFamily="2" charset="-122"/>
              </a:rPr>
              <a:t>、发包方应在合同约定的时间内按照合同约定的比例进行支付</a:t>
            </a: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合同约定的支付比例不得低于施工过程结算款的</a:t>
            </a:r>
            <a:r>
              <a:rPr lang="en-US" altLang="zh-CN" spc="0" dirty="0">
                <a:solidFill>
                  <a:schemeClr val="bg2"/>
                </a:solidFill>
                <a:latin typeface="宋体" pitchFamily="2" charset="-122"/>
                <a:ea typeface="宋体" pitchFamily="2" charset="-122"/>
              </a:rPr>
              <a:t>60%</a:t>
            </a:r>
            <a:r>
              <a:rPr lang="zh-CN" altLang="en-US" spc="0" dirty="0">
                <a:solidFill>
                  <a:schemeClr val="bg2"/>
                </a:solidFill>
                <a:latin typeface="宋体" pitchFamily="2" charset="-122"/>
                <a:ea typeface="宋体" pitchFamily="2" charset="-122"/>
              </a:rPr>
              <a:t>。项目累计合同金额不得超过概算。</a:t>
            </a:r>
          </a:p>
          <a:p>
            <a:pPr marL="0" indent="0">
              <a:lnSpc>
                <a:spcPts val="3194"/>
              </a:lnSpc>
              <a:spcAft>
                <a:spcPct val="0"/>
              </a:spcAft>
              <a:buNone/>
            </a:pPr>
            <a:r>
              <a:rPr lang="zh-CN" altLang="en-US" spc="0" dirty="0" smtClean="0">
                <a:solidFill>
                  <a:schemeClr val="bg2"/>
                </a:solidFill>
                <a:latin typeface="宋体" pitchFamily="2" charset="-122"/>
                <a:ea typeface="宋体" pitchFamily="2" charset="-122"/>
              </a:rPr>
              <a:t>    施</a:t>
            </a:r>
            <a:r>
              <a:rPr lang="zh-CN" altLang="en-US" spc="0" dirty="0">
                <a:solidFill>
                  <a:schemeClr val="bg2"/>
                </a:solidFill>
                <a:latin typeface="宋体" pitchFamily="2" charset="-122"/>
                <a:ea typeface="宋体" pitchFamily="2" charset="-122"/>
              </a:rPr>
              <a:t>工过程结算文件由负责编制审核的注册造价工程师签名并加盖执业专用章和编制单位印章。使用国有资金投资的建筑工程发包方应当委托具有相应资质的工程造价咨询企业审核施工过程结算文件。</a:t>
            </a:r>
          </a:p>
        </p:txBody>
      </p:sp>
      <p:sp>
        <p:nvSpPr>
          <p:cNvPr id="6861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5-10</a:t>
            </a:r>
            <a:endParaRPr lang="en-US" altLang="zh-CN" sz="2200" b="1" dirty="0">
              <a:solidFill>
                <a:schemeClr val="bg2"/>
              </a:solidFill>
              <a:latin typeface="微软雅黑" panose="020B0503020204020204" pitchFamily="34" charset="-122"/>
            </a:endParaRPr>
          </a:p>
        </p:txBody>
      </p:sp>
      <p:sp>
        <p:nvSpPr>
          <p:cNvPr id="6861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7066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施工过程</a:t>
                </a:r>
                <a:r>
                  <a:rPr lang="zh-TW" altLang="en-US" b="0" dirty="0">
                    <a:solidFill>
                      <a:schemeClr val="bg1"/>
                    </a:solidFill>
                  </a:rPr>
                  <a:t>结算</a:t>
                </a:r>
                <a:r>
                  <a:rPr lang="zh-TW" altLang="en-US" b="0" dirty="0"/>
                  <a:t> </a:t>
                </a:r>
                <a:endParaRPr lang="zh-CN" altLang="en-US" b="0" dirty="0"/>
              </a:p>
            </p:txBody>
          </p:sp>
        </p:grpSp>
      </p:grpSp>
      <p:sp>
        <p:nvSpPr>
          <p:cNvPr id="70659" name="Rectangle 1"/>
          <p:cNvSpPr/>
          <p:nvPr/>
        </p:nvSpPr>
        <p:spPr>
          <a:xfrm>
            <a:off x="268855" y="2100240"/>
            <a:ext cx="11715812" cy="3430829"/>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11.2.3 </a:t>
            </a:r>
            <a:r>
              <a:rPr lang="zh-CN" altLang="en-US" spc="0" dirty="0">
                <a:solidFill>
                  <a:srgbClr val="FFFF00"/>
                </a:solidFill>
                <a:latin typeface="宋体" panose="02010600030101010101" pitchFamily="2" charset="-122"/>
                <a:ea typeface="宋体" panose="02010600030101010101" pitchFamily="2" charset="-122"/>
              </a:rPr>
              <a:t>单价合同工程</a:t>
            </a:r>
            <a:r>
              <a:rPr lang="zh-CN" altLang="en-US" spc="0" dirty="0">
                <a:solidFill>
                  <a:schemeClr val="bg2"/>
                </a:solidFill>
                <a:latin typeface="宋体" panose="02010600030101010101" pitchFamily="2" charset="-122"/>
                <a:ea typeface="宋体" panose="02010600030101010101" pitchFamily="2" charset="-122"/>
              </a:rPr>
              <a:t>的施工过程结算，其分部分项项目和单价措施项目应按照工程计量确认的工程量与综合单价计算，列入本期应支付的过程结算款中。综合单价发生调整的，以发承包双方确认的综合单价计算过程结算款。其总价措施项目应按照合同约定的总价措施费用支付分解方式计算，列入本期应支付的过程结算款中。</a:t>
            </a:r>
          </a:p>
          <a:p>
            <a:pPr marL="0" indent="0"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11.2.4 </a:t>
            </a:r>
            <a:r>
              <a:rPr lang="zh-CN" altLang="en-US" spc="0" dirty="0">
                <a:solidFill>
                  <a:srgbClr val="FFFF00"/>
                </a:solidFill>
                <a:latin typeface="宋体" panose="02010600030101010101" pitchFamily="2" charset="-122"/>
                <a:ea typeface="宋体" panose="02010600030101010101" pitchFamily="2" charset="-122"/>
              </a:rPr>
              <a:t>总价合同工程</a:t>
            </a:r>
            <a:r>
              <a:rPr lang="zh-CN" altLang="en-US" spc="0" dirty="0">
                <a:solidFill>
                  <a:schemeClr val="bg2"/>
                </a:solidFill>
                <a:latin typeface="宋体" panose="02010600030101010101" pitchFamily="2" charset="-122"/>
                <a:ea typeface="宋体" panose="02010600030101010101" pitchFamily="2" charset="-122"/>
              </a:rPr>
              <a:t>的施工过程结算，应按照合同约定的时间或形象进度节点及其支付分解方式计算过程结算款。合同没有约定支付分解方式的，应以合同总价为基础，按照合同约定的时间或形象进度节点实际完成工程量占总工程量的比例计算过程结算款</a:t>
            </a:r>
            <a:r>
              <a:rPr lang="zh-CN" altLang="en-US" spc="0" dirty="0" smtClean="0">
                <a:solidFill>
                  <a:schemeClr val="bg2"/>
                </a:solidFill>
                <a:latin typeface="宋体" panose="02010600030101010101" pitchFamily="2" charset="-122"/>
                <a:ea typeface="宋体" panose="02010600030101010101" pitchFamily="2" charset="-122"/>
              </a:rPr>
              <a:t>。</a:t>
            </a:r>
            <a:endParaRPr lang="en-US" altLang="zh-CN" spc="0" dirty="0" smtClean="0">
              <a:solidFill>
                <a:schemeClr val="bg2"/>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smtClean="0">
                <a:solidFill>
                  <a:schemeClr val="bg2"/>
                </a:solidFill>
                <a:latin typeface="宋体" panose="02010600030101010101" pitchFamily="2" charset="-122"/>
                <a:ea typeface="宋体" panose="02010600030101010101" pitchFamily="2" charset="-122"/>
              </a:rPr>
              <a:t>11.2.6 </a:t>
            </a:r>
            <a:r>
              <a:rPr lang="zh-CN" altLang="en-US" spc="0" dirty="0" smtClean="0">
                <a:solidFill>
                  <a:srgbClr val="FFFF00"/>
                </a:solidFill>
                <a:latin typeface="宋体" panose="02010600030101010101" pitchFamily="2" charset="-122"/>
                <a:ea typeface="宋体" panose="02010600030101010101" pitchFamily="2" charset="-122"/>
              </a:rPr>
              <a:t>成本加酬金合同的施工过程结算</a:t>
            </a:r>
            <a:r>
              <a:rPr lang="zh-CN" altLang="en-US" spc="0" dirty="0" smtClean="0">
                <a:solidFill>
                  <a:schemeClr val="bg2"/>
                </a:solidFill>
                <a:latin typeface="宋体" panose="02010600030101010101" pitchFamily="2" charset="-122"/>
                <a:ea typeface="宋体" panose="02010600030101010101" pitchFamily="2" charset="-122"/>
              </a:rPr>
              <a:t>，应按实际完成的质量合格工程根据合同约定的计价方式计算相应的工程成本和酬金以及有关增值税。</a:t>
            </a:r>
            <a:endParaRPr lang="zh-TW" altLang="en-US" spc="0" dirty="0">
              <a:solidFill>
                <a:schemeClr val="bg2"/>
              </a:solidFill>
              <a:latin typeface="宋体" panose="02010600030101010101" pitchFamily="2" charset="-122"/>
              <a:ea typeface="宋体" panose="02010600030101010101" pitchFamily="2" charset="-122"/>
            </a:endParaRPr>
          </a:p>
        </p:txBody>
      </p:sp>
      <p:sp>
        <p:nvSpPr>
          <p:cNvPr id="7066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5-11</a:t>
            </a:r>
            <a:endParaRPr lang="en-US" altLang="zh-CN" sz="2200" b="1" dirty="0">
              <a:solidFill>
                <a:schemeClr val="bg2"/>
              </a:solidFill>
              <a:latin typeface="微软雅黑" panose="020B0503020204020204" pitchFamily="34" charset="-122"/>
            </a:endParaRPr>
          </a:p>
        </p:txBody>
      </p:sp>
      <p:sp>
        <p:nvSpPr>
          <p:cNvPr id="7066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施工过程</a:t>
                </a:r>
                <a:r>
                  <a:rPr lang="zh-TW" altLang="en-US" b="0" dirty="0">
                    <a:solidFill>
                      <a:schemeClr val="bg1"/>
                    </a:solidFill>
                  </a:rPr>
                  <a:t>结算</a:t>
                </a:r>
                <a:r>
                  <a:rPr lang="zh-TW" altLang="en-US" b="0" dirty="0"/>
                  <a:t> </a:t>
                </a:r>
                <a:endParaRPr lang="zh-CN" altLang="en-US" b="0" dirty="0"/>
              </a:p>
            </p:txBody>
          </p:sp>
        </p:grpSp>
      </p:grpSp>
      <p:sp>
        <p:nvSpPr>
          <p:cNvPr id="70659" name="Rectangle 1"/>
          <p:cNvSpPr/>
          <p:nvPr/>
        </p:nvSpPr>
        <p:spPr>
          <a:xfrm>
            <a:off x="268855" y="1719583"/>
            <a:ext cx="11715812" cy="4192141"/>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TW" spc="0" dirty="0" smtClean="0">
                <a:solidFill>
                  <a:schemeClr val="bg2"/>
                </a:solidFill>
                <a:latin typeface="宋体" panose="02010600030101010101" pitchFamily="2" charset="-122"/>
                <a:ea typeface="宋体" panose="02010600030101010101" pitchFamily="2" charset="-122"/>
              </a:rPr>
              <a:t>11.2.5 </a:t>
            </a:r>
            <a:r>
              <a:rPr lang="zh-TW" altLang="en-US" spc="0" dirty="0">
                <a:solidFill>
                  <a:srgbClr val="FFFF00"/>
                </a:solidFill>
                <a:latin typeface="宋体" panose="02010600030101010101" pitchFamily="2" charset="-122"/>
                <a:ea typeface="宋体" panose="02010600030101010101" pitchFamily="2" charset="-122"/>
              </a:rPr>
              <a:t>其他项目费的施工过程结算</a:t>
            </a:r>
            <a:r>
              <a:rPr lang="zh-TW" altLang="en-US" spc="0" dirty="0">
                <a:solidFill>
                  <a:schemeClr val="bg2"/>
                </a:solidFill>
                <a:latin typeface="宋体" panose="02010600030101010101" pitchFamily="2" charset="-122"/>
                <a:ea typeface="宋体" panose="02010600030101010101" pitchFamily="2" charset="-122"/>
              </a:rPr>
              <a:t>应按下列规定进行计算：</a:t>
            </a:r>
          </a:p>
          <a:p>
            <a:pPr marL="0" indent="0" eaLnBrk="1" hangingPunct="1">
              <a:lnSpc>
                <a:spcPts val="3194"/>
              </a:lnSpc>
              <a:spcAft>
                <a:spcPct val="0"/>
              </a:spcAft>
              <a:buNone/>
            </a:pPr>
            <a:r>
              <a:rPr lang="zh-TW" altLang="en-US" spc="0" dirty="0">
                <a:solidFill>
                  <a:schemeClr val="bg2"/>
                </a:solidFill>
                <a:latin typeface="宋体" panose="02010600030101010101" pitchFamily="2" charset="-122"/>
                <a:ea typeface="宋体" panose="02010600030101010101" pitchFamily="2" charset="-122"/>
              </a:rPr>
              <a:t>（</a:t>
            </a:r>
            <a:r>
              <a:rPr lang="en-US" altLang="zh-TW" spc="0" dirty="0">
                <a:solidFill>
                  <a:schemeClr val="bg2"/>
                </a:solidFill>
                <a:latin typeface="宋体" panose="02010600030101010101" pitchFamily="2" charset="-122"/>
                <a:ea typeface="宋体" panose="02010600030101010101" pitchFamily="2" charset="-122"/>
              </a:rPr>
              <a:t>1</a:t>
            </a:r>
            <a:r>
              <a:rPr lang="zh-TW" altLang="en-US" spc="0" dirty="0">
                <a:solidFill>
                  <a:schemeClr val="bg2"/>
                </a:solidFill>
                <a:latin typeface="宋体" panose="02010600030101010101" pitchFamily="2" charset="-122"/>
                <a:ea typeface="宋体" panose="02010600030101010101" pitchFamily="2" charset="-122"/>
              </a:rPr>
              <a:t>）暂估价项目应按实际完成的质量合格的，并得到发包人确认的金额计算</a:t>
            </a:r>
            <a:r>
              <a:rPr lang="zh-CN" altLang="en-US" spc="0" dirty="0">
                <a:solidFill>
                  <a:schemeClr val="bg2"/>
                </a:solidFill>
                <a:latin typeface="宋体" panose="02010600030101010101" pitchFamily="2" charset="-122"/>
                <a:ea typeface="宋体" panose="02010600030101010101" pitchFamily="2" charset="-122"/>
              </a:rPr>
              <a:t>；</a:t>
            </a:r>
            <a:endParaRPr lang="zh-TW" altLang="en-US" spc="0" dirty="0">
              <a:solidFill>
                <a:schemeClr val="bg2"/>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en-US" spc="0" dirty="0">
                <a:solidFill>
                  <a:schemeClr val="bg2"/>
                </a:solidFill>
                <a:latin typeface="宋体" panose="02010600030101010101" pitchFamily="2" charset="-122"/>
                <a:ea typeface="宋体" panose="02010600030101010101" pitchFamily="2" charset="-122"/>
              </a:rPr>
              <a:t>（</a:t>
            </a:r>
            <a:r>
              <a:rPr lang="en-US" altLang="zh-TW" spc="0" dirty="0">
                <a:solidFill>
                  <a:schemeClr val="bg2"/>
                </a:solidFill>
                <a:latin typeface="宋体" panose="02010600030101010101" pitchFamily="2" charset="-122"/>
                <a:ea typeface="宋体" panose="02010600030101010101" pitchFamily="2" charset="-122"/>
              </a:rPr>
              <a:t>2</a:t>
            </a:r>
            <a:r>
              <a:rPr lang="zh-TW" altLang="en-US"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计日工、签证列入当期支付的进度款中，同期支付；</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3</a:t>
            </a:r>
            <a:r>
              <a:rPr lang="zh-CN" altLang="en-US" spc="0" dirty="0">
                <a:solidFill>
                  <a:schemeClr val="bg2"/>
                </a:solidFill>
                <a:latin typeface="宋体" panose="02010600030101010101" pitchFamily="2" charset="-122"/>
                <a:ea typeface="宋体" panose="02010600030101010101" pitchFamily="2" charset="-122"/>
              </a:rPr>
              <a:t>）</a:t>
            </a:r>
            <a:r>
              <a:rPr lang="zh-TW" altLang="en-US" spc="0" dirty="0">
                <a:solidFill>
                  <a:schemeClr val="bg2"/>
                </a:solidFill>
                <a:latin typeface="宋体" panose="02010600030101010101" pitchFamily="2" charset="-122"/>
                <a:ea typeface="宋体" panose="02010600030101010101" pitchFamily="2" charset="-122"/>
              </a:rPr>
              <a:t>总承包服务费应按服务事项以合同约定的计算方式计算总承包服务费；合同没有约定计算方式的，可按当期完成的质量合格的非承包人自行施工的专业工程造价，计算总承包服务费；</a:t>
            </a:r>
          </a:p>
          <a:p>
            <a:pPr marL="0" indent="0" eaLnBrk="1" hangingPunct="1">
              <a:lnSpc>
                <a:spcPts val="3194"/>
              </a:lnSpc>
              <a:spcAft>
                <a:spcPct val="0"/>
              </a:spcAft>
              <a:buNone/>
            </a:pPr>
            <a:r>
              <a:rPr lang="zh-TW"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4</a:t>
            </a:r>
            <a:r>
              <a:rPr lang="zh-TW" altLang="en-US" spc="0" dirty="0">
                <a:solidFill>
                  <a:schemeClr val="bg2"/>
                </a:solidFill>
                <a:latin typeface="宋体" panose="02010600030101010101" pitchFamily="2" charset="-122"/>
                <a:ea typeface="宋体" panose="02010600030101010101" pitchFamily="2" charset="-122"/>
              </a:rPr>
              <a:t>）安全责任险、环境保护税依据</a:t>
            </a:r>
            <a:r>
              <a:rPr lang="zh-CN" altLang="en-US" spc="0" dirty="0">
                <a:solidFill>
                  <a:schemeClr val="bg2"/>
                </a:solidFill>
                <a:latin typeface="宋体" panose="02010600030101010101" pitchFamily="2" charset="-122"/>
                <a:ea typeface="宋体" panose="02010600030101010101" pitchFamily="2" charset="-122"/>
              </a:rPr>
              <a:t>实际缴纳</a:t>
            </a:r>
            <a:r>
              <a:rPr lang="zh-TW" altLang="en-US" spc="0" dirty="0">
                <a:solidFill>
                  <a:schemeClr val="bg2"/>
                </a:solidFill>
                <a:latin typeface="宋体" panose="02010600030101010101" pitchFamily="2" charset="-122"/>
                <a:ea typeface="宋体" panose="02010600030101010101" pitchFamily="2" charset="-122"/>
              </a:rPr>
              <a:t>计算。</a:t>
            </a:r>
            <a:endParaRPr lang="zh-CN" altLang="en-US" spc="0" dirty="0">
              <a:solidFill>
                <a:schemeClr val="bg2"/>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5</a:t>
            </a:r>
            <a:r>
              <a:rPr lang="zh-CN" altLang="en-US" spc="0" dirty="0">
                <a:solidFill>
                  <a:schemeClr val="bg2"/>
                </a:solidFill>
                <a:latin typeface="宋体" panose="02010600030101010101" pitchFamily="2" charset="-122"/>
                <a:ea typeface="宋体" panose="02010600030101010101" pitchFamily="2" charset="-122"/>
              </a:rPr>
              <a:t>）除优质工程增加费、提前竣工措施增加费、索赔外，发承包双方已确认应计入当期施工过程结算的合同价款调整金额应列入施工过程结算款，并同期支付。</a:t>
            </a:r>
          </a:p>
          <a:p>
            <a:pPr marL="0" indent="0" eaLnBrk="1" hangingPunct="1">
              <a:lnSpc>
                <a:spcPts val="3194"/>
              </a:lnSpc>
              <a:spcAft>
                <a:spcPct val="0"/>
              </a:spcAft>
              <a:buNone/>
            </a:pPr>
            <a:r>
              <a:rPr lang="en-US" altLang="zh-CN" spc="0" dirty="0" smtClean="0">
                <a:solidFill>
                  <a:srgbClr val="FFFF00"/>
                </a:solidFill>
                <a:latin typeface="宋体" panose="02010600030101010101" pitchFamily="2" charset="-122"/>
                <a:ea typeface="宋体" panose="02010600030101010101" pitchFamily="2" charset="-122"/>
              </a:rPr>
              <a:t>11.2.8 </a:t>
            </a:r>
            <a:r>
              <a:rPr lang="zh-CN" altLang="en-US" spc="0" dirty="0">
                <a:solidFill>
                  <a:srgbClr val="FFFF00"/>
                </a:solidFill>
                <a:latin typeface="宋体" panose="02010600030101010101" pitchFamily="2" charset="-122"/>
                <a:ea typeface="宋体" panose="02010600030101010101" pitchFamily="2" charset="-122"/>
              </a:rPr>
              <a:t>经发承包双方签署认可的施工过程结算文件，应作为竣工结算文件的组成部分，竣工结算不应再重新对该部分工程内容进行计量计价。</a:t>
            </a:r>
            <a:endParaRPr lang="zh-CN" altLang="en-US" spc="0" dirty="0">
              <a:solidFill>
                <a:schemeClr val="bg2"/>
              </a:solidFill>
              <a:latin typeface="宋体" panose="02010600030101010101" pitchFamily="2" charset="-122"/>
              <a:ea typeface="宋体" panose="02010600030101010101" pitchFamily="2" charset="-122"/>
            </a:endParaRPr>
          </a:p>
        </p:txBody>
      </p:sp>
      <p:sp>
        <p:nvSpPr>
          <p:cNvPr id="7066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5-12</a:t>
            </a:r>
            <a:endParaRPr lang="en-US" altLang="zh-CN" sz="2200" b="1" dirty="0">
              <a:solidFill>
                <a:schemeClr val="bg2"/>
              </a:solidFill>
              <a:latin typeface="微软雅黑" panose="020B0503020204020204" pitchFamily="34" charset="-122"/>
            </a:endParaRPr>
          </a:p>
        </p:txBody>
      </p:sp>
      <p:sp>
        <p:nvSpPr>
          <p:cNvPr id="7066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内容占位符 3"/>
          <p:cNvGraphicFramePr>
            <a:graphicFrameLocks/>
          </p:cNvGraphicFramePr>
          <p:nvPr/>
        </p:nvGraphicFramePr>
        <p:xfrm>
          <a:off x="6343982" y="1327402"/>
          <a:ext cx="4778421" cy="4926081"/>
        </p:xfrm>
        <a:graphic>
          <a:graphicData uri="http://schemas.openxmlformats.org/presentationml/2006/ole">
            <p:oleObj spid="_x0000_s3077" r:id="rId4" imgW="5285690" imgH="5925826" progId="">
              <p:embed/>
            </p:oleObj>
          </a:graphicData>
        </a:graphic>
      </p:graphicFrame>
      <p:graphicFrame>
        <p:nvGraphicFramePr>
          <p:cNvPr id="72707" name="内容占位符 4"/>
          <p:cNvGraphicFramePr>
            <a:graphicFrameLocks/>
          </p:cNvGraphicFramePr>
          <p:nvPr/>
        </p:nvGraphicFramePr>
        <p:xfrm>
          <a:off x="1370073" y="1305817"/>
          <a:ext cx="4433860" cy="5131644"/>
        </p:xfrm>
        <a:graphic>
          <a:graphicData uri="http://schemas.openxmlformats.org/presentationml/2006/ole">
            <p:oleObj spid="_x0000_s3076" r:id="rId5" imgW="4840644" imgH="6078239" progId="">
              <p:embed/>
            </p:oleObj>
          </a:graphicData>
        </a:graphic>
      </p:graphicFrame>
      <p:grpSp>
        <p:nvGrpSpPr>
          <p:cNvPr id="7270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7271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工程量清单项目</a:t>
                </a:r>
                <a:r>
                  <a:rPr lang="zh-CN" altLang="en-US" b="0" dirty="0">
                    <a:solidFill>
                      <a:schemeClr val="bg1"/>
                    </a:solidFill>
                    <a:ea typeface="PMingLiU" pitchFamily="18" charset="-120"/>
                  </a:rPr>
                  <a:t>组成</a:t>
                </a:r>
                <a:endParaRPr lang="en-US" altLang="zh-CN" b="0" dirty="0">
                  <a:solidFill>
                    <a:schemeClr val="bg1"/>
                  </a:solidFill>
                  <a:ea typeface="PMingLiU" pitchFamily="18" charset="-120"/>
                </a:endParaRPr>
              </a:p>
            </p:txBody>
          </p:sp>
        </p:grpSp>
      </p:grpSp>
      <p:sp>
        <p:nvSpPr>
          <p:cNvPr id="72709" name="Rectangle 1"/>
          <p:cNvSpPr/>
          <p:nvPr/>
        </p:nvSpPr>
        <p:spPr>
          <a:xfrm>
            <a:off x="90085" y="1187083"/>
            <a:ext cx="12100329" cy="365452"/>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TW" spc="-128" dirty="0">
                <a:solidFill>
                  <a:srgbClr val="FFFF00"/>
                </a:solidFill>
                <a:ea typeface="宋体" panose="02010600030101010101" pitchFamily="2" charset="-122"/>
              </a:rPr>
              <a:t>3.1.1 </a:t>
            </a:r>
            <a:r>
              <a:rPr lang="zh-TW" altLang="en-US" spc="-128" dirty="0">
                <a:solidFill>
                  <a:srgbClr val="FFFF00"/>
                </a:solidFill>
                <a:ea typeface="宋体" panose="02010600030101010101" pitchFamily="2" charset="-122"/>
              </a:rPr>
              <a:t>工程量清单项目由分部分项工程项目清单、措施项目清单、其他项目清单</a:t>
            </a:r>
            <a:r>
              <a:rPr lang="zh-CN" altLang="en-US" spc="-128" dirty="0">
                <a:solidFill>
                  <a:srgbClr val="FFFF00"/>
                </a:solidFill>
                <a:ea typeface="宋体" panose="02010600030101010101" pitchFamily="2" charset="-122"/>
              </a:rPr>
              <a:t>、</a:t>
            </a:r>
            <a:r>
              <a:rPr lang="zh-TW" altLang="en-US" spc="-128" dirty="0">
                <a:solidFill>
                  <a:srgbClr val="FFFF00"/>
                </a:solidFill>
                <a:ea typeface="宋体" panose="02010600030101010101" pitchFamily="2" charset="-122"/>
              </a:rPr>
              <a:t>增值税组成。</a:t>
            </a:r>
            <a:r>
              <a:rPr lang="zh-CN" altLang="en-US" spc="-128" dirty="0">
                <a:solidFill>
                  <a:srgbClr val="FF0000"/>
                </a:solidFill>
                <a:latin typeface="宋体" panose="02010600030101010101" pitchFamily="2" charset="-122"/>
                <a:ea typeface="宋体" panose="02010600030101010101" pitchFamily="2" charset="-122"/>
              </a:rPr>
              <a:t>（删除了规费）</a:t>
            </a:r>
            <a:endParaRPr lang="zh-TW" altLang="en-US" spc="-128" dirty="0">
              <a:solidFill>
                <a:srgbClr val="FF0000"/>
              </a:solidFill>
              <a:latin typeface="宋体" panose="02010600030101010101" pitchFamily="2" charset="-122"/>
              <a:ea typeface="宋体" panose="02010600030101010101" pitchFamily="2" charset="-122"/>
            </a:endParaRPr>
          </a:p>
        </p:txBody>
      </p:sp>
      <p:sp>
        <p:nvSpPr>
          <p:cNvPr id="7271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5-13</a:t>
            </a:r>
            <a:endParaRPr lang="en-US" altLang="zh-CN" sz="2200" b="1" dirty="0">
              <a:solidFill>
                <a:schemeClr val="bg2"/>
              </a:solidFill>
              <a:latin typeface="微软雅黑" panose="020B0503020204020204" pitchFamily="34" charset="-122"/>
            </a:endParaRPr>
          </a:p>
        </p:txBody>
      </p:sp>
      <p:sp>
        <p:nvSpPr>
          <p:cNvPr id="72711" name="Rectangle 13"/>
          <p:cNvSpPr/>
          <p:nvPr/>
        </p:nvSpPr>
        <p:spPr>
          <a:xfrm>
            <a:off x="1" y="5600780"/>
            <a:ext cx="12190413" cy="950228"/>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1400" spc="0" dirty="0">
                <a:solidFill>
                  <a:schemeClr val="bg2"/>
                </a:solidFill>
                <a:latin typeface="宋体" panose="02010600030101010101" pitchFamily="2" charset="-122"/>
                <a:ea typeface="宋体" panose="02010600030101010101" pitchFamily="2" charset="-122"/>
              </a:rPr>
              <a:t>1</a:t>
            </a:r>
            <a:r>
              <a:rPr lang="zh-CN" altLang="en-US" sz="1400" spc="0" dirty="0">
                <a:solidFill>
                  <a:schemeClr val="bg2"/>
                </a:solidFill>
                <a:latin typeface="宋体" panose="02010600030101010101" pitchFamily="2" charset="-122"/>
                <a:ea typeface="宋体" panose="02010600030101010101" pitchFamily="2" charset="-122"/>
              </a:rPr>
              <a:t>、其中作业工人社会保险费、公积金</a:t>
            </a:r>
            <a:r>
              <a:rPr lang="zh-CN" altLang="en-US" sz="1400" spc="0" dirty="0">
                <a:solidFill>
                  <a:srgbClr val="FFFF00"/>
                </a:solidFill>
                <a:latin typeface="宋体" panose="02010600030101010101" pitchFamily="2" charset="-122"/>
                <a:ea typeface="宋体" panose="02010600030101010101" pitchFamily="2" charset="-122"/>
              </a:rPr>
              <a:t>归入人工费</a:t>
            </a:r>
            <a:r>
              <a:rPr lang="zh-CN" altLang="en-US" sz="1400" spc="0" dirty="0">
                <a:solidFill>
                  <a:schemeClr val="bg2"/>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en-US" altLang="zh-CN" sz="1400" spc="0" dirty="0">
                <a:solidFill>
                  <a:schemeClr val="bg2"/>
                </a:solidFill>
                <a:latin typeface="宋体" panose="02010600030101010101" pitchFamily="2" charset="-122"/>
                <a:ea typeface="宋体" panose="02010600030101010101" pitchFamily="2" charset="-122"/>
              </a:rPr>
              <a:t>2</a:t>
            </a:r>
            <a:r>
              <a:rPr lang="zh-CN" altLang="en-US" sz="1400" spc="0" dirty="0">
                <a:solidFill>
                  <a:schemeClr val="bg2"/>
                </a:solidFill>
                <a:latin typeface="宋体" panose="02010600030101010101" pitchFamily="2" charset="-122"/>
                <a:ea typeface="宋体" panose="02010600030101010101" pitchFamily="2" charset="-122"/>
              </a:rPr>
              <a:t>、职工教育经费、工会经费、企业管理人员社会保险费及公积金、附加税费</a:t>
            </a:r>
            <a:r>
              <a:rPr lang="zh-CN" altLang="en-US" sz="1400" spc="0" dirty="0">
                <a:solidFill>
                  <a:srgbClr val="FFFF00"/>
                </a:solidFill>
                <a:latin typeface="宋体" panose="02010600030101010101" pitchFamily="2" charset="-122"/>
                <a:ea typeface="宋体" panose="02010600030101010101" pitchFamily="2" charset="-122"/>
              </a:rPr>
              <a:t>归入管理费</a:t>
            </a:r>
            <a:r>
              <a:rPr lang="en-US" altLang="zh-CN" sz="1400" spc="0" dirty="0" smtClean="0">
                <a:solidFill>
                  <a:schemeClr val="bg2"/>
                </a:solidFill>
                <a:latin typeface="宋体" panose="02010600030101010101" pitchFamily="2" charset="-122"/>
                <a:ea typeface="宋体" panose="02010600030101010101" pitchFamily="2" charset="-122"/>
              </a:rPr>
              <a:t>,</a:t>
            </a:r>
            <a:r>
              <a:rPr lang="zh-CN" altLang="en-US" sz="1400" spc="0" dirty="0" smtClean="0">
                <a:solidFill>
                  <a:schemeClr val="bg2"/>
                </a:solidFill>
                <a:latin typeface="宋体" panose="02010600030101010101" pitchFamily="2" charset="-122"/>
                <a:ea typeface="宋体" panose="02010600030101010101" pitchFamily="2" charset="-122"/>
              </a:rPr>
              <a:t>税</a:t>
            </a:r>
            <a:r>
              <a:rPr lang="zh-CN" altLang="en-US" sz="1400" spc="0" dirty="0">
                <a:solidFill>
                  <a:schemeClr val="bg2"/>
                </a:solidFill>
                <a:latin typeface="宋体" panose="02010600030101010101" pitchFamily="2" charset="-122"/>
                <a:ea typeface="宋体" panose="02010600030101010101" pitchFamily="2" charset="-122"/>
              </a:rPr>
              <a:t>金及附加：企业按规定缴纳的房产税、车船使用税、土地使用税、印花税以及城市维护建设税、教育费附加和地方教育附加等；管理费取费基数：</a:t>
            </a:r>
            <a:r>
              <a:rPr lang="zh-CN" altLang="en-US" sz="1400" spc="0" dirty="0">
                <a:solidFill>
                  <a:srgbClr val="FFFF00"/>
                </a:solidFill>
                <a:latin typeface="宋体" panose="02010600030101010101" pitchFamily="2" charset="-122"/>
                <a:ea typeface="宋体" panose="02010600030101010101" pitchFamily="2" charset="-122"/>
              </a:rPr>
              <a:t>安装工程为人工费，其他工程为直接费</a:t>
            </a:r>
            <a:r>
              <a:rPr lang="zh-CN" altLang="en-US" sz="1400" spc="0" dirty="0">
                <a:solidFill>
                  <a:schemeClr val="bg2"/>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en-US" altLang="zh-CN" sz="1400" spc="0" dirty="0">
                <a:solidFill>
                  <a:schemeClr val="bg2"/>
                </a:solidFill>
                <a:latin typeface="宋体" panose="02010600030101010101" pitchFamily="2" charset="-122"/>
                <a:ea typeface="宋体" panose="02010600030101010101" pitchFamily="2" charset="-122"/>
              </a:rPr>
              <a:t>3</a:t>
            </a:r>
            <a:r>
              <a:rPr lang="zh-CN" altLang="en-US" sz="1400" spc="0" dirty="0">
                <a:solidFill>
                  <a:schemeClr val="bg2"/>
                </a:solidFill>
                <a:latin typeface="宋体" panose="02010600030101010101" pitchFamily="2" charset="-122"/>
                <a:ea typeface="宋体" panose="02010600030101010101" pitchFamily="2" charset="-122"/>
              </a:rPr>
              <a:t>、工程排污费费改税转为环境保护税与安责险</a:t>
            </a:r>
            <a:r>
              <a:rPr lang="zh-CN" altLang="en-US" sz="1400" spc="0" dirty="0">
                <a:solidFill>
                  <a:srgbClr val="FFFF00"/>
                </a:solidFill>
                <a:latin typeface="宋体" panose="02010600030101010101" pitchFamily="2" charset="-122"/>
                <a:ea typeface="宋体" panose="02010600030101010101" pitchFamily="2" charset="-122"/>
              </a:rPr>
              <a:t>合为一个费率</a:t>
            </a:r>
            <a:r>
              <a:rPr lang="zh-CN" altLang="en-US" sz="1400" spc="0" dirty="0">
                <a:solidFill>
                  <a:schemeClr val="bg2"/>
                </a:solidFill>
                <a:latin typeface="宋体" panose="02010600030101010101" pitchFamily="2" charset="-122"/>
                <a:ea typeface="宋体" panose="02010600030101010101" pitchFamily="2" charset="-122"/>
              </a:rPr>
              <a:t>、按（分部分项工程费+措施项目费）</a:t>
            </a:r>
            <a:r>
              <a:rPr lang="zh-CN" altLang="zh-CN" sz="1400" spc="0" dirty="0">
                <a:solidFill>
                  <a:schemeClr val="bg2"/>
                </a:solidFill>
                <a:latin typeface="宋体" panose="02010600030101010101" pitchFamily="2" charset="-122"/>
                <a:ea typeface="宋体" panose="02010600030101010101" pitchFamily="2" charset="-122"/>
              </a:rPr>
              <a:t>×</a:t>
            </a:r>
            <a:r>
              <a:rPr lang="zh-CN" altLang="en-US" sz="1400" spc="0" dirty="0">
                <a:solidFill>
                  <a:schemeClr val="bg2"/>
                </a:solidFill>
                <a:latin typeface="宋体" panose="02010600030101010101" pitchFamily="2" charset="-122"/>
                <a:ea typeface="宋体" panose="02010600030101010101" pitchFamily="2" charset="-122"/>
              </a:rPr>
              <a:t>1</a:t>
            </a:r>
            <a:r>
              <a:rPr lang="en-US" altLang="zh-CN" sz="1400" spc="0" dirty="0">
                <a:solidFill>
                  <a:schemeClr val="bg2"/>
                </a:solidFill>
                <a:latin typeface="宋体" panose="02010600030101010101" pitchFamily="2" charset="-122"/>
                <a:ea typeface="宋体" panose="02010600030101010101" pitchFamily="2" charset="-122"/>
              </a:rPr>
              <a:t>%</a:t>
            </a:r>
            <a:r>
              <a:rPr lang="zh-CN" altLang="en-US" sz="1400" spc="0" dirty="0">
                <a:solidFill>
                  <a:schemeClr val="bg2"/>
                </a:solidFill>
                <a:latin typeface="宋体" panose="02010600030101010101" pitchFamily="2" charset="-122"/>
                <a:ea typeface="宋体" panose="02010600030101010101" pitchFamily="2" charset="-122"/>
              </a:rPr>
              <a:t>计取。</a:t>
            </a:r>
          </a:p>
        </p:txBody>
      </p:sp>
      <p:sp>
        <p:nvSpPr>
          <p:cNvPr id="7271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75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74761"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措施项目清单</a:t>
                </a:r>
                <a:r>
                  <a:rPr lang="zh-CN" altLang="en-US" b="0" dirty="0">
                    <a:solidFill>
                      <a:schemeClr val="bg1"/>
                    </a:solidFill>
                    <a:ea typeface="PMingLiU" pitchFamily="18" charset="-120"/>
                  </a:rPr>
                  <a:t>组成</a:t>
                </a:r>
                <a:endParaRPr lang="en-US" altLang="zh-CN" b="0" dirty="0">
                  <a:solidFill>
                    <a:schemeClr val="bg1"/>
                  </a:solidFill>
                  <a:ea typeface="PMingLiU" pitchFamily="18" charset="-120"/>
                </a:endParaRPr>
              </a:p>
            </p:txBody>
          </p:sp>
        </p:grpSp>
      </p:grpSp>
      <p:sp>
        <p:nvSpPr>
          <p:cNvPr id="74755" name="Rectangle 1"/>
          <p:cNvSpPr/>
          <p:nvPr/>
        </p:nvSpPr>
        <p:spPr>
          <a:xfrm>
            <a:off x="2" y="2412469"/>
            <a:ext cx="12363621" cy="2844476"/>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3.1.3 </a:t>
            </a:r>
            <a:r>
              <a:rPr lang="zh-TW" altLang="zh-CN" spc="0" dirty="0">
                <a:solidFill>
                  <a:srgbClr val="FFFF00"/>
                </a:solidFill>
                <a:latin typeface="宋体" pitchFamily="2" charset="-122"/>
                <a:ea typeface="宋体" pitchFamily="2" charset="-122"/>
              </a:rPr>
              <a:t>措施项目清单</a:t>
            </a:r>
            <a:r>
              <a:rPr lang="zh-TW" altLang="zh-CN" spc="0" dirty="0">
                <a:solidFill>
                  <a:schemeClr val="bg2"/>
                </a:solidFill>
                <a:latin typeface="宋体" pitchFamily="2" charset="-122"/>
                <a:ea typeface="宋体" pitchFamily="2" charset="-122"/>
              </a:rPr>
              <a:t>由以工程数量与相应综合单价进行价款计算的单价措施项目清单</a:t>
            </a:r>
            <a:r>
              <a:rPr lang="zh-CN" altLang="zh-CN" spc="0" dirty="0">
                <a:solidFill>
                  <a:schemeClr val="bg2"/>
                </a:solidFill>
                <a:latin typeface="宋体" pitchFamily="2" charset="-122"/>
                <a:ea typeface="宋体" pitchFamily="2" charset="-122"/>
              </a:rPr>
              <a:t>、</a:t>
            </a:r>
            <a:r>
              <a:rPr lang="zh-TW" altLang="zh-CN" spc="0" dirty="0">
                <a:solidFill>
                  <a:schemeClr val="bg2"/>
                </a:solidFill>
                <a:latin typeface="宋体" pitchFamily="2" charset="-122"/>
                <a:ea typeface="宋体" pitchFamily="2" charset="-122"/>
              </a:rPr>
              <a:t>以及总价（或计算基础乘费率）进行价款计算的总价措施项目</a:t>
            </a:r>
            <a:r>
              <a:rPr lang="zh-CN" altLang="zh-CN" spc="0" dirty="0">
                <a:solidFill>
                  <a:schemeClr val="bg2"/>
                </a:solidFill>
                <a:latin typeface="宋体" pitchFamily="2" charset="-122"/>
                <a:ea typeface="宋体" pitchFamily="2" charset="-122"/>
              </a:rPr>
              <a:t>、绿色施工安全防护措施</a:t>
            </a:r>
            <a:r>
              <a:rPr lang="zh-TW" altLang="zh-CN" spc="0" dirty="0">
                <a:solidFill>
                  <a:schemeClr val="bg2"/>
                </a:solidFill>
                <a:latin typeface="宋体" pitchFamily="2" charset="-122"/>
                <a:ea typeface="宋体" pitchFamily="2" charset="-122"/>
              </a:rPr>
              <a:t>清单组成。</a:t>
            </a:r>
            <a:endParaRPr lang="zh-TW" altLang="en-US" spc="0" dirty="0">
              <a:solidFill>
                <a:schemeClr val="bg2"/>
              </a:solidFill>
              <a:latin typeface="宋体" pitchFamily="2" charset="-122"/>
              <a:ea typeface="宋体" pitchFamily="2" charset="-122"/>
            </a:endParaRPr>
          </a:p>
          <a:p>
            <a:pPr marL="0" indent="0" eaLnBrk="1" hangingPunct="1">
              <a:lnSpc>
                <a:spcPct val="100000"/>
              </a:lnSpc>
              <a:spcAft>
                <a:spcPct val="0"/>
              </a:spcAft>
              <a:buNone/>
            </a:pPr>
            <a:r>
              <a:rPr lang="zh-CN" altLang="en-US" spc="0" dirty="0">
                <a:solidFill>
                  <a:srgbClr val="FFFF00"/>
                </a:solidFill>
                <a:latin typeface="宋体" pitchFamily="2" charset="-122"/>
                <a:ea typeface="宋体" pitchFamily="2" charset="-122"/>
              </a:rPr>
              <a:t>在工程发承包阶段，</a:t>
            </a:r>
            <a:r>
              <a:rPr lang="zh-CN" altLang="en-US" spc="0" dirty="0">
                <a:solidFill>
                  <a:schemeClr val="bg2"/>
                </a:solidFill>
                <a:latin typeface="宋体" pitchFamily="2" charset="-122"/>
                <a:ea typeface="宋体" pitchFamily="2" charset="-122"/>
              </a:rPr>
              <a:t>工程量清单和招标控制价应结合拟建工程实际情况考虑具体可行的初步施工方案进行编制；</a:t>
            </a:r>
            <a:r>
              <a:rPr lang="zh-CN" altLang="en-US" spc="0" dirty="0">
                <a:solidFill>
                  <a:srgbClr val="FFFF00"/>
                </a:solidFill>
                <a:latin typeface="宋体" pitchFamily="2" charset="-122"/>
                <a:ea typeface="宋体" pitchFamily="2" charset="-122"/>
              </a:rPr>
              <a:t>危险较大的分部分项工程</a:t>
            </a:r>
            <a:r>
              <a:rPr lang="zh-CN" altLang="en-US" spc="0" dirty="0">
                <a:solidFill>
                  <a:schemeClr val="bg2"/>
                </a:solidFill>
                <a:latin typeface="宋体" pitchFamily="2" charset="-122"/>
                <a:ea typeface="宋体" pitchFamily="2" charset="-122"/>
              </a:rPr>
              <a:t>，应依据招标人确定的专项施工方案计取相关费用；招标阶段未考虑的，</a:t>
            </a:r>
            <a:r>
              <a:rPr lang="zh-CN" altLang="en-US" spc="0" dirty="0">
                <a:solidFill>
                  <a:srgbClr val="FFFF00"/>
                </a:solidFill>
                <a:latin typeface="宋体" pitchFamily="2" charset="-122"/>
                <a:ea typeface="宋体" pitchFamily="2" charset="-122"/>
              </a:rPr>
              <a:t>在工程实施阶段</a:t>
            </a:r>
            <a:r>
              <a:rPr lang="zh-CN" altLang="en-US" spc="0" dirty="0">
                <a:solidFill>
                  <a:schemeClr val="bg2"/>
                </a:solidFill>
                <a:latin typeface="宋体" pitchFamily="2" charset="-122"/>
                <a:ea typeface="宋体" pitchFamily="2" charset="-122"/>
              </a:rPr>
              <a:t>应根据批准的专项施工方案计取相关费用。</a:t>
            </a:r>
            <a:r>
              <a:rPr lang="zh-CN" altLang="en-US" spc="0" dirty="0">
                <a:solidFill>
                  <a:schemeClr val="tx1"/>
                </a:solidFill>
                <a:latin typeface="宋体" pitchFamily="2" charset="-122"/>
                <a:ea typeface="宋体" pitchFamily="2" charset="-122"/>
              </a:rPr>
              <a:t> </a:t>
            </a:r>
          </a:p>
          <a:p>
            <a:pPr marL="0" indent="0" eaLnBrk="1" hangingPunct="1">
              <a:lnSpc>
                <a:spcPct val="100000"/>
              </a:lnSpc>
              <a:spcAft>
                <a:spcPct val="0"/>
              </a:spcAft>
              <a:buNone/>
            </a:pPr>
            <a:r>
              <a:rPr lang="en-US" altLang="zh-CN" spc="0" dirty="0">
                <a:solidFill>
                  <a:schemeClr val="bg1"/>
                </a:solidFill>
                <a:latin typeface="宋体" pitchFamily="2" charset="-122"/>
                <a:ea typeface="宋体" pitchFamily="2" charset="-122"/>
              </a:rPr>
              <a:t>4.2.4 </a:t>
            </a:r>
            <a:r>
              <a:rPr lang="zh-TW" altLang="zh-CN" spc="0" dirty="0">
                <a:solidFill>
                  <a:srgbClr val="FFFF00"/>
                </a:solidFill>
                <a:latin typeface="宋体" pitchFamily="2" charset="-122"/>
                <a:ea typeface="宋体" pitchFamily="2" charset="-122"/>
              </a:rPr>
              <a:t>措施项目清单</a:t>
            </a:r>
            <a:r>
              <a:rPr lang="zh-TW" altLang="zh-CN" spc="0" dirty="0">
                <a:solidFill>
                  <a:schemeClr val="bg1"/>
                </a:solidFill>
                <a:latin typeface="宋体" pitchFamily="2" charset="-122"/>
                <a:ea typeface="宋体" pitchFamily="2" charset="-122"/>
              </a:rPr>
              <a:t>应根据拟建工程的实际情况列项。其中：</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1</a:t>
            </a:r>
            <a:r>
              <a:rPr lang="zh-TW" altLang="zh-CN" spc="0" dirty="0">
                <a:solidFill>
                  <a:schemeClr val="bg1"/>
                </a:solidFill>
                <a:latin typeface="宋体" pitchFamily="2" charset="-122"/>
                <a:ea typeface="宋体" pitchFamily="2" charset="-122"/>
              </a:rPr>
              <a:t>）单价措施项目清单应结合施工方案列出项目编码、项目名称、项目特征、计量单位和工程</a:t>
            </a:r>
            <a:r>
              <a:rPr lang="zh-CN" altLang="zh-CN" spc="0" dirty="0">
                <a:solidFill>
                  <a:schemeClr val="bg1"/>
                </a:solidFill>
                <a:latin typeface="宋体" pitchFamily="2" charset="-122"/>
                <a:ea typeface="宋体" pitchFamily="2" charset="-122"/>
              </a:rPr>
              <a:t>量</a:t>
            </a:r>
            <a:r>
              <a:rPr lang="zh-TW" altLang="zh-CN" spc="0" dirty="0">
                <a:solidFill>
                  <a:schemeClr val="bg1"/>
                </a:solidFill>
                <a:latin typeface="宋体" pitchFamily="2" charset="-122"/>
                <a:ea typeface="宋体" pitchFamily="2" charset="-122"/>
              </a:rPr>
              <a:t>；</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2</a:t>
            </a:r>
            <a:r>
              <a:rPr lang="zh-TW" altLang="zh-CN" spc="0" dirty="0">
                <a:solidFill>
                  <a:schemeClr val="bg1"/>
                </a:solidFill>
                <a:latin typeface="宋体" pitchFamily="2" charset="-122"/>
                <a:ea typeface="宋体" pitchFamily="2" charset="-122"/>
              </a:rPr>
              <a:t>）总价措施项目清单应结合施工方案明确其包含的内容、要求及计算公式；</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3</a:t>
            </a:r>
            <a:r>
              <a:rPr lang="zh-TW" altLang="zh-CN" spc="0" dirty="0">
                <a:solidFill>
                  <a:schemeClr val="bg1"/>
                </a:solidFill>
                <a:latin typeface="宋体" pitchFamily="2" charset="-122"/>
                <a:ea typeface="宋体" pitchFamily="2" charset="-122"/>
              </a:rPr>
              <a:t>）绿色施工安全防护施工措施项目清单应根据省市行业主管部门的管理要求和拟建工程的实际情况单独列项。</a:t>
            </a:r>
            <a:endParaRPr lang="zh-TW" altLang="en-US"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CN" altLang="en-US" spc="0" dirty="0">
                <a:solidFill>
                  <a:srgbClr val="FFFF00"/>
                </a:solidFill>
                <a:latin typeface="宋体" pitchFamily="2" charset="-122"/>
                <a:ea typeface="宋体" pitchFamily="2" charset="-122"/>
              </a:rPr>
              <a:t>措施项目清单必须根据相关工程现行国家计量规范的规定编制</a:t>
            </a:r>
            <a:r>
              <a:rPr lang="zh-CN" altLang="en-US" spc="0" dirty="0" smtClean="0">
                <a:solidFill>
                  <a:srgbClr val="FFFF00"/>
                </a:solidFill>
                <a:latin typeface="宋体" pitchFamily="2" charset="-122"/>
                <a:ea typeface="宋体" pitchFamily="2" charset="-122"/>
              </a:rPr>
              <a:t>。（</a:t>
            </a:r>
            <a:r>
              <a:rPr lang="en-US" altLang="zh-CN" spc="0" dirty="0" smtClean="0">
                <a:solidFill>
                  <a:srgbClr val="FFFF00"/>
                </a:solidFill>
                <a:latin typeface="宋体" pitchFamily="2" charset="-122"/>
                <a:ea typeface="宋体" pitchFamily="2" charset="-122"/>
              </a:rPr>
              <a:t>13</a:t>
            </a:r>
            <a:r>
              <a:rPr lang="zh-CN" altLang="en-US" spc="0" dirty="0" smtClean="0">
                <a:solidFill>
                  <a:srgbClr val="FFFF00"/>
                </a:solidFill>
                <a:latin typeface="宋体" pitchFamily="2" charset="-122"/>
                <a:ea typeface="宋体" pitchFamily="2" charset="-122"/>
              </a:rPr>
              <a:t>规范强条）</a:t>
            </a:r>
            <a:endParaRPr lang="zh-CN" altLang="zh-CN" spc="0" dirty="0">
              <a:solidFill>
                <a:srgbClr val="FFFF00"/>
              </a:solidFill>
              <a:latin typeface="宋体" pitchFamily="2" charset="-122"/>
              <a:ea typeface="宋体" pitchFamily="2" charset="-122"/>
            </a:endParaRPr>
          </a:p>
        </p:txBody>
      </p:sp>
      <p:sp>
        <p:nvSpPr>
          <p:cNvPr id="7475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5-14</a:t>
            </a:r>
            <a:endParaRPr lang="en-US" altLang="zh-CN" sz="2200" b="1" dirty="0">
              <a:solidFill>
                <a:schemeClr val="bg2"/>
              </a:solidFill>
              <a:latin typeface="微软雅黑" panose="020B0503020204020204" pitchFamily="34" charset="-122"/>
            </a:endParaRPr>
          </a:p>
        </p:txBody>
      </p:sp>
      <p:sp>
        <p:nvSpPr>
          <p:cNvPr id="74758"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措施项目清单</a:t>
                </a:r>
                <a:r>
                  <a:rPr lang="zh-CN" altLang="en-US" b="0" dirty="0">
                    <a:solidFill>
                      <a:schemeClr val="bg1"/>
                    </a:solidFill>
                    <a:ea typeface="PMingLiU" pitchFamily="18" charset="-120"/>
                  </a:rPr>
                  <a:t>组成</a:t>
                </a:r>
                <a:endParaRPr lang="en-US" altLang="zh-CN" b="0" dirty="0">
                  <a:solidFill>
                    <a:schemeClr val="bg1"/>
                  </a:solidFill>
                  <a:ea typeface="PMingLiU" pitchFamily="18" charset="-120"/>
                </a:endParaRPr>
              </a:p>
            </p:txBody>
          </p:sp>
        </p:grpSp>
      </p:grpSp>
      <p:sp>
        <p:nvSpPr>
          <p:cNvPr id="7475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5-14</a:t>
            </a:r>
            <a:endParaRPr lang="en-US" altLang="zh-CN" sz="2200" b="1" dirty="0">
              <a:solidFill>
                <a:schemeClr val="bg2"/>
              </a:solidFill>
              <a:latin typeface="微软雅黑" panose="020B0503020204020204" pitchFamily="34" charset="-122"/>
            </a:endParaRPr>
          </a:p>
        </p:txBody>
      </p:sp>
      <p:pic>
        <p:nvPicPr>
          <p:cNvPr id="80900" name="Picture 11" descr="总价措施项目清单汇总"/>
          <p:cNvPicPr>
            <a:picLocks noChangeAspect="1"/>
          </p:cNvPicPr>
          <p:nvPr/>
        </p:nvPicPr>
        <p:blipFill>
          <a:blip r:embed="rId3" cstate="print"/>
          <a:stretch>
            <a:fillRect/>
          </a:stretch>
        </p:blipFill>
        <p:spPr>
          <a:xfrm>
            <a:off x="182008" y="1219482"/>
            <a:ext cx="11814223" cy="5341981"/>
          </a:xfrm>
          <a:prstGeom prst="rect">
            <a:avLst/>
          </a:prstGeom>
          <a:noFill/>
          <a:ln w="9525">
            <a:noFill/>
          </a:ln>
        </p:spPr>
      </p:pic>
      <p:sp>
        <p:nvSpPr>
          <p:cNvPr id="74758"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7680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sz="1500" b="0" dirty="0"/>
                  <a:t>危险性较大的分部分项工程</a:t>
                </a:r>
                <a:endParaRPr lang="en-US" altLang="zh-CN" sz="1500" b="0" dirty="0"/>
              </a:p>
            </p:txBody>
          </p:sp>
        </p:grpSp>
      </p:grpSp>
      <p:sp>
        <p:nvSpPr>
          <p:cNvPr id="76803"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5-15</a:t>
            </a:r>
            <a:endParaRPr lang="en-US" altLang="zh-CN" sz="2200" b="1" dirty="0">
              <a:solidFill>
                <a:schemeClr val="bg2"/>
              </a:solidFill>
              <a:latin typeface="微软雅黑" panose="020B0503020204020204" pitchFamily="34" charset="-122"/>
            </a:endParaRPr>
          </a:p>
        </p:txBody>
      </p:sp>
      <p:sp>
        <p:nvSpPr>
          <p:cNvPr id="76804" name="Rectangle 16"/>
          <p:cNvSpPr/>
          <p:nvPr/>
        </p:nvSpPr>
        <p:spPr>
          <a:xfrm>
            <a:off x="600" y="1338031"/>
            <a:ext cx="12190413" cy="4828213"/>
          </a:xfrm>
          <a:prstGeom prst="rect">
            <a:avLst/>
          </a:prstGeom>
          <a:noFill/>
          <a:ln w="9525">
            <a:noFill/>
          </a:ln>
        </p:spPr>
        <p:txBody>
          <a:bodyPr lIns="87596" tIns="43799" rIns="87596" bIns="43799" anchor="ctr">
            <a:spAutoFit/>
          </a:bodyPr>
          <a:lstStyle/>
          <a:p>
            <a:pPr eaLnBrk="1" hangingPunct="1"/>
            <a:r>
              <a:rPr lang="zh-CN" altLang="en-US" sz="2000" b="0" dirty="0">
                <a:solidFill>
                  <a:srgbClr val="FFFF00"/>
                </a:solidFill>
              </a:rPr>
              <a:t>危险性较大的分部分项工程范围（</a:t>
            </a:r>
            <a:r>
              <a:rPr lang="en-US" altLang="zh-CN" sz="2000" b="0" dirty="0">
                <a:solidFill>
                  <a:srgbClr val="FFFF00"/>
                </a:solidFill>
              </a:rPr>
              <a:t>《</a:t>
            </a:r>
            <a:r>
              <a:rPr lang="zh-CN" altLang="en-US" sz="2000" b="0" dirty="0">
                <a:solidFill>
                  <a:srgbClr val="FFFF00"/>
                </a:solidFill>
              </a:rPr>
              <a:t>危险性较大的分部分项工程安全管理规定</a:t>
            </a:r>
            <a:r>
              <a:rPr lang="en-US" altLang="zh-CN" sz="2000" b="0" dirty="0">
                <a:solidFill>
                  <a:srgbClr val="FFFF00"/>
                </a:solidFill>
              </a:rPr>
              <a:t>》</a:t>
            </a:r>
            <a:r>
              <a:rPr lang="zh-CN" altLang="en-US" sz="2000" b="0" dirty="0">
                <a:solidFill>
                  <a:srgbClr val="FFFF00"/>
                </a:solidFill>
              </a:rPr>
              <a:t>住建部令第</a:t>
            </a:r>
            <a:r>
              <a:rPr lang="en-US" altLang="zh-CN" sz="2000" b="0" dirty="0">
                <a:solidFill>
                  <a:srgbClr val="FFFF00"/>
                </a:solidFill>
              </a:rPr>
              <a:t>37</a:t>
            </a:r>
            <a:r>
              <a:rPr lang="zh-CN" altLang="en-US" sz="2000" b="0" dirty="0">
                <a:solidFill>
                  <a:srgbClr val="FFFF00"/>
                </a:solidFill>
              </a:rPr>
              <a:t>号）</a:t>
            </a:r>
          </a:p>
          <a:p>
            <a:pPr eaLnBrk="1" hangingPunct="1"/>
            <a:r>
              <a:rPr lang="zh-CN" altLang="en-US" b="0" dirty="0"/>
              <a:t>一、</a:t>
            </a:r>
            <a:r>
              <a:rPr lang="zh-CN" altLang="en-US" b="0" dirty="0">
                <a:solidFill>
                  <a:srgbClr val="FFFF00"/>
                </a:solidFill>
              </a:rPr>
              <a:t>基坑支护、降水工程</a:t>
            </a:r>
            <a:r>
              <a:rPr lang="zh-CN" altLang="en-US" b="0" dirty="0" smtClean="0"/>
              <a:t>：</a:t>
            </a:r>
            <a:endParaRPr lang="en-US" altLang="zh-CN" b="0" dirty="0" smtClean="0"/>
          </a:p>
          <a:p>
            <a:pPr eaLnBrk="1" hangingPunct="1"/>
            <a:r>
              <a:rPr lang="zh-CN" altLang="en-US" b="0" dirty="0" smtClean="0"/>
              <a:t>开</a:t>
            </a:r>
            <a:r>
              <a:rPr lang="zh-CN" altLang="en-US" b="0" dirty="0"/>
              <a:t>挖深度超过</a:t>
            </a:r>
            <a:r>
              <a:rPr lang="en-US" altLang="zh-CN" b="0" dirty="0"/>
              <a:t>3m</a:t>
            </a:r>
            <a:r>
              <a:rPr lang="zh-CN" altLang="en-US" b="0" dirty="0"/>
              <a:t>（含</a:t>
            </a:r>
            <a:r>
              <a:rPr lang="en-US" altLang="zh-CN" b="0" dirty="0"/>
              <a:t>3m</a:t>
            </a:r>
            <a:r>
              <a:rPr lang="zh-CN" altLang="en-US" b="0" dirty="0"/>
              <a:t>）或虽未超过</a:t>
            </a:r>
            <a:r>
              <a:rPr lang="en-US" altLang="zh-CN" b="0" dirty="0"/>
              <a:t>3m</a:t>
            </a:r>
            <a:r>
              <a:rPr lang="zh-CN" altLang="en-US" b="0" dirty="0"/>
              <a:t>但地质条件和周边环境复杂的基坑（槽）支护、降水。</a:t>
            </a:r>
          </a:p>
          <a:p>
            <a:pPr eaLnBrk="1" hangingPunct="1"/>
            <a:r>
              <a:rPr lang="zh-CN" altLang="en-US" b="0" dirty="0"/>
              <a:t>二、</a:t>
            </a:r>
            <a:r>
              <a:rPr lang="zh-CN" altLang="en-US" b="0" dirty="0">
                <a:solidFill>
                  <a:srgbClr val="FFFF00"/>
                </a:solidFill>
              </a:rPr>
              <a:t>土方开挖工程</a:t>
            </a:r>
            <a:r>
              <a:rPr lang="zh-CN" altLang="en-US" b="0" dirty="0"/>
              <a:t>：开挖深度超过</a:t>
            </a:r>
            <a:r>
              <a:rPr lang="en-US" altLang="zh-CN" b="0" dirty="0"/>
              <a:t>3m</a:t>
            </a:r>
            <a:r>
              <a:rPr lang="zh-CN" altLang="en-US" b="0" dirty="0"/>
              <a:t>（含</a:t>
            </a:r>
            <a:r>
              <a:rPr lang="en-US" altLang="zh-CN" b="0" dirty="0"/>
              <a:t>3m</a:t>
            </a:r>
            <a:r>
              <a:rPr lang="zh-CN" altLang="en-US" b="0" dirty="0"/>
              <a:t>）的基坑（槽）的土方开挖工程。</a:t>
            </a:r>
            <a:r>
              <a:rPr lang="zh-CN" altLang="en-US" b="0" u="sng" dirty="0"/>
              <a:t/>
            </a:r>
            <a:br>
              <a:rPr lang="zh-CN" altLang="en-US" b="0" u="sng" dirty="0"/>
            </a:br>
            <a:r>
              <a:rPr lang="zh-CN" altLang="en-US" b="0" dirty="0"/>
              <a:t>三、</a:t>
            </a:r>
            <a:r>
              <a:rPr lang="zh-CN" altLang="en-US" b="0" dirty="0">
                <a:solidFill>
                  <a:srgbClr val="FFFF00"/>
                </a:solidFill>
              </a:rPr>
              <a:t>模板工程及支撑体系</a:t>
            </a:r>
            <a:r>
              <a:rPr lang="zh-CN" altLang="en-US" b="0" dirty="0"/>
              <a:t>：</a:t>
            </a:r>
          </a:p>
          <a:p>
            <a:pPr eaLnBrk="1" hangingPunct="1"/>
            <a:r>
              <a:rPr lang="en-US" altLang="zh-CN" b="0" dirty="0"/>
              <a:t>1</a:t>
            </a:r>
            <a:r>
              <a:rPr lang="zh-CN" altLang="en-US" b="0" dirty="0"/>
              <a:t>、各类工具式模板工程：包括大模板、滑模、爬模、飞模等工程。</a:t>
            </a:r>
            <a:r>
              <a:rPr lang="en-US" altLang="zh-CN" b="0" dirty="0"/>
              <a:t>2</a:t>
            </a:r>
            <a:r>
              <a:rPr lang="zh-CN" altLang="en-US" b="0" dirty="0"/>
              <a:t>、混凝土模板支撑工程：搭设高度</a:t>
            </a:r>
            <a:r>
              <a:rPr lang="en-US" altLang="zh-CN" b="0" dirty="0"/>
              <a:t>5m</a:t>
            </a:r>
            <a:r>
              <a:rPr lang="zh-CN" altLang="en-US" b="0" dirty="0"/>
              <a:t>及以上；搭设跨度</a:t>
            </a:r>
            <a:r>
              <a:rPr lang="en-US" altLang="zh-CN" b="0" dirty="0"/>
              <a:t>10m</a:t>
            </a:r>
            <a:r>
              <a:rPr lang="zh-CN" altLang="en-US" b="0" dirty="0"/>
              <a:t>及以上；施工总荷载</a:t>
            </a:r>
            <a:r>
              <a:rPr lang="en-US" altLang="zh-CN" b="0" dirty="0"/>
              <a:t>10kN/m</a:t>
            </a:r>
            <a:r>
              <a:rPr lang="en-US" altLang="zh-CN" b="0" baseline="30000" dirty="0"/>
              <a:t>2</a:t>
            </a:r>
            <a:r>
              <a:rPr lang="zh-CN" altLang="en-US" b="0" dirty="0"/>
              <a:t>及以上；集中线荷载</a:t>
            </a:r>
            <a:r>
              <a:rPr lang="en-US" altLang="zh-CN" b="0" dirty="0"/>
              <a:t>15kN/m</a:t>
            </a:r>
            <a:r>
              <a:rPr lang="en-US" altLang="zh-CN" b="0" baseline="30000" dirty="0"/>
              <a:t>2</a:t>
            </a:r>
            <a:r>
              <a:rPr lang="zh-CN" altLang="en-US" b="0" dirty="0"/>
              <a:t>及以上；高度大于支撑水平投影宽度且相对独立无联系构件的混凝土模板支撑工程。</a:t>
            </a:r>
            <a:r>
              <a:rPr lang="en-US" altLang="zh-CN" b="0" dirty="0"/>
              <a:t>3</a:t>
            </a:r>
            <a:r>
              <a:rPr lang="zh-CN" altLang="en-US" b="0" dirty="0"/>
              <a:t>、承重支撑体系：用于钢结构安装等满堂支撑体系。</a:t>
            </a:r>
            <a:br>
              <a:rPr lang="zh-CN" altLang="en-US" b="0" dirty="0"/>
            </a:br>
            <a:r>
              <a:rPr lang="zh-CN" altLang="en-US" b="0" dirty="0"/>
              <a:t>四、</a:t>
            </a:r>
            <a:r>
              <a:rPr lang="zh-CN" altLang="en-US" b="0" dirty="0">
                <a:solidFill>
                  <a:srgbClr val="FFFF00"/>
                </a:solidFill>
              </a:rPr>
              <a:t>起重吊装</a:t>
            </a:r>
            <a:r>
              <a:rPr lang="zh-CN" altLang="en-US" b="0" dirty="0"/>
              <a:t>及安装拆卸工程：</a:t>
            </a:r>
          </a:p>
          <a:p>
            <a:pPr eaLnBrk="1" hangingPunct="1"/>
            <a:r>
              <a:rPr lang="en-US" altLang="zh-CN" b="0" dirty="0"/>
              <a:t>1</a:t>
            </a:r>
            <a:r>
              <a:rPr lang="zh-CN" altLang="en-US" b="0" dirty="0"/>
              <a:t>、采用非常规起重设备、方法，且单件起吊重量在</a:t>
            </a:r>
            <a:r>
              <a:rPr lang="en-US" altLang="zh-CN" b="0" dirty="0"/>
              <a:t>10KN</a:t>
            </a:r>
            <a:r>
              <a:rPr lang="zh-CN" altLang="en-US" b="0" dirty="0"/>
              <a:t>及以上的起重吊装工程。</a:t>
            </a:r>
            <a:r>
              <a:rPr lang="en-US" altLang="zh-CN" b="0" dirty="0"/>
              <a:t>2</a:t>
            </a:r>
            <a:r>
              <a:rPr lang="zh-CN" altLang="en-US" b="0" dirty="0"/>
              <a:t>、采用起重机械进行安装的工程。</a:t>
            </a:r>
            <a:r>
              <a:rPr lang="en-US" altLang="zh-CN" b="0" dirty="0"/>
              <a:t>3</a:t>
            </a:r>
            <a:r>
              <a:rPr lang="zh-CN" altLang="en-US" b="0" dirty="0"/>
              <a:t>、起重机械设备自身的安装、拆卸。</a:t>
            </a:r>
            <a:br>
              <a:rPr lang="zh-CN" altLang="en-US" b="0" dirty="0"/>
            </a:br>
            <a:r>
              <a:rPr lang="zh-CN" altLang="en-US" b="0" dirty="0"/>
              <a:t>五、</a:t>
            </a:r>
            <a:r>
              <a:rPr lang="zh-CN" altLang="en-US" b="0" dirty="0">
                <a:solidFill>
                  <a:srgbClr val="FFFF00"/>
                </a:solidFill>
              </a:rPr>
              <a:t>脚手架工程</a:t>
            </a:r>
            <a:r>
              <a:rPr lang="zh-CN" altLang="en-US" b="0" dirty="0" smtClean="0"/>
              <a:t>：</a:t>
            </a:r>
            <a:r>
              <a:rPr lang="en-US" altLang="zh-CN" b="0" dirty="0" smtClean="0"/>
              <a:t>1</a:t>
            </a:r>
            <a:r>
              <a:rPr lang="zh-CN" altLang="en-US" b="0" dirty="0"/>
              <a:t>、搭设高度</a:t>
            </a:r>
            <a:r>
              <a:rPr lang="en-US" altLang="zh-CN" b="0" dirty="0"/>
              <a:t>24m</a:t>
            </a:r>
            <a:r>
              <a:rPr lang="zh-CN" altLang="en-US" b="0" dirty="0"/>
              <a:t>及以上的落地式钢管脚手架工程。</a:t>
            </a:r>
            <a:r>
              <a:rPr lang="en-US" altLang="zh-CN" b="0" dirty="0"/>
              <a:t>2</a:t>
            </a:r>
            <a:r>
              <a:rPr lang="zh-CN" altLang="en-US" b="0" dirty="0"/>
              <a:t>、附着式整体和分片提升脚手架工程。</a:t>
            </a:r>
            <a:r>
              <a:rPr lang="en-US" altLang="zh-CN" b="0" dirty="0"/>
              <a:t>3</a:t>
            </a:r>
            <a:r>
              <a:rPr lang="zh-CN" altLang="en-US" b="0" dirty="0"/>
              <a:t>、悬挑式脚手架工程。</a:t>
            </a:r>
            <a:r>
              <a:rPr lang="en-US" altLang="zh-CN" b="0" dirty="0"/>
              <a:t>4</a:t>
            </a:r>
            <a:r>
              <a:rPr lang="zh-CN" altLang="en-US" b="0" dirty="0"/>
              <a:t>、吊篮脚手架工程。</a:t>
            </a:r>
            <a:r>
              <a:rPr lang="en-US" altLang="zh-CN" b="0" dirty="0"/>
              <a:t>5</a:t>
            </a:r>
            <a:r>
              <a:rPr lang="zh-CN" altLang="en-US" b="0" dirty="0"/>
              <a:t>、自制卸料平台、移动操作平台工程。</a:t>
            </a:r>
            <a:r>
              <a:rPr lang="en-US" altLang="zh-CN" b="0" dirty="0"/>
              <a:t>6</a:t>
            </a:r>
            <a:r>
              <a:rPr lang="zh-CN" altLang="en-US" b="0" dirty="0"/>
              <a:t>、新型及异型脚手架工程。</a:t>
            </a:r>
            <a:br>
              <a:rPr lang="zh-CN" altLang="en-US" b="0" dirty="0"/>
            </a:br>
            <a:r>
              <a:rPr lang="zh-CN" altLang="en-US" b="0" dirty="0"/>
              <a:t>六、</a:t>
            </a:r>
            <a:r>
              <a:rPr lang="zh-CN" altLang="en-US" b="0" dirty="0">
                <a:solidFill>
                  <a:srgbClr val="FFFF00"/>
                </a:solidFill>
              </a:rPr>
              <a:t>拆除、爆破工程</a:t>
            </a:r>
            <a:r>
              <a:rPr lang="zh-CN" altLang="en-US" b="0" dirty="0" smtClean="0"/>
              <a:t>：</a:t>
            </a:r>
            <a:r>
              <a:rPr lang="en-US" altLang="zh-CN" b="0" dirty="0" smtClean="0"/>
              <a:t>1</a:t>
            </a:r>
            <a:r>
              <a:rPr lang="zh-CN" altLang="en-US" b="0" dirty="0"/>
              <a:t>、建筑物、构筑物拆除工程。</a:t>
            </a:r>
            <a:r>
              <a:rPr lang="en-US" altLang="zh-CN" b="0" dirty="0"/>
              <a:t>2</a:t>
            </a:r>
            <a:r>
              <a:rPr lang="zh-CN" altLang="en-US" b="0" dirty="0"/>
              <a:t>、采用爆破拆除的工程。</a:t>
            </a:r>
            <a:br>
              <a:rPr lang="zh-CN" altLang="en-US" b="0" dirty="0"/>
            </a:br>
            <a:r>
              <a:rPr lang="zh-CN" altLang="en-US" b="0" dirty="0"/>
              <a:t>七、</a:t>
            </a:r>
            <a:r>
              <a:rPr lang="zh-CN" altLang="en-US" b="0" dirty="0">
                <a:solidFill>
                  <a:srgbClr val="FFFF00"/>
                </a:solidFill>
              </a:rPr>
              <a:t>其它</a:t>
            </a:r>
            <a:r>
              <a:rPr lang="zh-CN" altLang="en-US" b="0" dirty="0" smtClean="0"/>
              <a:t>：</a:t>
            </a:r>
            <a:r>
              <a:rPr lang="en-US" altLang="zh-CN" b="0" dirty="0" smtClean="0"/>
              <a:t>1</a:t>
            </a:r>
            <a:r>
              <a:rPr lang="zh-CN" altLang="en-US" b="0" dirty="0"/>
              <a:t>、建筑幕墙安装工程。</a:t>
            </a:r>
            <a:r>
              <a:rPr lang="en-US" altLang="zh-CN" b="0" dirty="0"/>
              <a:t>2</a:t>
            </a:r>
            <a:r>
              <a:rPr lang="zh-CN" altLang="en-US" b="0" dirty="0"/>
              <a:t>、钢结构、网架和索膜结构安装工程。</a:t>
            </a:r>
            <a:r>
              <a:rPr lang="en-US" altLang="zh-CN" b="0" dirty="0"/>
              <a:t>3</a:t>
            </a:r>
            <a:r>
              <a:rPr lang="zh-CN" altLang="en-US" b="0" dirty="0"/>
              <a:t>、人工挖扩孔桩工程。</a:t>
            </a:r>
            <a:r>
              <a:rPr lang="en-US" altLang="zh-CN" b="0" dirty="0"/>
              <a:t>4</a:t>
            </a:r>
            <a:r>
              <a:rPr lang="zh-CN" altLang="en-US" b="0" dirty="0"/>
              <a:t>、地下暗挖、顶管及水下作业工程。</a:t>
            </a:r>
            <a:r>
              <a:rPr lang="en-US" altLang="zh-CN" b="0" dirty="0"/>
              <a:t>5</a:t>
            </a:r>
            <a:r>
              <a:rPr lang="zh-CN" altLang="en-US" b="0" dirty="0"/>
              <a:t>、预应力工程。</a:t>
            </a:r>
            <a:r>
              <a:rPr lang="en-US" altLang="zh-CN" b="0" dirty="0"/>
              <a:t>6</a:t>
            </a:r>
            <a:r>
              <a:rPr lang="zh-CN" altLang="en-US" b="0" dirty="0"/>
              <a:t>、采用新技术、新工艺、新材料、新设备及尚无相关技术标准的危险性较大的分部分项工程。</a:t>
            </a:r>
            <a:r>
              <a:rPr lang="zh-CN" altLang="en-US" dirty="0"/>
              <a:t> </a:t>
            </a:r>
          </a:p>
        </p:txBody>
      </p:sp>
      <p:sp>
        <p:nvSpPr>
          <p:cNvPr id="7680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5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78857"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其他项目清单</a:t>
                </a:r>
                <a:r>
                  <a:rPr lang="zh-CN" altLang="en-US" b="0" dirty="0">
                    <a:solidFill>
                      <a:schemeClr val="bg1"/>
                    </a:solidFill>
                    <a:ea typeface="PMingLiU" pitchFamily="18" charset="-120"/>
                  </a:rPr>
                  <a:t>组成</a:t>
                </a:r>
                <a:endParaRPr lang="en-US" altLang="zh-CN" b="0" dirty="0">
                  <a:solidFill>
                    <a:schemeClr val="bg1"/>
                  </a:solidFill>
                  <a:ea typeface="PMingLiU" pitchFamily="18" charset="-120"/>
                </a:endParaRPr>
              </a:p>
            </p:txBody>
          </p:sp>
        </p:grpSp>
      </p:grpSp>
      <p:sp>
        <p:nvSpPr>
          <p:cNvPr id="78851" name="Rectangle 1"/>
          <p:cNvSpPr/>
          <p:nvPr/>
        </p:nvSpPr>
        <p:spPr>
          <a:xfrm>
            <a:off x="215760" y="2168419"/>
            <a:ext cx="11707003" cy="3135441"/>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3.1.4 </a:t>
            </a:r>
            <a:r>
              <a:rPr lang="zh-TW" altLang="zh-CN" spc="0" dirty="0">
                <a:solidFill>
                  <a:srgbClr val="FFFF00"/>
                </a:solidFill>
                <a:latin typeface="宋体" pitchFamily="2" charset="-122"/>
                <a:ea typeface="宋体" pitchFamily="2" charset="-122"/>
              </a:rPr>
              <a:t>其他项目清单</a:t>
            </a:r>
            <a:endParaRPr lang="zh-TW" altLang="en-US" spc="0" dirty="0">
              <a:solidFill>
                <a:srgbClr val="FFFF00"/>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由暂列金额项目、专业工程暂估项目、</a:t>
            </a:r>
            <a:r>
              <a:rPr lang="zh-CN" altLang="zh-CN" spc="0" dirty="0">
                <a:solidFill>
                  <a:schemeClr val="bg1"/>
                </a:solidFill>
                <a:latin typeface="宋体" pitchFamily="2" charset="-122"/>
                <a:ea typeface="宋体" pitchFamily="2" charset="-122"/>
              </a:rPr>
              <a:t>分部分项工程暂估项目、</a:t>
            </a:r>
            <a:r>
              <a:rPr lang="zh-TW" altLang="zh-CN" spc="0" dirty="0">
                <a:solidFill>
                  <a:schemeClr val="bg1"/>
                </a:solidFill>
                <a:latin typeface="宋体" pitchFamily="2" charset="-122"/>
                <a:ea typeface="宋体" pitchFamily="2" charset="-122"/>
              </a:rPr>
              <a:t>计日工项目、总承包服务费</a:t>
            </a:r>
            <a:r>
              <a:rPr lang="zh-CN" altLang="zh-CN" spc="0" dirty="0">
                <a:solidFill>
                  <a:schemeClr val="bg1"/>
                </a:solidFill>
                <a:latin typeface="宋体" pitchFamily="2" charset="-122"/>
                <a:ea typeface="宋体" pitchFamily="2" charset="-122"/>
              </a:rPr>
              <a:t>、优质工程增加费、安全责任险、环境保护税、提前竣工措施增加费、索赔签证等</a:t>
            </a:r>
            <a:r>
              <a:rPr lang="zh-TW" altLang="zh-CN" spc="0" dirty="0">
                <a:solidFill>
                  <a:schemeClr val="bg1"/>
                </a:solidFill>
                <a:latin typeface="宋体" pitchFamily="2" charset="-122"/>
                <a:ea typeface="宋体" pitchFamily="2" charset="-122"/>
              </a:rPr>
              <a:t>项目组成。</a:t>
            </a:r>
            <a:endParaRPr lang="zh-TW" altLang="en-US"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en-US" altLang="zh-CN" spc="0" dirty="0">
                <a:solidFill>
                  <a:schemeClr val="bg1"/>
                </a:solidFill>
                <a:latin typeface="宋体" pitchFamily="2" charset="-122"/>
                <a:ea typeface="宋体" pitchFamily="2" charset="-122"/>
              </a:rPr>
              <a:t>4.2.5 </a:t>
            </a:r>
            <a:r>
              <a:rPr lang="zh-TW" altLang="zh-CN" spc="0" dirty="0">
                <a:solidFill>
                  <a:srgbClr val="FFFF00"/>
                </a:solidFill>
                <a:latin typeface="宋体" pitchFamily="2" charset="-122"/>
                <a:ea typeface="宋体" pitchFamily="2" charset="-122"/>
              </a:rPr>
              <a:t>其他项目清单</a:t>
            </a:r>
            <a:r>
              <a:rPr lang="zh-TW" altLang="zh-CN" spc="0" dirty="0">
                <a:solidFill>
                  <a:schemeClr val="bg1"/>
                </a:solidFill>
                <a:latin typeface="宋体" pitchFamily="2" charset="-122"/>
                <a:ea typeface="宋体" pitchFamily="2" charset="-122"/>
              </a:rPr>
              <a:t>应按照下列内容列项：</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1</a:t>
            </a:r>
            <a:r>
              <a:rPr lang="zh-TW" altLang="zh-CN" spc="0" dirty="0">
                <a:solidFill>
                  <a:schemeClr val="bg1"/>
                </a:solidFill>
                <a:latin typeface="宋体" pitchFamily="2" charset="-122"/>
                <a:ea typeface="宋体" pitchFamily="2" charset="-122"/>
              </a:rPr>
              <a:t>）暂列金额应根据工程特点按招标文件的要求列项并估算；</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2</a:t>
            </a:r>
            <a:r>
              <a:rPr lang="zh-TW" altLang="zh-CN" spc="0" dirty="0">
                <a:solidFill>
                  <a:schemeClr val="bg1"/>
                </a:solidFill>
                <a:latin typeface="宋体" pitchFamily="2" charset="-122"/>
                <a:ea typeface="宋体" pitchFamily="2" charset="-122"/>
              </a:rPr>
              <a:t>）暂估价项目应分不同材料、专业工程和分部分项工程估算，列出明细表及其包括内容、单价、数量等；</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3</a:t>
            </a:r>
            <a:r>
              <a:rPr lang="zh-TW" altLang="zh-CN" spc="0" dirty="0">
                <a:solidFill>
                  <a:schemeClr val="bg1"/>
                </a:solidFill>
                <a:latin typeface="宋体" pitchFamily="2" charset="-122"/>
                <a:ea typeface="宋体" pitchFamily="2" charset="-122"/>
              </a:rPr>
              <a:t>）计日工应列出项目名称、计量单位和暂估数量；</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4</a:t>
            </a:r>
            <a:r>
              <a:rPr lang="zh-TW" altLang="zh-CN" spc="0" dirty="0">
                <a:solidFill>
                  <a:schemeClr val="bg1"/>
                </a:solidFill>
                <a:latin typeface="宋体" pitchFamily="2" charset="-122"/>
                <a:ea typeface="宋体" pitchFamily="2" charset="-122"/>
              </a:rPr>
              <a:t>）总承包服务服务费应列出服务项目及其内容、要求、计算公式等</a:t>
            </a:r>
            <a:r>
              <a:rPr lang="zh-CN" altLang="zh-CN" spc="0" dirty="0">
                <a:solidFill>
                  <a:schemeClr val="bg1"/>
                </a:solidFill>
                <a:latin typeface="宋体" pitchFamily="2" charset="-122"/>
                <a:ea typeface="宋体" pitchFamily="2" charset="-122"/>
              </a:rPr>
              <a:t>；</a:t>
            </a:r>
          </a:p>
          <a:p>
            <a:pPr marL="0" indent="0" eaLnBrk="1" hangingPunct="1">
              <a:lnSpc>
                <a:spcPct val="100000"/>
              </a:lnSpc>
              <a:spcAft>
                <a:spcPct val="0"/>
              </a:spcAft>
              <a:buNone/>
            </a:pPr>
            <a:r>
              <a:rPr lang="zh-CN"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5</a:t>
            </a:r>
            <a:r>
              <a:rPr lang="zh-CN" altLang="zh-CN" spc="0" dirty="0">
                <a:solidFill>
                  <a:schemeClr val="bg1"/>
                </a:solidFill>
                <a:latin typeface="宋体" pitchFamily="2" charset="-122"/>
                <a:ea typeface="宋体" pitchFamily="2" charset="-122"/>
              </a:rPr>
              <a:t>）优质工程增加费按招标文件要求列项；</a:t>
            </a:r>
          </a:p>
          <a:p>
            <a:pPr marL="0" indent="0" eaLnBrk="1" hangingPunct="1">
              <a:lnSpc>
                <a:spcPct val="100000"/>
              </a:lnSpc>
              <a:spcAft>
                <a:spcPct val="0"/>
              </a:spcAft>
              <a:buNone/>
            </a:pPr>
            <a:r>
              <a:rPr lang="zh-CN"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6</a:t>
            </a:r>
            <a:r>
              <a:rPr lang="zh-CN" altLang="zh-CN" spc="0" dirty="0">
                <a:solidFill>
                  <a:schemeClr val="bg1"/>
                </a:solidFill>
                <a:latin typeface="宋体" pitchFamily="2" charset="-122"/>
                <a:ea typeface="宋体" pitchFamily="2" charset="-122"/>
              </a:rPr>
              <a:t>）安全责任险、环境保护税应按国</a:t>
            </a:r>
            <a:r>
              <a:rPr lang="zh-TW" altLang="zh-CN" spc="0" dirty="0">
                <a:solidFill>
                  <a:schemeClr val="bg1"/>
                </a:solidFill>
                <a:latin typeface="宋体" pitchFamily="2" charset="-122"/>
                <a:ea typeface="宋体" pitchFamily="2" charset="-122"/>
              </a:rPr>
              <a:t>家或省级、行业建设主管部门的规定</a:t>
            </a:r>
            <a:r>
              <a:rPr lang="zh-CN" altLang="zh-CN" spc="0" dirty="0">
                <a:solidFill>
                  <a:schemeClr val="bg1"/>
                </a:solidFill>
                <a:latin typeface="宋体" pitchFamily="2" charset="-122"/>
                <a:ea typeface="宋体" pitchFamily="2" charset="-122"/>
              </a:rPr>
              <a:t>列项。</a:t>
            </a:r>
            <a:endParaRPr lang="zh-CN" altLang="en-US"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CN" altLang="en-US" spc="0" dirty="0">
                <a:solidFill>
                  <a:srgbClr val="FFFF00"/>
                </a:solidFill>
                <a:latin typeface="宋体" pitchFamily="2" charset="-122"/>
                <a:ea typeface="宋体" pitchFamily="2" charset="-122"/>
              </a:rPr>
              <a:t>暂列金额、暂估价、</a:t>
            </a:r>
            <a:r>
              <a:rPr lang="zh-CN" altLang="zh-CN" spc="0" dirty="0">
                <a:solidFill>
                  <a:srgbClr val="FFFF00"/>
                </a:solidFill>
                <a:latin typeface="宋体" pitchFamily="2" charset="-122"/>
                <a:ea typeface="宋体" pitchFamily="2" charset="-122"/>
              </a:rPr>
              <a:t>安全责任险、环境保护税</a:t>
            </a:r>
            <a:r>
              <a:rPr lang="zh-CN" altLang="en-US" spc="0" dirty="0">
                <a:solidFill>
                  <a:srgbClr val="FFFF00"/>
                </a:solidFill>
                <a:latin typeface="宋体" pitchFamily="2" charset="-122"/>
                <a:ea typeface="宋体" pitchFamily="2" charset="-122"/>
              </a:rPr>
              <a:t>均为不可竞争费用，材料暂估单价进入清单项目综合单价 </a:t>
            </a:r>
            <a:r>
              <a:rPr lang="zh-CN" altLang="en-US" spc="0" dirty="0" smtClean="0">
                <a:solidFill>
                  <a:srgbClr val="FFFF00"/>
                </a:solidFill>
                <a:latin typeface="宋体" pitchFamily="2" charset="-122"/>
                <a:ea typeface="宋体" pitchFamily="2" charset="-122"/>
              </a:rPr>
              <a:t>。</a:t>
            </a:r>
            <a:endParaRPr lang="zh-CN" altLang="en-US" spc="0" dirty="0">
              <a:solidFill>
                <a:srgbClr val="FFFF00"/>
              </a:solidFill>
              <a:latin typeface="宋体" pitchFamily="2" charset="-122"/>
              <a:ea typeface="宋体" pitchFamily="2" charset="-122"/>
            </a:endParaRPr>
          </a:p>
        </p:txBody>
      </p:sp>
      <p:sp>
        <p:nvSpPr>
          <p:cNvPr id="7885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5-16</a:t>
            </a:r>
            <a:endParaRPr lang="en-US" altLang="zh-CN" sz="2200" b="1" dirty="0">
              <a:solidFill>
                <a:schemeClr val="bg2"/>
              </a:solidFill>
              <a:latin typeface="微软雅黑" panose="020B0503020204020204" pitchFamily="34" charset="-122"/>
            </a:endParaRPr>
          </a:p>
        </p:txBody>
      </p:sp>
      <p:sp>
        <p:nvSpPr>
          <p:cNvPr id="7885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9"/>
          <p:cNvGrpSpPr/>
          <p:nvPr/>
        </p:nvGrpSpPr>
        <p:grpSpPr>
          <a:xfrm>
            <a:off x="272030" y="203245"/>
            <a:ext cx="11634860" cy="685959"/>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6"/>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1</a:t>
              </a:r>
            </a:p>
          </p:txBody>
        </p:sp>
        <p:grpSp>
          <p:nvGrpSpPr>
            <p:cNvPr id="11272" name="组合 20"/>
            <p:cNvGrpSpPr/>
            <p:nvPr/>
          </p:nvGrpSpPr>
          <p:grpSpPr>
            <a:xfrm>
              <a:off x="1708" y="428"/>
              <a:ext cx="6521" cy="852"/>
              <a:chOff x="1708" y="428"/>
              <a:chExt cx="6521" cy="852"/>
            </a:xfrm>
          </p:grpSpPr>
          <p:sp>
            <p:nvSpPr>
              <p:cNvPr id="14" name="椭圆 13"/>
              <p:cNvSpPr/>
              <p:nvPr/>
            </p:nvSpPr>
            <p:spPr>
              <a:xfrm>
                <a:off x="1708" y="431"/>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6"/>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6103" cy="846"/>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计价办法相关支撑文件</a:t>
                </a:r>
              </a:p>
            </p:txBody>
          </p:sp>
        </p:grpSp>
      </p:grpSp>
      <p:sp>
        <p:nvSpPr>
          <p:cNvPr id="11267" name="TextBox 9"/>
          <p:cNvSpPr txBox="1"/>
          <p:nvPr/>
        </p:nvSpPr>
        <p:spPr>
          <a:xfrm>
            <a:off x="1" y="1525798"/>
            <a:ext cx="12190413" cy="4469140"/>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a:t>
            </a:r>
            <a:r>
              <a:rPr lang="zh-CN" altLang="en-US" spc="0" dirty="0">
                <a:solidFill>
                  <a:schemeClr val="bg1"/>
                </a:solidFill>
                <a:latin typeface="宋体" pitchFamily="2" charset="-122"/>
                <a:ea typeface="宋体" pitchFamily="2" charset="-122"/>
                <a:sym typeface="+mn-lt"/>
              </a:rPr>
              <a:t>中华人民共和国建筑法（</a:t>
            </a:r>
            <a:r>
              <a:rPr lang="en-US" altLang="zh-CN" spc="0" dirty="0">
                <a:solidFill>
                  <a:schemeClr val="bg1"/>
                </a:solidFill>
                <a:latin typeface="宋体" pitchFamily="2" charset="-122"/>
                <a:ea typeface="宋体" pitchFamily="2" charset="-122"/>
                <a:sym typeface="+mn-lt"/>
              </a:rPr>
              <a:t>2019</a:t>
            </a:r>
            <a:r>
              <a:rPr lang="zh-CN" altLang="en-US" spc="0" dirty="0">
                <a:solidFill>
                  <a:schemeClr val="bg1"/>
                </a:solidFill>
                <a:latin typeface="宋体" pitchFamily="2" charset="-122"/>
                <a:ea typeface="宋体" pitchFamily="2" charset="-122"/>
                <a:sym typeface="+mn-lt"/>
              </a:rPr>
              <a:t>修正）</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2.</a:t>
            </a:r>
            <a:r>
              <a:rPr lang="zh-CN" altLang="en-US" spc="0" dirty="0">
                <a:solidFill>
                  <a:schemeClr val="bg1"/>
                </a:solidFill>
                <a:latin typeface="宋体" pitchFamily="2" charset="-122"/>
                <a:ea typeface="宋体" pitchFamily="2" charset="-122"/>
                <a:sym typeface="+mn-lt"/>
              </a:rPr>
              <a:t>中华人民共和国合同法及其司法解释 法释</a:t>
            </a:r>
            <a:r>
              <a:rPr lang="en-US" altLang="zh-CN" spc="0" dirty="0">
                <a:solidFill>
                  <a:schemeClr val="bg1"/>
                </a:solidFill>
                <a:latin typeface="宋体" pitchFamily="2" charset="-122"/>
                <a:ea typeface="宋体" pitchFamily="2" charset="-122"/>
                <a:sym typeface="+mn-lt"/>
              </a:rPr>
              <a:t>【2004】14</a:t>
            </a:r>
            <a:r>
              <a:rPr lang="zh-CN" altLang="en-US" spc="0" dirty="0">
                <a:solidFill>
                  <a:schemeClr val="bg1"/>
                </a:solidFill>
                <a:latin typeface="宋体" pitchFamily="2" charset="-122"/>
                <a:ea typeface="宋体" pitchFamily="2" charset="-122"/>
                <a:sym typeface="+mn-lt"/>
              </a:rPr>
              <a:t>号、法释</a:t>
            </a:r>
            <a:r>
              <a:rPr lang="en-US" altLang="zh-CN" spc="0" dirty="0">
                <a:solidFill>
                  <a:schemeClr val="bg1"/>
                </a:solidFill>
                <a:latin typeface="宋体" pitchFamily="2" charset="-122"/>
                <a:ea typeface="宋体" pitchFamily="2" charset="-122"/>
                <a:sym typeface="+mn-lt"/>
              </a:rPr>
              <a:t>【2018】20</a:t>
            </a:r>
            <a:r>
              <a:rPr lang="zh-CN" altLang="en-US" spc="0" dirty="0">
                <a:solidFill>
                  <a:schemeClr val="bg1"/>
                </a:solidFill>
                <a:latin typeface="宋体" pitchFamily="2" charset="-122"/>
                <a:ea typeface="宋体" pitchFamily="2" charset="-122"/>
                <a:sym typeface="+mn-lt"/>
              </a:rPr>
              <a:t>号</a:t>
            </a: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3.</a:t>
            </a:r>
            <a:r>
              <a:rPr lang="zh-CN" altLang="en-US" spc="0" dirty="0">
                <a:solidFill>
                  <a:schemeClr val="bg1"/>
                </a:solidFill>
                <a:latin typeface="宋体" pitchFamily="2" charset="-122"/>
                <a:ea typeface="宋体" pitchFamily="2" charset="-122"/>
                <a:sym typeface="+mn-lt"/>
              </a:rPr>
              <a:t>中华人民共和国招标投标法（</a:t>
            </a:r>
            <a:r>
              <a:rPr lang="en-US" altLang="zh-CN" spc="0" dirty="0">
                <a:solidFill>
                  <a:schemeClr val="bg1"/>
                </a:solidFill>
                <a:latin typeface="宋体" pitchFamily="2" charset="-122"/>
                <a:ea typeface="宋体" pitchFamily="2" charset="-122"/>
                <a:sym typeface="+mn-lt"/>
              </a:rPr>
              <a:t>2017</a:t>
            </a:r>
            <a:r>
              <a:rPr lang="zh-CN" altLang="en-US" spc="0" dirty="0">
                <a:solidFill>
                  <a:schemeClr val="bg1"/>
                </a:solidFill>
                <a:latin typeface="宋体" pitchFamily="2" charset="-122"/>
                <a:ea typeface="宋体" pitchFamily="2" charset="-122"/>
                <a:sym typeface="+mn-lt"/>
              </a:rPr>
              <a:t>修正）</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4.</a:t>
            </a:r>
            <a:r>
              <a:rPr lang="zh-CN" altLang="en-US" spc="0" dirty="0">
                <a:solidFill>
                  <a:schemeClr val="bg1"/>
                </a:solidFill>
                <a:latin typeface="宋体" pitchFamily="2" charset="-122"/>
                <a:ea typeface="宋体" pitchFamily="2" charset="-122"/>
                <a:sym typeface="+mn-lt"/>
              </a:rPr>
              <a:t>中华人民共和国招标投标法实施条例</a:t>
            </a:r>
            <a:r>
              <a:rPr lang="zh-CN" altLang="en-US" spc="0" dirty="0">
                <a:solidFill>
                  <a:schemeClr val="bg1"/>
                </a:solidFill>
                <a:latin typeface="宋体" pitchFamily="2" charset="-122"/>
                <a:ea typeface="宋体" pitchFamily="2" charset="-122"/>
              </a:rPr>
              <a:t> </a:t>
            </a:r>
            <a:r>
              <a:rPr lang="zh-CN" altLang="en-US" spc="0" dirty="0">
                <a:solidFill>
                  <a:schemeClr val="bg1"/>
                </a:solidFill>
                <a:latin typeface="宋体" pitchFamily="2" charset="-122"/>
                <a:ea typeface="宋体" pitchFamily="2" charset="-122"/>
                <a:sym typeface="+mn-lt"/>
              </a:rPr>
              <a:t>（</a:t>
            </a:r>
            <a:r>
              <a:rPr lang="en-US" altLang="zh-CN" spc="0" dirty="0">
                <a:solidFill>
                  <a:schemeClr val="bg1"/>
                </a:solidFill>
                <a:latin typeface="宋体" pitchFamily="2" charset="-122"/>
                <a:ea typeface="宋体" pitchFamily="2" charset="-122"/>
                <a:sym typeface="+mn-lt"/>
              </a:rPr>
              <a:t>2019</a:t>
            </a:r>
            <a:r>
              <a:rPr lang="zh-CN" altLang="en-US" spc="0" dirty="0">
                <a:solidFill>
                  <a:schemeClr val="bg1"/>
                </a:solidFill>
                <a:latin typeface="宋体" pitchFamily="2" charset="-122"/>
                <a:ea typeface="宋体" pitchFamily="2" charset="-122"/>
                <a:sym typeface="+mn-lt"/>
              </a:rPr>
              <a:t>修订）</a:t>
            </a:r>
            <a:r>
              <a:rPr lang="zh-CN" altLang="en-US" spc="0" dirty="0">
                <a:solidFill>
                  <a:schemeClr val="bg1"/>
                </a:solidFill>
                <a:latin typeface="宋体" pitchFamily="2" charset="-122"/>
                <a:ea typeface="宋体" pitchFamily="2" charset="-122"/>
              </a:rPr>
              <a:t> </a:t>
            </a:r>
            <a:endParaRPr lang="en-US" altLang="zh-CN" spc="0" dirty="0">
              <a:solidFill>
                <a:schemeClr val="bg1"/>
              </a:solidFill>
              <a:latin typeface="宋体" pitchFamily="2" charset="-122"/>
              <a:ea typeface="宋体" pitchFamily="2" charset="-122"/>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5.</a:t>
            </a:r>
            <a:r>
              <a:rPr lang="zh-CN" altLang="en-US" spc="0" dirty="0">
                <a:solidFill>
                  <a:schemeClr val="bg1"/>
                </a:solidFill>
                <a:latin typeface="宋体" pitchFamily="2" charset="-122"/>
                <a:ea typeface="宋体" pitchFamily="2" charset="-122"/>
                <a:sym typeface="+mn-lt"/>
              </a:rPr>
              <a:t>工程造价咨询企业管理办法 </a:t>
            </a:r>
            <a:r>
              <a:rPr lang="en-US" altLang="zh-CN" spc="0" dirty="0">
                <a:solidFill>
                  <a:schemeClr val="bg1"/>
                </a:solidFill>
                <a:latin typeface="宋体" pitchFamily="2" charset="-122"/>
                <a:ea typeface="宋体" pitchFamily="2" charset="-122"/>
                <a:sym typeface="+mn-lt"/>
              </a:rPr>
              <a:t>149</a:t>
            </a:r>
            <a:r>
              <a:rPr lang="zh-CN" altLang="en-US" spc="0" dirty="0">
                <a:solidFill>
                  <a:schemeClr val="bg1"/>
                </a:solidFill>
                <a:latin typeface="宋体" pitchFamily="2" charset="-122"/>
                <a:ea typeface="宋体" pitchFamily="2" charset="-122"/>
                <a:sym typeface="+mn-lt"/>
              </a:rPr>
              <a:t>号部令 </a:t>
            </a:r>
            <a:r>
              <a:rPr lang="en-US" altLang="zh-CN" spc="0" dirty="0">
                <a:solidFill>
                  <a:schemeClr val="bg1"/>
                </a:solidFill>
                <a:latin typeface="宋体" pitchFamily="2" charset="-122"/>
                <a:ea typeface="宋体" pitchFamily="2" charset="-122"/>
                <a:sym typeface="+mn-lt"/>
              </a:rPr>
              <a:t>【2020</a:t>
            </a:r>
            <a:r>
              <a:rPr lang="zh-CN" altLang="en-US" spc="0" dirty="0">
                <a:solidFill>
                  <a:schemeClr val="bg1"/>
                </a:solidFill>
                <a:latin typeface="宋体" pitchFamily="2" charset="-122"/>
                <a:ea typeface="宋体" pitchFamily="2" charset="-122"/>
                <a:sym typeface="+mn-lt"/>
              </a:rPr>
              <a:t>年</a:t>
            </a:r>
            <a:r>
              <a:rPr lang="en-US" altLang="zh-CN" spc="0" dirty="0">
                <a:solidFill>
                  <a:schemeClr val="bg1"/>
                </a:solidFill>
                <a:latin typeface="宋体" pitchFamily="2" charset="-122"/>
                <a:ea typeface="宋体" pitchFamily="2" charset="-122"/>
                <a:sym typeface="+mn-lt"/>
              </a:rPr>
              <a:t>  50</a:t>
            </a:r>
            <a:r>
              <a:rPr lang="zh-CN" altLang="en-US" spc="0" dirty="0">
                <a:solidFill>
                  <a:schemeClr val="bg1"/>
                </a:solidFill>
                <a:latin typeface="宋体" pitchFamily="2" charset="-122"/>
                <a:ea typeface="宋体" pitchFamily="2" charset="-122"/>
                <a:sym typeface="+mn-lt"/>
              </a:rPr>
              <a:t>号令修</a:t>
            </a:r>
            <a:r>
              <a:rPr lang="en-US" altLang="zh-CN" spc="0" dirty="0">
                <a:solidFill>
                  <a:schemeClr val="bg1"/>
                </a:solidFill>
                <a:latin typeface="宋体" pitchFamily="2" charset="-122"/>
                <a:ea typeface="宋体" pitchFamily="2" charset="-122"/>
                <a:sym typeface="+mn-lt"/>
              </a:rPr>
              <a:t>】</a:t>
            </a: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6.</a:t>
            </a:r>
            <a:r>
              <a:rPr lang="zh-CN" altLang="en-US" spc="0" dirty="0">
                <a:solidFill>
                  <a:schemeClr val="bg1"/>
                </a:solidFill>
                <a:latin typeface="宋体" pitchFamily="2" charset="-122"/>
                <a:ea typeface="宋体" pitchFamily="2" charset="-122"/>
                <a:sym typeface="+mn-lt"/>
              </a:rPr>
              <a:t>造价工程师注册管理办法 </a:t>
            </a:r>
            <a:r>
              <a:rPr lang="en-US" altLang="zh-CN" spc="0" dirty="0">
                <a:solidFill>
                  <a:schemeClr val="bg1"/>
                </a:solidFill>
                <a:latin typeface="宋体" pitchFamily="2" charset="-122"/>
                <a:ea typeface="宋体" pitchFamily="2" charset="-122"/>
                <a:sym typeface="+mn-lt"/>
              </a:rPr>
              <a:t>150</a:t>
            </a:r>
            <a:r>
              <a:rPr lang="zh-CN" altLang="en-US" spc="0" dirty="0">
                <a:solidFill>
                  <a:schemeClr val="bg1"/>
                </a:solidFill>
                <a:latin typeface="宋体" pitchFamily="2" charset="-122"/>
                <a:ea typeface="宋体" pitchFamily="2" charset="-122"/>
                <a:sym typeface="+mn-lt"/>
              </a:rPr>
              <a:t>号部令</a:t>
            </a:r>
            <a:r>
              <a:rPr lang="en-US" altLang="zh-CN" spc="0" dirty="0">
                <a:solidFill>
                  <a:schemeClr val="bg1"/>
                </a:solidFill>
                <a:latin typeface="宋体" pitchFamily="2" charset="-122"/>
                <a:ea typeface="宋体" pitchFamily="2" charset="-122"/>
                <a:sym typeface="+mn-lt"/>
              </a:rPr>
              <a:t>【2020</a:t>
            </a:r>
            <a:r>
              <a:rPr lang="zh-CN" altLang="en-US" spc="0" dirty="0">
                <a:solidFill>
                  <a:schemeClr val="bg1"/>
                </a:solidFill>
                <a:latin typeface="宋体" pitchFamily="2" charset="-122"/>
                <a:ea typeface="宋体" pitchFamily="2" charset="-122"/>
                <a:sym typeface="+mn-lt"/>
              </a:rPr>
              <a:t>年</a:t>
            </a:r>
            <a:r>
              <a:rPr lang="en-US" altLang="zh-CN" spc="0" dirty="0">
                <a:solidFill>
                  <a:schemeClr val="bg1"/>
                </a:solidFill>
                <a:latin typeface="宋体" pitchFamily="2" charset="-122"/>
                <a:ea typeface="宋体" pitchFamily="2" charset="-122"/>
                <a:sym typeface="+mn-lt"/>
              </a:rPr>
              <a:t>  50</a:t>
            </a:r>
            <a:r>
              <a:rPr lang="zh-CN" altLang="en-US" spc="0" dirty="0">
                <a:solidFill>
                  <a:schemeClr val="bg1"/>
                </a:solidFill>
                <a:latin typeface="宋体" pitchFamily="2" charset="-122"/>
                <a:ea typeface="宋体" pitchFamily="2" charset="-122"/>
                <a:sym typeface="+mn-lt"/>
              </a:rPr>
              <a:t>号令修</a:t>
            </a:r>
            <a:r>
              <a:rPr lang="en-US" altLang="zh-CN" spc="0" dirty="0">
                <a:solidFill>
                  <a:schemeClr val="bg1"/>
                </a:solidFill>
                <a:latin typeface="宋体" pitchFamily="2" charset="-122"/>
                <a:ea typeface="宋体" pitchFamily="2" charset="-122"/>
                <a:sym typeface="+mn-lt"/>
              </a:rPr>
              <a:t>】</a:t>
            </a: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7.</a:t>
            </a:r>
            <a:r>
              <a:rPr lang="zh-CN" altLang="en-US" spc="0" dirty="0">
                <a:solidFill>
                  <a:schemeClr val="bg1"/>
                </a:solidFill>
                <a:latin typeface="宋体" pitchFamily="2" charset="-122"/>
                <a:ea typeface="宋体" pitchFamily="2" charset="-122"/>
                <a:sym typeface="+mn-lt"/>
              </a:rPr>
              <a:t>建筑工程施工发包与承包计价管理办法 </a:t>
            </a:r>
            <a:r>
              <a:rPr lang="en-US" altLang="zh-CN" spc="0" dirty="0">
                <a:solidFill>
                  <a:schemeClr val="bg1"/>
                </a:solidFill>
                <a:latin typeface="宋体" pitchFamily="2" charset="-122"/>
                <a:ea typeface="宋体" pitchFamily="2" charset="-122"/>
                <a:sym typeface="+mn-lt"/>
              </a:rPr>
              <a:t>16</a:t>
            </a:r>
            <a:r>
              <a:rPr lang="zh-CN" altLang="en-US" spc="0" dirty="0">
                <a:solidFill>
                  <a:schemeClr val="bg1"/>
                </a:solidFill>
                <a:latin typeface="宋体" pitchFamily="2" charset="-122"/>
                <a:ea typeface="宋体" pitchFamily="2" charset="-122"/>
                <a:sym typeface="+mn-lt"/>
              </a:rPr>
              <a:t>号部令</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8.</a:t>
            </a:r>
            <a:r>
              <a:rPr lang="zh-CN" altLang="en-US" spc="0" dirty="0">
                <a:solidFill>
                  <a:schemeClr val="bg1"/>
                </a:solidFill>
                <a:latin typeface="宋体" pitchFamily="2" charset="-122"/>
                <a:ea typeface="宋体" pitchFamily="2" charset="-122"/>
                <a:sym typeface="+mn-lt"/>
              </a:rPr>
              <a:t>建设工程质量检测管理办法 </a:t>
            </a:r>
            <a:r>
              <a:rPr lang="en-US" altLang="zh-CN" spc="0" dirty="0">
                <a:solidFill>
                  <a:schemeClr val="bg1"/>
                </a:solidFill>
                <a:latin typeface="宋体" pitchFamily="2" charset="-122"/>
                <a:ea typeface="宋体" pitchFamily="2" charset="-122"/>
                <a:sym typeface="+mn-lt"/>
              </a:rPr>
              <a:t>141</a:t>
            </a:r>
            <a:r>
              <a:rPr lang="zh-CN" altLang="en-US" spc="0" dirty="0">
                <a:solidFill>
                  <a:schemeClr val="bg1"/>
                </a:solidFill>
                <a:latin typeface="宋体" pitchFamily="2" charset="-122"/>
                <a:ea typeface="宋体" pitchFamily="2" charset="-122"/>
                <a:sym typeface="+mn-lt"/>
              </a:rPr>
              <a:t>号部令</a:t>
            </a:r>
            <a:r>
              <a:rPr lang="en-US" altLang="zh-CN" spc="0" dirty="0">
                <a:solidFill>
                  <a:schemeClr val="bg1"/>
                </a:solidFill>
                <a:latin typeface="宋体" pitchFamily="2" charset="-122"/>
                <a:ea typeface="宋体" pitchFamily="2" charset="-122"/>
                <a:sym typeface="+mn-lt"/>
              </a:rPr>
              <a:t>【</a:t>
            </a:r>
            <a:r>
              <a:rPr lang="zh-CN" altLang="en-US" spc="0" dirty="0">
                <a:solidFill>
                  <a:schemeClr val="bg1"/>
                </a:solidFill>
                <a:latin typeface="宋体" pitchFamily="2" charset="-122"/>
                <a:ea typeface="宋体" pitchFamily="2" charset="-122"/>
              </a:rPr>
              <a:t> </a:t>
            </a:r>
            <a:r>
              <a:rPr lang="en-US" altLang="zh-CN" spc="0" dirty="0">
                <a:solidFill>
                  <a:schemeClr val="bg1"/>
                </a:solidFill>
                <a:latin typeface="宋体" pitchFamily="2" charset="-122"/>
                <a:ea typeface="宋体" pitchFamily="2" charset="-122"/>
                <a:sym typeface="+mn-lt"/>
              </a:rPr>
              <a:t>2015  24</a:t>
            </a:r>
            <a:r>
              <a:rPr lang="zh-CN" altLang="en-US" spc="0" dirty="0">
                <a:solidFill>
                  <a:schemeClr val="bg1"/>
                </a:solidFill>
                <a:latin typeface="宋体" pitchFamily="2" charset="-122"/>
                <a:ea typeface="宋体" pitchFamily="2" charset="-122"/>
                <a:sym typeface="+mn-lt"/>
              </a:rPr>
              <a:t>号令修</a:t>
            </a:r>
            <a:r>
              <a:rPr lang="en-US" altLang="zh-CN" spc="0" dirty="0">
                <a:solidFill>
                  <a:schemeClr val="bg1"/>
                </a:solidFill>
                <a:latin typeface="宋体" pitchFamily="2" charset="-122"/>
                <a:ea typeface="宋体" pitchFamily="2" charset="-122"/>
                <a:sym typeface="+mn-lt"/>
              </a:rPr>
              <a:t>】</a:t>
            </a: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9.</a:t>
            </a:r>
            <a:r>
              <a:rPr lang="zh-CN" altLang="en-US" spc="0" dirty="0">
                <a:solidFill>
                  <a:schemeClr val="bg1"/>
                </a:solidFill>
                <a:latin typeface="宋体" pitchFamily="2" charset="-122"/>
                <a:ea typeface="宋体" pitchFamily="2" charset="-122"/>
                <a:sym typeface="+mn-lt"/>
              </a:rPr>
              <a:t>国务院办公厅关于促进建筑业持续健康发展的意见   国办发</a:t>
            </a:r>
            <a:r>
              <a:rPr lang="en-US" altLang="zh-CN" spc="0" dirty="0">
                <a:solidFill>
                  <a:schemeClr val="bg1"/>
                </a:solidFill>
                <a:latin typeface="宋体" pitchFamily="2" charset="-122"/>
                <a:ea typeface="宋体" pitchFamily="2" charset="-122"/>
                <a:sym typeface="+mn-lt"/>
              </a:rPr>
              <a:t>【2017】19</a:t>
            </a:r>
            <a:r>
              <a:rPr lang="zh-CN" altLang="en-US" spc="0" dirty="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10.</a:t>
            </a:r>
            <a:r>
              <a:rPr lang="zh-CN" altLang="en-US" spc="0" dirty="0">
                <a:solidFill>
                  <a:schemeClr val="bg1"/>
                </a:solidFill>
                <a:latin typeface="宋体" pitchFamily="2" charset="-122"/>
                <a:ea typeface="宋体" pitchFamily="2" charset="-122"/>
                <a:sym typeface="+mn-lt"/>
              </a:rPr>
              <a:t>中共中央国务院关于进一步加强城市规划建设管理工作的若干意见 </a:t>
            </a:r>
            <a:r>
              <a:rPr lang="en-US" altLang="zh-CN" spc="0" dirty="0">
                <a:solidFill>
                  <a:schemeClr val="bg1"/>
                </a:solidFill>
                <a:latin typeface="宋体" pitchFamily="2" charset="-122"/>
                <a:ea typeface="宋体" pitchFamily="2" charset="-122"/>
                <a:sym typeface="+mn-lt"/>
              </a:rPr>
              <a:t>【2016.2】</a:t>
            </a:r>
          </a:p>
          <a:p>
            <a:pPr marL="0" indent="0" eaLnBrk="1" hangingPunct="1">
              <a:lnSpc>
                <a:spcPct val="100000"/>
              </a:lnSpc>
              <a:spcAft>
                <a:spcPct val="0"/>
              </a:spcAft>
              <a:buNone/>
            </a:pPr>
            <a:endParaRPr lang="en-US" altLang="zh-CN" dirty="0">
              <a:solidFill>
                <a:schemeClr val="bg1"/>
              </a:solidFill>
              <a:latin typeface="微软雅黑" panose="020B0503020204020204" pitchFamily="34" charset="-122"/>
            </a:endParaRPr>
          </a:p>
        </p:txBody>
      </p:sp>
      <p:sp>
        <p:nvSpPr>
          <p:cNvPr id="11268"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1-1</a:t>
            </a:r>
          </a:p>
        </p:txBody>
      </p:sp>
      <p:sp>
        <p:nvSpPr>
          <p:cNvPr id="1126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a:solidFill>
                  <a:schemeClr val="bg1"/>
                </a:solidFill>
                <a:latin typeface="华文琥珀" pitchFamily="2" charset="-122"/>
                <a:ea typeface="华文琥珀" pitchFamily="2" charset="-122"/>
              </a:rPr>
              <a:t>3</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smtClean="0">
                    <a:solidFill>
                      <a:schemeClr val="bg1"/>
                    </a:solidFill>
                    <a:sym typeface="+mn-ea"/>
                  </a:rPr>
                  <a:t>——</a:t>
                </a:r>
                <a:r>
                  <a:rPr lang="zh-CN" altLang="en-US" dirty="0" smtClean="0">
                    <a:solidFill>
                      <a:schemeClr val="bg1"/>
                    </a:solidFill>
                    <a:sym typeface="+mn-ea"/>
                  </a:rPr>
                  <a:t>计日工</a:t>
                </a:r>
                <a:endParaRPr lang="en-US" altLang="zh-CN" b="0" dirty="0">
                  <a:solidFill>
                    <a:schemeClr val="bg1"/>
                  </a:solidFill>
                  <a:ea typeface="PMingLiU" pitchFamily="18" charset="-120"/>
                </a:endParaRPr>
              </a:p>
            </p:txBody>
          </p:sp>
        </p:grpSp>
      </p:grpSp>
      <p:sp>
        <p:nvSpPr>
          <p:cNvPr id="78851" name="Rectangle 1"/>
          <p:cNvSpPr/>
          <p:nvPr/>
        </p:nvSpPr>
        <p:spPr>
          <a:xfrm>
            <a:off x="200601" y="2118737"/>
            <a:ext cx="11722162" cy="255066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TW" spc="0" dirty="0" smtClean="0">
                <a:solidFill>
                  <a:srgbClr val="FFFF00"/>
                </a:solidFill>
                <a:latin typeface="宋体" panose="02010600030101010101" pitchFamily="2" charset="-122"/>
                <a:ea typeface="宋体" panose="02010600030101010101" pitchFamily="2" charset="-122"/>
              </a:rPr>
              <a:t>2.0.20 </a:t>
            </a:r>
            <a:r>
              <a:rPr lang="zh-CN" altLang="en-US" spc="0" dirty="0">
                <a:solidFill>
                  <a:srgbClr val="FFFF00"/>
                </a:solidFill>
                <a:latin typeface="宋体" panose="02010600030101010101" pitchFamily="2" charset="-122"/>
                <a:ea typeface="宋体" panose="02010600030101010101" pitchFamily="2" charset="-122"/>
              </a:rPr>
              <a:t>计日工</a:t>
            </a:r>
            <a:r>
              <a:rPr lang="zh-TW" altLang="en-US" spc="0" dirty="0">
                <a:solidFill>
                  <a:srgbClr val="FFFF00"/>
                </a:solidFill>
                <a:latin typeface="宋体" panose="02010600030101010101" pitchFamily="2" charset="-122"/>
                <a:ea typeface="宋体" panose="02010600030101010101" pitchFamily="2" charset="-122"/>
              </a:rPr>
              <a:t> </a:t>
            </a:r>
            <a:endParaRPr lang="zh-CN"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在施工过程中，承包人完成发包人提出的零星项目、零星工作或需要采用计日工计价的变更工作时，依据经发包人确认的实际消耗的人工、材料、施工机械台班的数量，按合同中约定的综合单价计价的一种方式。</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采用计日工的</a:t>
            </a:r>
            <a:r>
              <a:rPr lang="zh-CN" altLang="en-US" spc="0" dirty="0">
                <a:solidFill>
                  <a:srgbClr val="FFFF00"/>
                </a:solidFill>
                <a:latin typeface="宋体" panose="02010600030101010101" pitchFamily="2" charset="-122"/>
                <a:ea typeface="宋体" panose="02010600030101010101" pitchFamily="2" charset="-122"/>
              </a:rPr>
              <a:t>项目名称、暂定数量由招标人填写</a:t>
            </a:r>
            <a:r>
              <a:rPr lang="zh-CN" altLang="en-US" spc="0" dirty="0">
                <a:solidFill>
                  <a:schemeClr val="bg2"/>
                </a:solidFill>
                <a:latin typeface="宋体" panose="02010600030101010101" pitchFamily="2" charset="-122"/>
                <a:ea typeface="宋体" panose="02010600030101010101" pitchFamily="2" charset="-122"/>
              </a:rPr>
              <a:t>，编制招标控制价时，单价由招标人按有关计价规定确定；投标时，</a:t>
            </a:r>
            <a:r>
              <a:rPr lang="zh-CN" altLang="en-US" spc="0" dirty="0">
                <a:solidFill>
                  <a:srgbClr val="FFFF00"/>
                </a:solidFill>
                <a:latin typeface="宋体" panose="02010600030101010101" pitchFamily="2" charset="-122"/>
                <a:ea typeface="宋体" panose="02010600030101010101" pitchFamily="2" charset="-122"/>
              </a:rPr>
              <a:t>单价由投标人自主报价</a:t>
            </a:r>
            <a:r>
              <a:rPr lang="zh-CN" altLang="en-US" spc="0" dirty="0">
                <a:solidFill>
                  <a:schemeClr val="bg2"/>
                </a:solidFill>
                <a:latin typeface="宋体" panose="02010600030101010101" pitchFamily="2" charset="-122"/>
                <a:ea typeface="宋体" panose="02010600030101010101" pitchFamily="2" charset="-122"/>
              </a:rPr>
              <a:t>，按暂定数量计算合价计入投标总价中。结算时，按发承包双方确认的实际数量计算合价。</a:t>
            </a:r>
            <a:r>
              <a:rPr lang="zh-CN" altLang="en-US" spc="0" dirty="0">
                <a:solidFill>
                  <a:srgbClr val="FFFF00"/>
                </a:solidFill>
                <a:latin typeface="宋体" panose="02010600030101010101" pitchFamily="2" charset="-122"/>
                <a:ea typeface="宋体" panose="02010600030101010101" pitchFamily="2" charset="-122"/>
              </a:rPr>
              <a:t>计日工综合单价包括企业管理费和利润。</a:t>
            </a:r>
            <a:endParaRPr lang="zh-TW" altLang="en-US" spc="0" dirty="0">
              <a:solidFill>
                <a:srgbClr val="FFFF00"/>
              </a:solidFill>
              <a:latin typeface="宋体" panose="02010600030101010101" pitchFamily="2" charset="-122"/>
              <a:ea typeface="宋体" panose="02010600030101010101" pitchFamily="2" charset="-122"/>
            </a:endParaRPr>
          </a:p>
        </p:txBody>
      </p:sp>
      <p:sp>
        <p:nvSpPr>
          <p:cNvPr id="7885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5-17</a:t>
            </a:r>
            <a:endParaRPr lang="en-US" altLang="zh-CN" sz="2200" b="1" dirty="0">
              <a:solidFill>
                <a:schemeClr val="bg2"/>
              </a:solidFill>
              <a:latin typeface="微软雅黑" panose="020B0503020204020204" pitchFamily="34" charset="-122"/>
            </a:endParaRPr>
          </a:p>
        </p:txBody>
      </p:sp>
      <p:sp>
        <p:nvSpPr>
          <p:cNvPr id="7885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其他项目清单</a:t>
                </a:r>
                <a:r>
                  <a:rPr lang="zh-CN" altLang="en-US" b="0" dirty="0">
                    <a:solidFill>
                      <a:schemeClr val="bg1"/>
                    </a:solidFill>
                    <a:ea typeface="PMingLiU" pitchFamily="18" charset="-120"/>
                  </a:rPr>
                  <a:t>组成</a:t>
                </a:r>
                <a:endParaRPr lang="en-US" altLang="zh-CN" b="0" dirty="0">
                  <a:solidFill>
                    <a:schemeClr val="bg1"/>
                  </a:solidFill>
                  <a:ea typeface="PMingLiU" pitchFamily="18" charset="-120"/>
                </a:endParaRPr>
              </a:p>
            </p:txBody>
          </p:sp>
        </p:grpSp>
      </p:grpSp>
      <p:sp>
        <p:nvSpPr>
          <p:cNvPr id="7885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5-18</a:t>
            </a:r>
            <a:endParaRPr lang="en-US" altLang="zh-CN" sz="2200" b="1" dirty="0">
              <a:solidFill>
                <a:schemeClr val="bg2"/>
              </a:solidFill>
              <a:latin typeface="微软雅黑" panose="020B0503020204020204" pitchFamily="34" charset="-122"/>
            </a:endParaRPr>
          </a:p>
        </p:txBody>
      </p:sp>
      <p:pic>
        <p:nvPicPr>
          <p:cNvPr id="82955" name="Picture 11" descr="其他项目清单汇总表"/>
          <p:cNvPicPr>
            <a:picLocks noChangeAspect="1"/>
          </p:cNvPicPr>
          <p:nvPr/>
        </p:nvPicPr>
        <p:blipFill>
          <a:blip r:embed="rId3" cstate="print"/>
          <a:stretch>
            <a:fillRect/>
          </a:stretch>
        </p:blipFill>
        <p:spPr>
          <a:xfrm>
            <a:off x="2270497" y="1041161"/>
            <a:ext cx="8647574" cy="5628222"/>
          </a:xfrm>
          <a:prstGeom prst="rect">
            <a:avLst/>
          </a:prstGeom>
          <a:noFill/>
          <a:ln w="9525">
            <a:noFill/>
          </a:ln>
        </p:spPr>
      </p:pic>
      <p:sp>
        <p:nvSpPr>
          <p:cNvPr id="7885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49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sz="1500" dirty="0">
                    <a:solidFill>
                      <a:schemeClr val="bg1"/>
                    </a:solidFill>
                    <a:sym typeface="+mn-ea"/>
                  </a:rPr>
                  <a:t>——</a:t>
                </a:r>
                <a:r>
                  <a:rPr lang="zh-CN" altLang="en-US" sz="1500" b="0" dirty="0">
                    <a:solidFill>
                      <a:schemeClr val="bg1"/>
                    </a:solidFill>
                    <a:latin typeface="Arial" panose="020B0604020202020204" pitchFamily="34" charset="0"/>
                    <a:ea typeface="微软雅黑" panose="020B0503020204020204" pitchFamily="34" charset="-122"/>
                    <a:sym typeface="+mn-ea"/>
                  </a:rPr>
                  <a:t>风险、价款调</a:t>
                </a:r>
                <a:r>
                  <a:rPr lang="zh-CN" altLang="en-US" sz="1500" b="0" dirty="0" smtClean="0">
                    <a:solidFill>
                      <a:schemeClr val="bg1"/>
                    </a:solidFill>
                    <a:latin typeface="Arial" panose="020B0604020202020204" pitchFamily="34" charset="0"/>
                    <a:ea typeface="微软雅黑" panose="020B0503020204020204" pitchFamily="34" charset="-122"/>
                    <a:sym typeface="+mn-ea"/>
                  </a:rPr>
                  <a:t>整</a:t>
                </a:r>
                <a:endParaRPr lang="zh-CN" altLang="en-US" sz="1500" b="0" dirty="0">
                  <a:solidFill>
                    <a:schemeClr val="bg1"/>
                  </a:solidFill>
                  <a:latin typeface="Arial" panose="020B0604020202020204" pitchFamily="34" charset="0"/>
                  <a:ea typeface="微软雅黑" panose="020B0503020204020204" pitchFamily="34" charset="-122"/>
                  <a:sym typeface="+mn-ea"/>
                </a:endParaRPr>
              </a:p>
            </p:txBody>
          </p:sp>
        </p:grpSp>
      </p:grpSp>
      <p:sp>
        <p:nvSpPr>
          <p:cNvPr id="80899" name="Rectangle 1"/>
          <p:cNvSpPr/>
          <p:nvPr/>
        </p:nvSpPr>
        <p:spPr>
          <a:xfrm>
            <a:off x="600" y="1948230"/>
            <a:ext cx="12190413" cy="380311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3.3.1 </a:t>
            </a:r>
            <a:r>
              <a:rPr lang="zh-TW" altLang="zh-CN" spc="0" dirty="0">
                <a:solidFill>
                  <a:schemeClr val="bg1"/>
                </a:solidFill>
                <a:latin typeface="宋体" panose="02010600030101010101" pitchFamily="2" charset="-122"/>
                <a:ea typeface="宋体" panose="02010600030101010101" pitchFamily="2" charset="-122"/>
              </a:rPr>
              <a:t>建设工程发承包，应在招标文件、合同中明确计价中的</a:t>
            </a:r>
            <a:r>
              <a:rPr lang="zh-TW" altLang="zh-CN" spc="0" dirty="0">
                <a:solidFill>
                  <a:srgbClr val="FFFF00"/>
                </a:solidFill>
                <a:latin typeface="宋体" panose="02010600030101010101" pitchFamily="2" charset="-122"/>
                <a:ea typeface="宋体" panose="02010600030101010101" pitchFamily="2" charset="-122"/>
              </a:rPr>
              <a:t>风险内容及其范围</a:t>
            </a:r>
            <a:r>
              <a:rPr lang="zh-TW" altLang="zh-CN" spc="0" dirty="0">
                <a:solidFill>
                  <a:schemeClr val="bg1"/>
                </a:solidFill>
                <a:latin typeface="宋体" panose="02010600030101010101" pitchFamily="2" charset="-122"/>
                <a:ea typeface="宋体" panose="02010600030101010101" pitchFamily="2" charset="-122"/>
              </a:rPr>
              <a:t>，不得采用无限风险、所有风险或类似语句规定计价中的风险内容及范围。</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3.3.2 </a:t>
            </a:r>
            <a:r>
              <a:rPr lang="zh-TW" altLang="zh-CN" spc="0" dirty="0">
                <a:solidFill>
                  <a:schemeClr val="bg1"/>
                </a:solidFill>
                <a:latin typeface="宋体" panose="02010600030101010101" pitchFamily="2" charset="-122"/>
                <a:ea typeface="宋体" panose="02010600030101010101" pitchFamily="2" charset="-122"/>
              </a:rPr>
              <a:t>建设工程发承包</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工程</a:t>
            </a:r>
            <a:r>
              <a:rPr lang="zh-CN" altLang="zh-CN" spc="0" dirty="0">
                <a:solidFill>
                  <a:schemeClr val="bg1"/>
                </a:solidFill>
                <a:latin typeface="宋体" panose="02010600030101010101" pitchFamily="2" charset="-122"/>
                <a:ea typeface="宋体" panose="02010600030101010101" pitchFamily="2" charset="-122"/>
              </a:rPr>
              <a:t>量</a:t>
            </a:r>
            <a:r>
              <a:rPr lang="zh-TW" altLang="zh-CN" spc="0" dirty="0">
                <a:solidFill>
                  <a:schemeClr val="bg1"/>
                </a:solidFill>
                <a:latin typeface="宋体" panose="02010600030101010101" pitchFamily="2" charset="-122"/>
                <a:ea typeface="宋体" panose="02010600030101010101" pitchFamily="2" charset="-122"/>
              </a:rPr>
              <a:t>清单计价</a:t>
            </a:r>
            <a:r>
              <a:rPr lang="zh-CN" altLang="zh-CN" spc="0" dirty="0">
                <a:solidFill>
                  <a:schemeClr val="bg1"/>
                </a:solidFill>
                <a:latin typeface="宋体" panose="02010600030101010101" pitchFamily="2" charset="-122"/>
                <a:ea typeface="宋体" panose="02010600030101010101" pitchFamily="2" charset="-122"/>
              </a:rPr>
              <a:t>时</a:t>
            </a:r>
            <a:r>
              <a:rPr lang="zh-TW" altLang="zh-CN" spc="0" dirty="0">
                <a:solidFill>
                  <a:schemeClr val="bg1"/>
                </a:solidFill>
                <a:latin typeface="宋体" panose="02010600030101010101" pitchFamily="2" charset="-122"/>
                <a:ea typeface="宋体" panose="02010600030101010101" pitchFamily="2" charset="-122"/>
              </a:rPr>
              <a:t>应考虑</a:t>
            </a:r>
            <a:r>
              <a:rPr lang="zh-CN" altLang="zh-CN" spc="0" dirty="0">
                <a:solidFill>
                  <a:schemeClr val="bg1"/>
                </a:solidFill>
                <a:latin typeface="宋体" panose="02010600030101010101" pitchFamily="2" charset="-122"/>
                <a:ea typeface="宋体" panose="02010600030101010101" pitchFamily="2" charset="-122"/>
              </a:rPr>
              <a:t>招标文件、合同中明确的</a:t>
            </a:r>
            <a:r>
              <a:rPr lang="zh-TW" altLang="zh-CN" spc="0" dirty="0">
                <a:solidFill>
                  <a:schemeClr val="bg1"/>
                </a:solidFill>
                <a:latin typeface="宋体" panose="02010600030101010101" pitchFamily="2" charset="-122"/>
                <a:ea typeface="宋体" panose="02010600030101010101" pitchFamily="2" charset="-122"/>
              </a:rPr>
              <a:t>风险</a:t>
            </a:r>
            <a:r>
              <a:rPr lang="zh-CN" altLang="zh-CN" spc="0" dirty="0">
                <a:solidFill>
                  <a:schemeClr val="bg1"/>
                </a:solidFill>
                <a:latin typeface="宋体" panose="02010600030101010101" pitchFamily="2" charset="-122"/>
                <a:ea typeface="宋体" panose="02010600030101010101" pitchFamily="2" charset="-122"/>
              </a:rPr>
              <a:t>内容及范围</a:t>
            </a:r>
            <a:r>
              <a:rPr lang="zh-TW" altLang="zh-CN" spc="0" dirty="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3.3.3 </a:t>
            </a:r>
            <a:r>
              <a:rPr lang="zh-TW" altLang="zh-CN" spc="0" dirty="0">
                <a:solidFill>
                  <a:srgbClr val="FFFF00"/>
                </a:solidFill>
                <a:latin typeface="宋体" panose="02010600030101010101" pitchFamily="2" charset="-122"/>
                <a:ea typeface="宋体" panose="02010600030101010101" pitchFamily="2" charset="-122"/>
              </a:rPr>
              <a:t>由于下列因素出现，影响合同价款调整的，应由发包人承担</a:t>
            </a:r>
            <a:r>
              <a:rPr lang="zh-TW" altLang="zh-CN" spc="0" dirty="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国家法律、法规、规章和政策发生变化；</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建设行政主管部门发布的人工费调整；</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由政府定价或政府指导价管理的原材料等价格进行了调整。</a:t>
            </a:r>
            <a:endParaRPr lang="en-US" altLang="zh-TW"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我国仍有一些原材料价格按照《价格法》的规定实行政府定价或政府指导价，如水、电、燃油等。按照《合同法》：</a:t>
            </a:r>
            <a:r>
              <a:rPr lang="en-US" altLang="zh-CN" spc="0" dirty="0">
                <a:solidFill>
                  <a:schemeClr val="bg1"/>
                </a:solidFill>
                <a:latin typeface="宋体" panose="02010600030101010101" pitchFamily="2" charset="-122"/>
                <a:ea typeface="宋体" panose="02010600030101010101" pitchFamily="2" charset="-122"/>
              </a:rPr>
              <a:t>“</a:t>
            </a:r>
            <a:r>
              <a:rPr lang="zh-CN" altLang="zh-CN" spc="0" dirty="0">
                <a:solidFill>
                  <a:schemeClr val="bg1"/>
                </a:solidFill>
                <a:latin typeface="宋体" panose="02010600030101010101" pitchFamily="2" charset="-122"/>
                <a:ea typeface="宋体" panose="02010600030101010101" pitchFamily="2" charset="-122"/>
              </a:rPr>
              <a:t>执行政府定价或者政府指导价的，在合同约定的交付期限内价格调整时，按照交付的价格计价</a:t>
            </a:r>
            <a:r>
              <a:rPr lang="en-US" altLang="zh-CN" spc="0" dirty="0">
                <a:solidFill>
                  <a:schemeClr val="bg1"/>
                </a:solidFill>
                <a:latin typeface="宋体" panose="02010600030101010101" pitchFamily="2" charset="-122"/>
                <a:ea typeface="宋体" panose="02010600030101010101" pitchFamily="2" charset="-122"/>
              </a:rPr>
              <a:t>”</a:t>
            </a:r>
            <a:r>
              <a:rPr lang="zh-CN" altLang="zh-CN" spc="0" dirty="0" smtClean="0">
                <a:solidFill>
                  <a:schemeClr val="bg1"/>
                </a:solidFill>
                <a:latin typeface="宋体" panose="02010600030101010101" pitchFamily="2" charset="-122"/>
                <a:ea typeface="宋体" panose="02010600030101010101" pitchFamily="2" charset="-122"/>
                <a:sym typeface="+mn-ea"/>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8090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5-19</a:t>
            </a:r>
            <a:endParaRPr lang="en-US" altLang="zh-CN" sz="2200" b="1" dirty="0">
              <a:solidFill>
                <a:schemeClr val="bg2"/>
              </a:solidFill>
              <a:latin typeface="微软雅黑" panose="020B0503020204020204" pitchFamily="34" charset="-122"/>
            </a:endParaRPr>
          </a:p>
        </p:txBody>
      </p:sp>
      <p:sp>
        <p:nvSpPr>
          <p:cNvPr id="8090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89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8090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sz="1500" dirty="0" smtClean="0">
                    <a:solidFill>
                      <a:schemeClr val="bg1"/>
                    </a:solidFill>
                    <a:sym typeface="+mn-ea"/>
                  </a:rPr>
                  <a:t>——</a:t>
                </a:r>
                <a:r>
                  <a:rPr lang="zh-CN" altLang="en-US" sz="1500" b="0" dirty="0" smtClean="0">
                    <a:solidFill>
                      <a:schemeClr val="bg1"/>
                    </a:solidFill>
                    <a:latin typeface="Arial" panose="020B0604020202020204" pitchFamily="34" charset="0"/>
                    <a:ea typeface="微软雅黑" panose="020B0503020204020204" pitchFamily="34" charset="-122"/>
                    <a:sym typeface="+mn-ea"/>
                  </a:rPr>
                  <a:t>工</a:t>
                </a:r>
                <a:r>
                  <a:rPr lang="zh-CN" altLang="en-US" sz="1500" b="0" dirty="0">
                    <a:solidFill>
                      <a:schemeClr val="bg1"/>
                    </a:solidFill>
                    <a:latin typeface="Arial" panose="020B0604020202020204" pitchFamily="34" charset="0"/>
                    <a:ea typeface="微软雅黑" panose="020B0503020204020204" pitchFamily="34" charset="-122"/>
                    <a:sym typeface="+mn-ea"/>
                  </a:rPr>
                  <a:t>期延误</a:t>
                </a:r>
              </a:p>
            </p:txBody>
          </p:sp>
        </p:grpSp>
      </p:grpSp>
      <p:sp>
        <p:nvSpPr>
          <p:cNvPr id="80899" name="Rectangle 1"/>
          <p:cNvSpPr/>
          <p:nvPr/>
        </p:nvSpPr>
        <p:spPr>
          <a:xfrm>
            <a:off x="600" y="1958900"/>
            <a:ext cx="12190413" cy="3781772"/>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TW" altLang="zh-CN" spc="0" dirty="0" smtClean="0">
                <a:solidFill>
                  <a:srgbClr val="FFFF00"/>
                </a:solidFill>
                <a:latin typeface="宋体" pitchFamily="2" charset="-122"/>
                <a:ea typeface="宋体" pitchFamily="2" charset="-122"/>
              </a:rPr>
              <a:t>因</a:t>
            </a:r>
            <a:r>
              <a:rPr lang="zh-TW" altLang="zh-CN" spc="0" dirty="0">
                <a:solidFill>
                  <a:srgbClr val="FFFF00"/>
                </a:solidFill>
                <a:latin typeface="宋体" pitchFamily="2" charset="-122"/>
                <a:ea typeface="宋体" pitchFamily="2" charset="-122"/>
              </a:rPr>
              <a:t>承包人原因导致工期延误的</a:t>
            </a:r>
            <a:r>
              <a:rPr lang="zh-TW" altLang="zh-CN" spc="0" dirty="0">
                <a:solidFill>
                  <a:schemeClr val="bg1"/>
                </a:solidFill>
                <a:latin typeface="宋体" pitchFamily="2" charset="-122"/>
                <a:ea typeface="宋体" pitchFamily="2" charset="-122"/>
              </a:rPr>
              <a:t>，应按本办法第</a:t>
            </a:r>
            <a:r>
              <a:rPr lang="en-US" altLang="zh-CN" spc="0" dirty="0">
                <a:solidFill>
                  <a:schemeClr val="bg1"/>
                </a:solidFill>
                <a:latin typeface="宋体" pitchFamily="2" charset="-122"/>
                <a:ea typeface="宋体" pitchFamily="2" charset="-122"/>
              </a:rPr>
              <a:t>9.2.2</a:t>
            </a:r>
            <a:r>
              <a:rPr lang="zh-TW" altLang="zh-CN" spc="0" dirty="0">
                <a:solidFill>
                  <a:schemeClr val="bg1"/>
                </a:solidFill>
                <a:latin typeface="宋体" pitchFamily="2" charset="-122"/>
                <a:ea typeface="宋体" pitchFamily="2" charset="-122"/>
              </a:rPr>
              <a:t>条、第</a:t>
            </a:r>
            <a:r>
              <a:rPr lang="en-US" altLang="zh-CN" spc="0" dirty="0">
                <a:solidFill>
                  <a:schemeClr val="bg1"/>
                </a:solidFill>
                <a:latin typeface="宋体" pitchFamily="2" charset="-122"/>
                <a:ea typeface="宋体" pitchFamily="2" charset="-122"/>
              </a:rPr>
              <a:t>9.6.4</a:t>
            </a:r>
            <a:r>
              <a:rPr lang="zh-TW" altLang="zh-CN" spc="0" dirty="0">
                <a:solidFill>
                  <a:schemeClr val="bg1"/>
                </a:solidFill>
                <a:latin typeface="宋体" pitchFamily="2" charset="-122"/>
                <a:ea typeface="宋体" pitchFamily="2" charset="-122"/>
              </a:rPr>
              <a:t>条的规定执行。</a:t>
            </a:r>
            <a:endParaRPr lang="zh-TW" altLang="en-US" spc="0" dirty="0">
              <a:solidFill>
                <a:schemeClr val="bg1"/>
              </a:solidFill>
              <a:latin typeface="宋体" pitchFamily="2" charset="-122"/>
              <a:ea typeface="宋体" pitchFamily="2" charset="-122"/>
            </a:endParaRP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9.2.1 </a:t>
            </a:r>
            <a:r>
              <a:rPr lang="zh-TW" altLang="en-US" spc="0" dirty="0">
                <a:solidFill>
                  <a:schemeClr val="bg2"/>
                </a:solidFill>
                <a:latin typeface="宋体" pitchFamily="2" charset="-122"/>
                <a:ea typeface="宋体" pitchFamily="2" charset="-122"/>
              </a:rPr>
              <a:t>招标工程以投标截止日前</a:t>
            </a:r>
            <a:r>
              <a:rPr lang="en-US" altLang="zh-TW" spc="0" dirty="0">
                <a:solidFill>
                  <a:schemeClr val="bg2"/>
                </a:solidFill>
                <a:latin typeface="宋体" pitchFamily="2" charset="-122"/>
                <a:ea typeface="宋体" pitchFamily="2" charset="-122"/>
              </a:rPr>
              <a:t>28</a:t>
            </a:r>
            <a:r>
              <a:rPr lang="zh-TW" altLang="en-US" spc="0" dirty="0">
                <a:solidFill>
                  <a:schemeClr val="bg2"/>
                </a:solidFill>
                <a:latin typeface="宋体" pitchFamily="2" charset="-122"/>
                <a:ea typeface="宋体" pitchFamily="2" charset="-122"/>
              </a:rPr>
              <a:t>天、非招标工程以合同签订前</a:t>
            </a:r>
            <a:r>
              <a:rPr lang="en-US" altLang="zh-TW" spc="0" dirty="0">
                <a:solidFill>
                  <a:schemeClr val="bg2"/>
                </a:solidFill>
                <a:latin typeface="宋体" pitchFamily="2" charset="-122"/>
                <a:ea typeface="宋体" pitchFamily="2" charset="-122"/>
              </a:rPr>
              <a:t>28</a:t>
            </a:r>
            <a:r>
              <a:rPr lang="zh-TW" altLang="en-US" spc="0" dirty="0">
                <a:solidFill>
                  <a:schemeClr val="bg2"/>
                </a:solidFill>
                <a:latin typeface="宋体" pitchFamily="2" charset="-122"/>
                <a:ea typeface="宋体" pitchFamily="2" charset="-122"/>
              </a:rPr>
              <a:t>天为</a:t>
            </a:r>
            <a:r>
              <a:rPr lang="zh-TW" altLang="en-US" spc="0" dirty="0">
                <a:solidFill>
                  <a:srgbClr val="FFFF00"/>
                </a:solidFill>
                <a:latin typeface="宋体" pitchFamily="2" charset="-122"/>
                <a:ea typeface="宋体" pitchFamily="2" charset="-122"/>
              </a:rPr>
              <a:t>基准日</a:t>
            </a:r>
            <a:r>
              <a:rPr lang="zh-TW" altLang="en-US" spc="0" dirty="0">
                <a:solidFill>
                  <a:schemeClr val="bg2"/>
                </a:solidFill>
                <a:latin typeface="宋体" pitchFamily="2" charset="-122"/>
                <a:ea typeface="宋体" pitchFamily="2" charset="-122"/>
              </a:rPr>
              <a:t>，其后因国家法律、法规、规章和政策发生变化引起工程造价增减变化，发承包双方应按照建设</a:t>
            </a:r>
            <a:r>
              <a:rPr lang="zh-CN" altLang="en-US" spc="0" dirty="0">
                <a:solidFill>
                  <a:schemeClr val="bg2"/>
                </a:solidFill>
                <a:latin typeface="宋体" pitchFamily="2" charset="-122"/>
                <a:ea typeface="宋体" pitchFamily="2" charset="-122"/>
              </a:rPr>
              <a:t>行政主管部门或其授权的部门发布的</a:t>
            </a:r>
            <a:r>
              <a:rPr lang="zh-TW" altLang="en-US" spc="0" dirty="0">
                <a:solidFill>
                  <a:schemeClr val="bg2"/>
                </a:solidFill>
                <a:latin typeface="宋体" pitchFamily="2" charset="-122"/>
                <a:ea typeface="宋体" pitchFamily="2" charset="-122"/>
              </a:rPr>
              <a:t>规定调整合同价款。</a:t>
            </a: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9.2.2</a:t>
            </a:r>
            <a:r>
              <a:rPr lang="en-US" altLang="zh-TW" spc="0" dirty="0">
                <a:solidFill>
                  <a:srgbClr val="FFFF00"/>
                </a:solidFill>
                <a:latin typeface="宋体" pitchFamily="2" charset="-122"/>
                <a:ea typeface="宋体" pitchFamily="2" charset="-122"/>
              </a:rPr>
              <a:t> </a:t>
            </a:r>
            <a:r>
              <a:rPr lang="zh-TW" altLang="en-US" spc="0" dirty="0">
                <a:solidFill>
                  <a:srgbClr val="FFFF00"/>
                </a:solidFill>
                <a:latin typeface="宋体" pitchFamily="2" charset="-122"/>
                <a:ea typeface="宋体" pitchFamily="2" charset="-122"/>
              </a:rPr>
              <a:t>因承包人原因导致工期延误</a:t>
            </a:r>
            <a:r>
              <a:rPr lang="zh-TW" altLang="en-US" spc="0" dirty="0">
                <a:solidFill>
                  <a:schemeClr val="bg2"/>
                </a:solidFill>
                <a:latin typeface="宋体" pitchFamily="2" charset="-122"/>
                <a:ea typeface="宋体" pitchFamily="2" charset="-122"/>
              </a:rPr>
              <a:t>的，按本办法第</a:t>
            </a:r>
            <a:r>
              <a:rPr lang="en-US" altLang="zh-TW" spc="0" dirty="0">
                <a:solidFill>
                  <a:schemeClr val="bg2"/>
                </a:solidFill>
                <a:latin typeface="宋体" pitchFamily="2" charset="-122"/>
                <a:ea typeface="宋体" pitchFamily="2" charset="-122"/>
              </a:rPr>
              <a:t>9.2.1</a:t>
            </a:r>
            <a:r>
              <a:rPr lang="zh-TW" altLang="en-US" spc="0" dirty="0">
                <a:solidFill>
                  <a:schemeClr val="bg2"/>
                </a:solidFill>
                <a:latin typeface="宋体" pitchFamily="2" charset="-122"/>
                <a:ea typeface="宋体" pitchFamily="2" charset="-122"/>
              </a:rPr>
              <a:t>条规定的调整时间，在合同工程原定竣工时间之后，合同价款调增的不予调整，合同价款调减的予以调整。</a:t>
            </a:r>
            <a:endParaRPr lang="zh-TW" altLang="zh-CN" spc="0" dirty="0">
              <a:solidFill>
                <a:schemeClr val="bg2"/>
              </a:solidFill>
              <a:latin typeface="宋体" pitchFamily="2" charset="-122"/>
              <a:ea typeface="宋体" pitchFamily="2" charset="-122"/>
            </a:endParaRPr>
          </a:p>
          <a:p>
            <a:pPr marL="0" indent="0" eaLnBrk="1" hangingPunct="1">
              <a:lnSpc>
                <a:spcPts val="3194"/>
              </a:lnSpc>
              <a:spcAft>
                <a:spcPct val="0"/>
              </a:spcAft>
              <a:buNone/>
            </a:pPr>
            <a:r>
              <a:rPr lang="en-US" altLang="zh-TW" spc="0" dirty="0">
                <a:solidFill>
                  <a:schemeClr val="bg2"/>
                </a:solidFill>
                <a:latin typeface="宋体" pitchFamily="2" charset="-122"/>
                <a:ea typeface="宋体" pitchFamily="2" charset="-122"/>
              </a:rPr>
              <a:t>9.6.</a:t>
            </a:r>
            <a:r>
              <a:rPr lang="en-US" altLang="zh-CN" spc="0" dirty="0">
                <a:solidFill>
                  <a:schemeClr val="bg2"/>
                </a:solidFill>
                <a:latin typeface="宋体" pitchFamily="2" charset="-122"/>
                <a:ea typeface="宋体" pitchFamily="2" charset="-122"/>
              </a:rPr>
              <a:t>4</a:t>
            </a:r>
            <a:r>
              <a:rPr lang="en-US" altLang="zh-TW" spc="0" dirty="0">
                <a:solidFill>
                  <a:schemeClr val="bg2"/>
                </a:solidFill>
                <a:latin typeface="宋体" pitchFamily="2" charset="-122"/>
                <a:ea typeface="宋体" pitchFamily="2" charset="-122"/>
              </a:rPr>
              <a:t> </a:t>
            </a:r>
            <a:r>
              <a:rPr lang="zh-TW" altLang="en-US" spc="0" dirty="0">
                <a:solidFill>
                  <a:schemeClr val="bg2"/>
                </a:solidFill>
                <a:latin typeface="宋体" pitchFamily="2" charset="-122"/>
                <a:ea typeface="宋体" pitchFamily="2" charset="-122"/>
              </a:rPr>
              <a:t>发生</a:t>
            </a:r>
            <a:r>
              <a:rPr lang="zh-TW" altLang="en-US" spc="0" dirty="0">
                <a:solidFill>
                  <a:srgbClr val="FFFF00"/>
                </a:solidFill>
                <a:latin typeface="宋体" pitchFamily="2" charset="-122"/>
                <a:ea typeface="宋体" pitchFamily="2" charset="-122"/>
              </a:rPr>
              <a:t>合同工程工期延误</a:t>
            </a:r>
            <a:r>
              <a:rPr lang="zh-TW" altLang="en-US" spc="0" dirty="0">
                <a:solidFill>
                  <a:schemeClr val="bg2"/>
                </a:solidFill>
                <a:latin typeface="宋体" pitchFamily="2" charset="-122"/>
                <a:ea typeface="宋体" pitchFamily="2" charset="-122"/>
              </a:rPr>
              <a:t>的，应</a:t>
            </a:r>
            <a:r>
              <a:rPr lang="zh-CN" altLang="en-US" spc="0" dirty="0">
                <a:solidFill>
                  <a:schemeClr val="bg2"/>
                </a:solidFill>
                <a:latin typeface="宋体" pitchFamily="2" charset="-122"/>
                <a:ea typeface="宋体" pitchFamily="2" charset="-122"/>
              </a:rPr>
              <a:t>按</a:t>
            </a:r>
            <a:r>
              <a:rPr lang="zh-TW" altLang="en-US" spc="0" dirty="0">
                <a:solidFill>
                  <a:schemeClr val="bg2"/>
                </a:solidFill>
                <a:latin typeface="宋体" pitchFamily="2" charset="-122"/>
                <a:ea typeface="宋体" pitchFamily="2" charset="-122"/>
              </a:rPr>
              <a:t>照下列规定确定合同履行期的价格调整：</a:t>
            </a:r>
          </a:p>
          <a:p>
            <a:pPr marL="0" indent="0" eaLnBrk="1" hangingPunct="1">
              <a:lnSpc>
                <a:spcPts val="3194"/>
              </a:lnSpc>
              <a:spcAft>
                <a:spcPct val="0"/>
              </a:spcAft>
              <a:buNone/>
            </a:pPr>
            <a:r>
              <a:rPr lang="zh-TW" altLang="en-US" spc="0" dirty="0">
                <a:solidFill>
                  <a:schemeClr val="bg2"/>
                </a:solidFill>
                <a:latin typeface="宋体" pitchFamily="2" charset="-122"/>
                <a:ea typeface="宋体" pitchFamily="2" charset="-122"/>
              </a:rPr>
              <a:t>（</a:t>
            </a:r>
            <a:r>
              <a:rPr lang="en-US" altLang="zh-TW" spc="0" dirty="0">
                <a:solidFill>
                  <a:schemeClr val="bg2"/>
                </a:solidFill>
                <a:latin typeface="宋体" pitchFamily="2" charset="-122"/>
                <a:ea typeface="宋体" pitchFamily="2" charset="-122"/>
              </a:rPr>
              <a:t>1</a:t>
            </a:r>
            <a:r>
              <a:rPr lang="zh-TW" altLang="en-US" spc="0" dirty="0">
                <a:solidFill>
                  <a:schemeClr val="bg2"/>
                </a:solidFill>
                <a:latin typeface="宋体" pitchFamily="2" charset="-122"/>
                <a:ea typeface="宋体" pitchFamily="2" charset="-122"/>
              </a:rPr>
              <a:t>）因非承包人原因导致工期延误的，计划进度日期后续工程的价格，应采用计划进度日期与实际进度日期两者的较高者；</a:t>
            </a:r>
          </a:p>
          <a:p>
            <a:pPr marL="0" indent="0" eaLnBrk="1" hangingPunct="1">
              <a:lnSpc>
                <a:spcPts val="3194"/>
              </a:lnSpc>
              <a:spcAft>
                <a:spcPct val="0"/>
              </a:spcAft>
              <a:buNone/>
            </a:pPr>
            <a:r>
              <a:rPr lang="zh-TW" altLang="en-US" spc="0" dirty="0">
                <a:solidFill>
                  <a:schemeClr val="bg2"/>
                </a:solidFill>
                <a:latin typeface="宋体" pitchFamily="2" charset="-122"/>
                <a:ea typeface="宋体" pitchFamily="2" charset="-122"/>
              </a:rPr>
              <a:t>（</a:t>
            </a:r>
            <a:r>
              <a:rPr lang="en-US" altLang="zh-TW" spc="0" dirty="0">
                <a:solidFill>
                  <a:schemeClr val="bg2"/>
                </a:solidFill>
                <a:latin typeface="宋体" pitchFamily="2" charset="-122"/>
                <a:ea typeface="宋体" pitchFamily="2" charset="-122"/>
              </a:rPr>
              <a:t>2</a:t>
            </a:r>
            <a:r>
              <a:rPr lang="zh-TW" altLang="en-US" spc="0" dirty="0">
                <a:solidFill>
                  <a:schemeClr val="bg2"/>
                </a:solidFill>
                <a:latin typeface="宋体" pitchFamily="2" charset="-122"/>
                <a:ea typeface="宋体" pitchFamily="2" charset="-122"/>
              </a:rPr>
              <a:t>）因承包人原因导致工期延误的，计划进度日期后续工程的价格，应采用计划进度日期与实际进度日期两者的较低者。</a:t>
            </a:r>
          </a:p>
        </p:txBody>
      </p:sp>
      <p:sp>
        <p:nvSpPr>
          <p:cNvPr id="8090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5-20</a:t>
            </a:r>
            <a:endParaRPr lang="en-US" altLang="zh-CN" sz="2200" b="1" dirty="0">
              <a:solidFill>
                <a:schemeClr val="bg2"/>
              </a:solidFill>
              <a:latin typeface="微软雅黑" panose="020B0503020204020204" pitchFamily="34" charset="-122"/>
            </a:endParaRPr>
          </a:p>
        </p:txBody>
      </p:sp>
      <p:sp>
        <p:nvSpPr>
          <p:cNvPr id="8090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latin typeface="Arial" panose="020B0604020202020204" pitchFamily="34" charset="0"/>
                    <a:ea typeface="微软雅黑" panose="020B0503020204020204" pitchFamily="34" charset="-122"/>
                    <a:sym typeface="+mn-ea"/>
                  </a:rPr>
                  <a:t>材料价格调整</a:t>
                </a:r>
              </a:p>
            </p:txBody>
          </p:sp>
        </p:grpSp>
      </p:grpSp>
      <p:sp>
        <p:nvSpPr>
          <p:cNvPr id="82947" name="Rectangle 1"/>
          <p:cNvSpPr/>
          <p:nvPr/>
        </p:nvSpPr>
        <p:spPr>
          <a:xfrm>
            <a:off x="637" y="2433106"/>
            <a:ext cx="11974017" cy="2844476"/>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a:solidFill>
                  <a:schemeClr val="bg1"/>
                </a:solidFill>
                <a:latin typeface="宋体" pitchFamily="2" charset="-122"/>
                <a:ea typeface="宋体" pitchFamily="2" charset="-122"/>
              </a:rPr>
              <a:t>3.3.4 </a:t>
            </a:r>
            <a:r>
              <a:rPr lang="zh-TW" altLang="zh-CN" spc="0" dirty="0">
                <a:solidFill>
                  <a:schemeClr val="bg1"/>
                </a:solidFill>
                <a:latin typeface="宋体" pitchFamily="2" charset="-122"/>
                <a:ea typeface="宋体" pitchFamily="2" charset="-122"/>
              </a:rPr>
              <a:t>发承包双方应在合同中明确可调价的</a:t>
            </a:r>
            <a:r>
              <a:rPr lang="zh-CN" altLang="zh-CN" spc="0" dirty="0">
                <a:solidFill>
                  <a:schemeClr val="bg1"/>
                </a:solidFill>
                <a:latin typeface="宋体" pitchFamily="2" charset="-122"/>
                <a:ea typeface="宋体" pitchFamily="2" charset="-122"/>
              </a:rPr>
              <a:t>材料</a:t>
            </a:r>
            <a:r>
              <a:rPr lang="zh-TW" altLang="zh-CN" spc="0" dirty="0">
                <a:solidFill>
                  <a:schemeClr val="bg1"/>
                </a:solidFill>
                <a:latin typeface="宋体" pitchFamily="2" charset="-122"/>
                <a:ea typeface="宋体" pitchFamily="2" charset="-122"/>
              </a:rPr>
              <a:t>范围和价格波动幅度及调整办法，并填写</a:t>
            </a:r>
            <a:r>
              <a:rPr lang="zh-CN" altLang="zh-CN" spc="0" dirty="0">
                <a:solidFill>
                  <a:schemeClr val="bg1"/>
                </a:solidFill>
                <a:latin typeface="宋体" pitchFamily="2" charset="-122"/>
                <a:ea typeface="宋体" pitchFamily="2" charset="-122"/>
              </a:rPr>
              <a:t>“</a:t>
            </a:r>
            <a:r>
              <a:rPr lang="zh-TW" altLang="zh-CN" spc="0" dirty="0">
                <a:solidFill>
                  <a:schemeClr val="bg1"/>
                </a:solidFill>
                <a:latin typeface="宋体" pitchFamily="2" charset="-122"/>
                <a:ea typeface="宋体" pitchFamily="2" charset="-122"/>
              </a:rPr>
              <a:t>承包人提供</a:t>
            </a:r>
            <a:r>
              <a:rPr lang="zh-CN" altLang="zh-CN" spc="0" dirty="0">
                <a:solidFill>
                  <a:schemeClr val="bg1"/>
                </a:solidFill>
                <a:latin typeface="宋体" pitchFamily="2" charset="-122"/>
                <a:ea typeface="宋体" pitchFamily="2" charset="-122"/>
              </a:rPr>
              <a:t>材料</a:t>
            </a:r>
            <a:r>
              <a:rPr lang="zh-TW" altLang="zh-CN" spc="0" dirty="0">
                <a:solidFill>
                  <a:schemeClr val="bg1"/>
                </a:solidFill>
                <a:latin typeface="宋体" pitchFamily="2" charset="-122"/>
                <a:ea typeface="宋体" pitchFamily="2" charset="-122"/>
              </a:rPr>
              <a:t>一览表</a:t>
            </a:r>
            <a:r>
              <a:rPr lang="en-US" altLang="zh-CN" spc="0" dirty="0">
                <a:solidFill>
                  <a:schemeClr val="bg1"/>
                </a:solidFill>
                <a:latin typeface="宋体" pitchFamily="2" charset="-122"/>
                <a:ea typeface="宋体" pitchFamily="2" charset="-122"/>
              </a:rPr>
              <a:t>”</a:t>
            </a:r>
            <a:r>
              <a:rPr lang="zh-TW" altLang="zh-CN" spc="0" dirty="0">
                <a:solidFill>
                  <a:schemeClr val="bg1"/>
                </a:solidFill>
                <a:latin typeface="宋体" pitchFamily="2" charset="-122"/>
                <a:ea typeface="宋体" pitchFamily="2" charset="-122"/>
              </a:rPr>
              <a:t>作为合同附件。</a:t>
            </a:r>
            <a:r>
              <a:rPr lang="zh-CN" altLang="en-US" spc="0" dirty="0">
                <a:solidFill>
                  <a:srgbClr val="FFFF00"/>
                </a:solidFill>
                <a:latin typeface="宋体" pitchFamily="2" charset="-122"/>
                <a:ea typeface="宋体" pitchFamily="2" charset="-122"/>
              </a:rPr>
              <a:t>除合同另有约定外，消耗量标准中所列材料均为可调整价差的材料。</a:t>
            </a:r>
            <a:r>
              <a:rPr lang="zh-CN" altLang="en-US" spc="0" dirty="0">
                <a:solidFill>
                  <a:schemeClr val="tx1"/>
                </a:solidFill>
                <a:latin typeface="宋体" pitchFamily="2" charset="-122"/>
                <a:ea typeface="宋体" pitchFamily="2" charset="-122"/>
              </a:rPr>
              <a:t> </a:t>
            </a:r>
            <a:endParaRPr lang="zh-CN" altLang="zh-CN"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zh-TW" altLang="zh-CN" spc="0" dirty="0">
                <a:solidFill>
                  <a:schemeClr val="bg1"/>
                </a:solidFill>
                <a:latin typeface="宋体" pitchFamily="2" charset="-122"/>
                <a:ea typeface="宋体" pitchFamily="2" charset="-122"/>
              </a:rPr>
              <a:t>当合同中没有约定或约定不明时，应</a:t>
            </a:r>
            <a:r>
              <a:rPr lang="zh-TW" altLang="zh-CN" spc="0" dirty="0" smtClean="0">
                <a:solidFill>
                  <a:schemeClr val="bg1"/>
                </a:solidFill>
                <a:latin typeface="宋体" pitchFamily="2" charset="-122"/>
                <a:ea typeface="宋体" pitchFamily="2" charset="-122"/>
              </a:rPr>
              <a:t>按第</a:t>
            </a:r>
            <a:r>
              <a:rPr lang="en-US" altLang="zh-CN" spc="0" dirty="0">
                <a:solidFill>
                  <a:schemeClr val="bg1"/>
                </a:solidFill>
                <a:latin typeface="宋体" pitchFamily="2" charset="-122"/>
                <a:ea typeface="宋体" pitchFamily="2" charset="-122"/>
              </a:rPr>
              <a:t>9.6.1</a:t>
            </a:r>
            <a:r>
              <a:rPr lang="zh-TW"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9.6.4</a:t>
            </a:r>
            <a:r>
              <a:rPr lang="zh-TW" altLang="zh-CN" spc="0" dirty="0">
                <a:solidFill>
                  <a:schemeClr val="bg1"/>
                </a:solidFill>
                <a:latin typeface="宋体" pitchFamily="2" charset="-122"/>
                <a:ea typeface="宋体" pitchFamily="2" charset="-122"/>
              </a:rPr>
              <a:t>条的规定调整合同价款。</a:t>
            </a:r>
            <a:endParaRPr lang="zh-TW" altLang="en-US" spc="0" dirty="0">
              <a:solidFill>
                <a:schemeClr val="bg1"/>
              </a:solidFill>
              <a:latin typeface="宋体" pitchFamily="2" charset="-122"/>
              <a:ea typeface="宋体" pitchFamily="2" charset="-122"/>
            </a:endParaRPr>
          </a:p>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9.6.1 </a:t>
            </a:r>
            <a:r>
              <a:rPr lang="zh-TW" altLang="zh-CN" spc="0" dirty="0">
                <a:solidFill>
                  <a:schemeClr val="bg2"/>
                </a:solidFill>
                <a:latin typeface="宋体" pitchFamily="2" charset="-122"/>
                <a:ea typeface="宋体" pitchFamily="2" charset="-122"/>
              </a:rPr>
              <a:t>合同履行期间，</a:t>
            </a:r>
            <a:r>
              <a:rPr lang="zh-CN" altLang="zh-CN" spc="0" dirty="0">
                <a:solidFill>
                  <a:schemeClr val="bg2"/>
                </a:solidFill>
                <a:latin typeface="宋体" pitchFamily="2" charset="-122"/>
                <a:ea typeface="宋体" pitchFamily="2" charset="-122"/>
              </a:rPr>
              <a:t>因</a:t>
            </a:r>
            <a:r>
              <a:rPr lang="zh-CN" altLang="zh-CN" spc="0" dirty="0">
                <a:solidFill>
                  <a:srgbClr val="FFFF00"/>
                </a:solidFill>
                <a:latin typeface="宋体" pitchFamily="2" charset="-122"/>
                <a:ea typeface="宋体" pitchFamily="2" charset="-122"/>
              </a:rPr>
              <a:t>人工、施工机械台班价格</a:t>
            </a:r>
            <a:r>
              <a:rPr lang="zh-CN" altLang="zh-CN" spc="0" dirty="0">
                <a:solidFill>
                  <a:schemeClr val="bg2"/>
                </a:solidFill>
                <a:latin typeface="宋体" pitchFamily="2" charset="-122"/>
                <a:ea typeface="宋体" pitchFamily="2" charset="-122"/>
              </a:rPr>
              <a:t>波动影响合同价格时，按照建设主管部门或其授权的部门发布的调整系数或机械台班单价进行调整，签证人工及机械台班单价除外。</a:t>
            </a:r>
            <a:endParaRPr lang="zh-CN" altLang="en-US" spc="0" dirty="0">
              <a:solidFill>
                <a:schemeClr val="bg2"/>
              </a:solidFill>
              <a:latin typeface="宋体" pitchFamily="2" charset="-122"/>
              <a:ea typeface="宋体" pitchFamily="2" charset="-122"/>
            </a:endParaRPr>
          </a:p>
          <a:p>
            <a:pPr marL="0" indent="0" eaLnBrk="1" hangingPunct="1">
              <a:lnSpc>
                <a:spcPct val="100000"/>
              </a:lnSpc>
              <a:spcAft>
                <a:spcPct val="0"/>
              </a:spcAft>
              <a:buNone/>
            </a:pPr>
            <a:r>
              <a:rPr lang="zh-CN" altLang="en-US" spc="0" dirty="0">
                <a:solidFill>
                  <a:schemeClr val="bg2"/>
                </a:solidFill>
                <a:latin typeface="宋体" pitchFamily="2" charset="-122"/>
                <a:ea typeface="宋体" pitchFamily="2" charset="-122"/>
              </a:rPr>
              <a:t>*</a:t>
            </a:r>
            <a:r>
              <a:rPr lang="zh-CN" altLang="zh-CN" spc="0" dirty="0">
                <a:solidFill>
                  <a:schemeClr val="bg2"/>
                </a:solidFill>
                <a:latin typeface="宋体" pitchFamily="2" charset="-122"/>
                <a:ea typeface="宋体" pitchFamily="2" charset="-122"/>
              </a:rPr>
              <a:t>市州建设行政主管部门根据人工费调整办法发布</a:t>
            </a:r>
            <a:r>
              <a:rPr lang="zh-CN" altLang="zh-CN" spc="0" dirty="0">
                <a:solidFill>
                  <a:srgbClr val="FFFF00"/>
                </a:solidFill>
                <a:latin typeface="宋体" pitchFamily="2" charset="-122"/>
                <a:ea typeface="宋体" pitchFamily="2" charset="-122"/>
              </a:rPr>
              <a:t>人工费调整系数</a:t>
            </a:r>
            <a:r>
              <a:rPr lang="zh-CN" altLang="zh-CN" b="1" spc="0" dirty="0" smtClean="0">
                <a:solidFill>
                  <a:srgbClr val="FFFF00"/>
                </a:solidFill>
                <a:latin typeface="宋体" pitchFamily="2" charset="-122"/>
                <a:ea typeface="宋体" pitchFamily="2" charset="-122"/>
              </a:rPr>
              <a:t>。</a:t>
            </a:r>
            <a:endParaRPr lang="zh-CN" altLang="en-US" b="1" spc="0" dirty="0">
              <a:solidFill>
                <a:srgbClr val="FFFF00"/>
              </a:solidFill>
              <a:latin typeface="宋体" pitchFamily="2" charset="-122"/>
              <a:ea typeface="宋体" pitchFamily="2" charset="-122"/>
            </a:endParaRPr>
          </a:p>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 </a:t>
            </a:r>
            <a:r>
              <a:rPr lang="zh-CN" altLang="en-US" spc="0" dirty="0">
                <a:solidFill>
                  <a:schemeClr val="bg2"/>
                </a:solidFill>
                <a:latin typeface="宋体" pitchFamily="2" charset="-122"/>
                <a:ea typeface="宋体" pitchFamily="2" charset="-122"/>
              </a:rPr>
              <a:t>市州建设行政主管部门根据机械租赁市场行情、燃油涨跌、人工费变化或专业分包单价变化情况调查测算机械费调整系数，报省站发布该地区</a:t>
            </a:r>
            <a:r>
              <a:rPr lang="zh-CN" altLang="en-US" spc="0" dirty="0">
                <a:solidFill>
                  <a:srgbClr val="FFFF00"/>
                </a:solidFill>
                <a:latin typeface="宋体" pitchFamily="2" charset="-122"/>
                <a:ea typeface="宋体" pitchFamily="2" charset="-122"/>
              </a:rPr>
              <a:t>机械费调整系数。 </a:t>
            </a:r>
            <a:r>
              <a:rPr lang="zh-CN" altLang="en-US" spc="0" dirty="0" smtClean="0">
                <a:solidFill>
                  <a:srgbClr val="FFFF00"/>
                </a:solidFill>
                <a:latin typeface="宋体" pitchFamily="2" charset="-122"/>
                <a:ea typeface="宋体" pitchFamily="2" charset="-122"/>
              </a:rPr>
              <a:t>（</a:t>
            </a:r>
            <a:r>
              <a:rPr lang="zh-CN" altLang="zh-CN" spc="0" dirty="0" smtClean="0">
                <a:solidFill>
                  <a:srgbClr val="FFFF00"/>
                </a:solidFill>
                <a:latin typeface="宋体" pitchFamily="2" charset="-122"/>
                <a:ea typeface="宋体" pitchFamily="2" charset="-122"/>
              </a:rPr>
              <a:t>人工费</a:t>
            </a:r>
            <a:r>
              <a:rPr lang="zh-CN" altLang="en-US" spc="0" dirty="0" smtClean="0">
                <a:solidFill>
                  <a:srgbClr val="FFFF00"/>
                </a:solidFill>
                <a:latin typeface="宋体" pitchFamily="2" charset="-122"/>
                <a:ea typeface="宋体" pitchFamily="2" charset="-122"/>
              </a:rPr>
              <a:t>、机械费</a:t>
            </a:r>
            <a:r>
              <a:rPr lang="zh-CN" altLang="zh-CN" spc="0" dirty="0" smtClean="0">
                <a:solidFill>
                  <a:srgbClr val="FFFF00"/>
                </a:solidFill>
                <a:latin typeface="宋体" pitchFamily="2" charset="-122"/>
                <a:ea typeface="宋体" pitchFamily="2" charset="-122"/>
              </a:rPr>
              <a:t>调整系数</a:t>
            </a:r>
            <a:r>
              <a:rPr lang="zh-CN" altLang="en-US" spc="0" dirty="0" smtClean="0">
                <a:solidFill>
                  <a:srgbClr val="FFFF00"/>
                </a:solidFill>
                <a:latin typeface="宋体" pitchFamily="2" charset="-122"/>
                <a:ea typeface="宋体" pitchFamily="2" charset="-122"/>
              </a:rPr>
              <a:t>原</a:t>
            </a:r>
            <a:r>
              <a:rPr lang="zh-CN" altLang="en-US" spc="0" dirty="0">
                <a:solidFill>
                  <a:srgbClr val="FFFF00"/>
                </a:solidFill>
                <a:latin typeface="宋体" pitchFamily="2" charset="-122"/>
                <a:ea typeface="宋体" pitchFamily="2" charset="-122"/>
              </a:rPr>
              <a:t>则上每年发布一次）</a:t>
            </a:r>
          </a:p>
          <a:p>
            <a:pPr marL="0" indent="0" eaLnBrk="1" hangingPunct="1">
              <a:lnSpc>
                <a:spcPct val="100000"/>
              </a:lnSpc>
              <a:spcAft>
                <a:spcPct val="0"/>
              </a:spcAft>
              <a:buNone/>
            </a:pPr>
            <a:r>
              <a:rPr lang="en-US" altLang="zh-CN" spc="0" dirty="0">
                <a:solidFill>
                  <a:schemeClr val="bg2"/>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消耗量标准中</a:t>
            </a:r>
            <a:r>
              <a:rPr lang="zh-CN" altLang="en-US" spc="0" dirty="0">
                <a:solidFill>
                  <a:srgbClr val="FFFF00"/>
                </a:solidFill>
                <a:latin typeface="宋体" pitchFamily="2" charset="-122"/>
                <a:ea typeface="宋体" pitchFamily="2" charset="-122"/>
              </a:rPr>
              <a:t>脚手架架管等按租赁考虑的材料价格</a:t>
            </a:r>
            <a:r>
              <a:rPr lang="zh-CN" altLang="en-US" spc="0" dirty="0">
                <a:solidFill>
                  <a:schemeClr val="bg2"/>
                </a:solidFill>
                <a:latin typeface="宋体" pitchFamily="2" charset="-122"/>
                <a:ea typeface="宋体" pitchFamily="2" charset="-122"/>
              </a:rPr>
              <a:t>由市州建设行政主管部门根据市场行情发布租赁价格或调整系数</a:t>
            </a:r>
            <a:r>
              <a:rPr lang="zh-CN" altLang="en-US" spc="0" dirty="0">
                <a:solidFill>
                  <a:srgbClr val="FFFF00"/>
                </a:solidFill>
                <a:latin typeface="宋体" pitchFamily="2" charset="-122"/>
                <a:ea typeface="宋体" pitchFamily="2" charset="-122"/>
              </a:rPr>
              <a:t>。（如综合脚手架、模板工程支撑体系中的钢管、扣件、底座、支托等</a:t>
            </a:r>
            <a:r>
              <a:rPr lang="zh-CN" altLang="en-US" spc="0" dirty="0" smtClean="0">
                <a:solidFill>
                  <a:srgbClr val="FFFF00"/>
                </a:solidFill>
                <a:latin typeface="宋体" pitchFamily="2" charset="-122"/>
                <a:ea typeface="宋体" pitchFamily="2" charset="-122"/>
              </a:rPr>
              <a:t>）。</a:t>
            </a:r>
            <a:endParaRPr lang="zh-CN" altLang="zh-CN" spc="0" dirty="0">
              <a:solidFill>
                <a:srgbClr val="FFFF00"/>
              </a:solidFill>
              <a:latin typeface="宋体" pitchFamily="2" charset="-122"/>
              <a:ea typeface="宋体" pitchFamily="2" charset="-122"/>
            </a:endParaRPr>
          </a:p>
        </p:txBody>
      </p:sp>
      <p:sp>
        <p:nvSpPr>
          <p:cNvPr id="8294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5-21</a:t>
            </a:r>
            <a:endParaRPr lang="en-US" altLang="zh-CN" sz="2200" b="1" dirty="0">
              <a:solidFill>
                <a:schemeClr val="bg2"/>
              </a:solidFill>
              <a:latin typeface="微软雅黑" panose="020B0503020204020204" pitchFamily="34" charset="-122"/>
            </a:endParaRPr>
          </a:p>
        </p:txBody>
      </p:sp>
      <p:sp>
        <p:nvSpPr>
          <p:cNvPr id="82950"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94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8295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smtClean="0">
                    <a:solidFill>
                      <a:schemeClr val="bg1"/>
                    </a:solidFill>
                    <a:sym typeface="+mn-ea"/>
                  </a:rPr>
                  <a:t>——</a:t>
                </a:r>
                <a:r>
                  <a:rPr lang="zh-CN" altLang="en-US" dirty="0" smtClean="0">
                    <a:solidFill>
                      <a:schemeClr val="bg1"/>
                    </a:solidFill>
                    <a:sym typeface="+mn-ea"/>
                  </a:rPr>
                  <a:t>租赁</a:t>
                </a:r>
                <a:r>
                  <a:rPr lang="zh-CN" altLang="en-US" b="0" dirty="0" smtClean="0">
                    <a:solidFill>
                      <a:schemeClr val="bg1"/>
                    </a:solidFill>
                    <a:latin typeface="Arial" panose="020B0604020202020204" pitchFamily="34" charset="0"/>
                    <a:ea typeface="微软雅黑" panose="020B0503020204020204" pitchFamily="34" charset="-122"/>
                    <a:sym typeface="+mn-ea"/>
                  </a:rPr>
                  <a:t>材</a:t>
                </a:r>
                <a:r>
                  <a:rPr lang="zh-CN" altLang="en-US" b="0" dirty="0">
                    <a:solidFill>
                      <a:schemeClr val="bg1"/>
                    </a:solidFill>
                    <a:latin typeface="Arial" panose="020B0604020202020204" pitchFamily="34" charset="0"/>
                    <a:ea typeface="微软雅黑" panose="020B0503020204020204" pitchFamily="34" charset="-122"/>
                    <a:sym typeface="+mn-ea"/>
                  </a:rPr>
                  <a:t>料价格调整</a:t>
                </a:r>
              </a:p>
            </p:txBody>
          </p:sp>
        </p:grpSp>
      </p:grpSp>
      <p:sp>
        <p:nvSpPr>
          <p:cNvPr id="8294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5-22</a:t>
            </a:r>
            <a:endParaRPr lang="en-US" altLang="zh-CN" sz="2200" b="1" dirty="0">
              <a:solidFill>
                <a:schemeClr val="bg2"/>
              </a:solidFill>
              <a:latin typeface="微软雅黑" panose="020B0503020204020204" pitchFamily="34" charset="-122"/>
            </a:endParaRPr>
          </a:p>
        </p:txBody>
      </p:sp>
      <p:pic>
        <p:nvPicPr>
          <p:cNvPr id="82949" name="Picture 14"/>
          <p:cNvPicPr>
            <a:picLocks noChangeAspect="1"/>
          </p:cNvPicPr>
          <p:nvPr/>
        </p:nvPicPr>
        <p:blipFill>
          <a:blip r:embed="rId3" cstate="print"/>
          <a:stretch>
            <a:fillRect/>
          </a:stretch>
        </p:blipFill>
        <p:spPr>
          <a:xfrm>
            <a:off x="6354119" y="990829"/>
            <a:ext cx="5836295" cy="5868759"/>
          </a:xfrm>
          <a:prstGeom prst="rect">
            <a:avLst/>
          </a:prstGeom>
          <a:noFill/>
          <a:ln w="9525">
            <a:noFill/>
          </a:ln>
        </p:spPr>
      </p:pic>
      <p:sp>
        <p:nvSpPr>
          <p:cNvPr id="82950"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53</a:t>
            </a:r>
            <a:endParaRPr lang="en-US" altLang="zh-CN" sz="1500" dirty="0">
              <a:solidFill>
                <a:schemeClr val="bg1"/>
              </a:solidFill>
              <a:latin typeface="华文琥珀" pitchFamily="2" charset="-122"/>
              <a:ea typeface="华文琥珀" pitchFamily="2" charset="-122"/>
            </a:endParaRPr>
          </a:p>
        </p:txBody>
      </p:sp>
      <p:pic>
        <p:nvPicPr>
          <p:cNvPr id="13" name="图片 12" descr="105861926.jpg"/>
          <p:cNvPicPr>
            <a:picLocks noChangeAspect="1"/>
          </p:cNvPicPr>
          <p:nvPr/>
        </p:nvPicPr>
        <p:blipFill>
          <a:blip r:embed="rId4" cstate="print"/>
          <a:stretch>
            <a:fillRect/>
          </a:stretch>
        </p:blipFill>
        <p:spPr>
          <a:xfrm>
            <a:off x="142941" y="1025228"/>
            <a:ext cx="6081720" cy="5834360"/>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99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85000"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sym typeface="+mn-ea"/>
                  </a:rPr>
                  <a:t>材料价格调整</a:t>
                </a:r>
              </a:p>
            </p:txBody>
          </p:sp>
        </p:grpSp>
      </p:grpSp>
      <p:sp>
        <p:nvSpPr>
          <p:cNvPr id="84995" name="Rectangle 1"/>
          <p:cNvSpPr/>
          <p:nvPr/>
        </p:nvSpPr>
        <p:spPr>
          <a:xfrm>
            <a:off x="1" y="1672894"/>
            <a:ext cx="12191048" cy="4192141"/>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9.6.2 </a:t>
            </a:r>
            <a:r>
              <a:rPr lang="zh-TW" altLang="zh-CN" spc="0" dirty="0">
                <a:solidFill>
                  <a:srgbClr val="FFFF00"/>
                </a:solidFill>
                <a:latin typeface="宋体" panose="02010600030101010101" pitchFamily="2" charset="-122"/>
                <a:ea typeface="宋体" panose="02010600030101010101" pitchFamily="2" charset="-122"/>
              </a:rPr>
              <a:t>承包人采购材料</a:t>
            </a:r>
            <a:r>
              <a:rPr lang="zh-TW" altLang="zh-CN" spc="0" dirty="0">
                <a:solidFill>
                  <a:schemeClr val="bg1"/>
                </a:solidFill>
                <a:latin typeface="宋体" panose="02010600030101010101" pitchFamily="2" charset="-122"/>
                <a:ea typeface="宋体" panose="02010600030101010101" pitchFamily="2" charset="-122"/>
              </a:rPr>
              <a:t>的，应在合同中约定可调价的</a:t>
            </a:r>
            <a:r>
              <a:rPr lang="zh-CN" altLang="zh-CN" spc="0" dirty="0">
                <a:solidFill>
                  <a:schemeClr val="bg1"/>
                </a:solidFill>
                <a:latin typeface="宋体" panose="02010600030101010101" pitchFamily="2" charset="-122"/>
                <a:ea typeface="宋体" panose="02010600030101010101" pitchFamily="2" charset="-122"/>
              </a:rPr>
              <a:t>材料</a:t>
            </a:r>
            <a:r>
              <a:rPr lang="zh-TW" altLang="zh-CN" spc="0" dirty="0">
                <a:solidFill>
                  <a:schemeClr val="bg1"/>
                </a:solidFill>
                <a:latin typeface="宋体" panose="02010600030101010101" pitchFamily="2" charset="-122"/>
                <a:ea typeface="宋体" panose="02010600030101010101" pitchFamily="2" charset="-122"/>
              </a:rPr>
              <a:t>价格变化的范围或幅度；</a:t>
            </a:r>
            <a:r>
              <a:rPr lang="zh-TW" altLang="zh-CN" spc="0" dirty="0">
                <a:solidFill>
                  <a:srgbClr val="FFFF00"/>
                </a:solidFill>
                <a:latin typeface="宋体" panose="02010600030101010101" pitchFamily="2" charset="-122"/>
                <a:ea typeface="宋体" panose="02010600030101010101" pitchFamily="2" charset="-122"/>
              </a:rPr>
              <a:t>当没有约定</a:t>
            </a:r>
            <a:r>
              <a:rPr lang="zh-TW" altLang="zh-CN" spc="0" dirty="0">
                <a:solidFill>
                  <a:schemeClr val="bg1"/>
                </a:solidFill>
                <a:latin typeface="宋体" panose="02010600030101010101" pitchFamily="2" charset="-122"/>
                <a:ea typeface="宋体" panose="02010600030101010101" pitchFamily="2" charset="-122"/>
              </a:rPr>
              <a:t>，且材料单价变化超过省及各市州建设行政主管部门各时期发布的预算价格或市场价格：建筑工程</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市政工程及仿古建筑</a:t>
            </a:r>
            <a:r>
              <a:rPr lang="zh-CN" altLang="zh-CN" spc="0" dirty="0">
                <a:solidFill>
                  <a:schemeClr val="bg1"/>
                </a:solidFill>
                <a:latin typeface="宋体" panose="02010600030101010101" pitchFamily="2" charset="-122"/>
                <a:ea typeface="宋体" panose="02010600030101010101" pitchFamily="2" charset="-122"/>
              </a:rPr>
              <a:t>工程</a:t>
            </a:r>
            <a:r>
              <a:rPr lang="zh-TW" altLang="zh-CN" spc="0" dirty="0">
                <a:solidFill>
                  <a:schemeClr val="bg1"/>
                </a:solidFill>
                <a:latin typeface="宋体" panose="02010600030101010101" pitchFamily="2" charset="-122"/>
                <a:ea typeface="宋体" panose="02010600030101010101" pitchFamily="2" charset="-122"/>
              </a:rPr>
              <a:t>单项</a:t>
            </a:r>
            <a:r>
              <a:rPr lang="zh-CN" altLang="zh-CN" spc="0" dirty="0">
                <a:solidFill>
                  <a:schemeClr val="bg1"/>
                </a:solidFill>
                <a:latin typeface="宋体" panose="02010600030101010101" pitchFamily="2" charset="-122"/>
                <a:ea typeface="宋体" panose="02010600030101010101" pitchFamily="2" charset="-122"/>
              </a:rPr>
              <a:t>材料</a:t>
            </a:r>
            <a:r>
              <a:rPr lang="zh-TW" altLang="zh-CN" spc="0" dirty="0">
                <a:solidFill>
                  <a:schemeClr val="bg1"/>
                </a:solidFill>
                <a:latin typeface="宋体" panose="02010600030101010101" pitchFamily="2" charset="-122"/>
                <a:ea typeface="宋体" panose="02010600030101010101" pitchFamily="2" charset="-122"/>
              </a:rPr>
              <a:t>预算价格或市场价格</a:t>
            </a:r>
            <a:r>
              <a:rPr lang="zh-TW" altLang="zh-CN" spc="0" dirty="0">
                <a:solidFill>
                  <a:srgbClr val="FFFF00"/>
                </a:solidFill>
                <a:latin typeface="宋体" panose="02010600030101010101" pitchFamily="2" charset="-122"/>
                <a:ea typeface="宋体" panose="02010600030101010101" pitchFamily="2" charset="-122"/>
              </a:rPr>
              <a:t>涨降幅度</a:t>
            </a:r>
            <a:r>
              <a:rPr lang="zh-CN" altLang="zh-CN" spc="0" dirty="0">
                <a:solidFill>
                  <a:srgbClr val="FFFF00"/>
                </a:solidFill>
                <a:latin typeface="宋体" panose="02010600030101010101" pitchFamily="2" charset="-122"/>
                <a:ea typeface="宋体" panose="02010600030101010101" pitchFamily="2" charset="-122"/>
              </a:rPr>
              <a:t>在</a:t>
            </a:r>
            <a:r>
              <a:rPr lang="en-US" altLang="zh-CN" spc="0" dirty="0">
                <a:solidFill>
                  <a:srgbClr val="FFFF00"/>
                </a:solidFill>
                <a:latin typeface="宋体" panose="02010600030101010101" pitchFamily="2" charset="-122"/>
                <a:ea typeface="宋体" panose="02010600030101010101" pitchFamily="2" charset="-122"/>
              </a:rPr>
              <a:t>±3%</a:t>
            </a:r>
            <a:r>
              <a:rPr lang="zh-CN" altLang="zh-CN" spc="0" dirty="0">
                <a:solidFill>
                  <a:srgbClr val="FFFF00"/>
                </a:solidFill>
                <a:latin typeface="宋体" panose="02010600030101010101" pitchFamily="2" charset="-122"/>
                <a:ea typeface="宋体" panose="02010600030101010101" pitchFamily="2" charset="-122"/>
              </a:rPr>
              <a:t>及以上</a:t>
            </a:r>
            <a:r>
              <a:rPr lang="zh-TW" altLang="zh-CN" spc="0" dirty="0">
                <a:solidFill>
                  <a:schemeClr val="bg1"/>
                </a:solidFill>
                <a:latin typeface="宋体" panose="02010600030101010101" pitchFamily="2" charset="-122"/>
                <a:ea typeface="宋体" panose="02010600030101010101" pitchFamily="2" charset="-122"/>
              </a:rPr>
              <a:t>，装饰工程与安装工程及园林</a:t>
            </a:r>
            <a:r>
              <a:rPr lang="zh-CN" altLang="zh-CN" spc="0" dirty="0">
                <a:solidFill>
                  <a:schemeClr val="bg1"/>
                </a:solidFill>
                <a:latin typeface="宋体" panose="02010600030101010101" pitchFamily="2" charset="-122"/>
                <a:ea typeface="宋体" panose="02010600030101010101" pitchFamily="2" charset="-122"/>
              </a:rPr>
              <a:t>绿化</a:t>
            </a:r>
            <a:r>
              <a:rPr lang="zh-TW" altLang="zh-CN" spc="0" dirty="0">
                <a:solidFill>
                  <a:schemeClr val="bg1"/>
                </a:solidFill>
                <a:latin typeface="宋体" panose="02010600030101010101" pitchFamily="2" charset="-122"/>
                <a:ea typeface="宋体" panose="02010600030101010101" pitchFamily="2" charset="-122"/>
              </a:rPr>
              <a:t>工程</a:t>
            </a:r>
            <a:r>
              <a:rPr lang="zh-CN" altLang="zh-CN" spc="0" dirty="0">
                <a:solidFill>
                  <a:schemeClr val="bg1"/>
                </a:solidFill>
                <a:latin typeface="宋体" panose="02010600030101010101" pitchFamily="2" charset="-122"/>
                <a:ea typeface="宋体" panose="02010600030101010101" pitchFamily="2" charset="-122"/>
              </a:rPr>
              <a:t>材料</a:t>
            </a:r>
            <a:r>
              <a:rPr lang="zh-TW" altLang="zh-CN" spc="0" dirty="0">
                <a:solidFill>
                  <a:schemeClr val="bg1"/>
                </a:solidFill>
                <a:latin typeface="宋体" panose="02010600030101010101" pitchFamily="2" charset="-122"/>
                <a:ea typeface="宋体" panose="02010600030101010101" pitchFamily="2" charset="-122"/>
              </a:rPr>
              <a:t>预算价格或市场价格</a:t>
            </a:r>
            <a:r>
              <a:rPr lang="zh-TW" altLang="zh-CN" spc="0" dirty="0">
                <a:solidFill>
                  <a:srgbClr val="FFFF00"/>
                </a:solidFill>
                <a:latin typeface="宋体" panose="02010600030101010101" pitchFamily="2" charset="-122"/>
                <a:ea typeface="宋体" panose="02010600030101010101" pitchFamily="2" charset="-122"/>
              </a:rPr>
              <a:t>涨降幅度</a:t>
            </a:r>
            <a:r>
              <a:rPr lang="zh-CN" altLang="zh-CN" spc="0" dirty="0">
                <a:solidFill>
                  <a:srgbClr val="FFFF00"/>
                </a:solidFill>
                <a:latin typeface="宋体" panose="02010600030101010101" pitchFamily="2" charset="-122"/>
                <a:ea typeface="宋体" panose="02010600030101010101" pitchFamily="2" charset="-122"/>
              </a:rPr>
              <a:t>在</a:t>
            </a:r>
            <a:r>
              <a:rPr lang="en-US" altLang="zh-CN" spc="0" dirty="0">
                <a:solidFill>
                  <a:srgbClr val="FFFF00"/>
                </a:solidFill>
                <a:latin typeface="宋体" panose="02010600030101010101" pitchFamily="2" charset="-122"/>
                <a:ea typeface="宋体" panose="02010600030101010101" pitchFamily="2" charset="-122"/>
              </a:rPr>
              <a:t>±5%</a:t>
            </a:r>
            <a:r>
              <a:rPr lang="zh-CN" altLang="zh-CN" spc="0" dirty="0">
                <a:solidFill>
                  <a:srgbClr val="FFFF00"/>
                </a:solidFill>
                <a:latin typeface="宋体" panose="02010600030101010101" pitchFamily="2" charset="-122"/>
                <a:ea typeface="宋体" panose="02010600030101010101" pitchFamily="2" charset="-122"/>
              </a:rPr>
              <a:t>及以上</a:t>
            </a:r>
            <a:r>
              <a:rPr lang="zh-TW" altLang="zh-CN" spc="0" dirty="0">
                <a:solidFill>
                  <a:srgbClr val="FFFF00"/>
                </a:solidFill>
                <a:latin typeface="宋体" panose="02010600030101010101" pitchFamily="2" charset="-122"/>
                <a:ea typeface="宋体" panose="02010600030101010101" pitchFamily="2" charset="-122"/>
              </a:rPr>
              <a:t>时</a:t>
            </a:r>
            <a:r>
              <a:rPr lang="zh-TW" altLang="zh-CN" spc="0" dirty="0">
                <a:solidFill>
                  <a:schemeClr val="bg1"/>
                </a:solidFill>
                <a:latin typeface="宋体" panose="02010600030101010101" pitchFamily="2" charset="-122"/>
                <a:ea typeface="宋体" panose="02010600030101010101" pitchFamily="2" charset="-122"/>
              </a:rPr>
              <a:t>，应按照</a:t>
            </a:r>
            <a:r>
              <a:rPr lang="en-US" altLang="zh-CN" spc="0" dirty="0">
                <a:solidFill>
                  <a:schemeClr val="bg1"/>
                </a:solidFill>
                <a:latin typeface="宋体" panose="02010600030101010101" pitchFamily="2" charset="-122"/>
                <a:ea typeface="宋体" panose="02010600030101010101" pitchFamily="2" charset="-122"/>
              </a:rPr>
              <a:t>9.6.3</a:t>
            </a:r>
            <a:r>
              <a:rPr lang="zh-TW" altLang="zh-CN" spc="0" dirty="0">
                <a:solidFill>
                  <a:schemeClr val="bg1"/>
                </a:solidFill>
                <a:latin typeface="宋体" panose="02010600030101010101" pitchFamily="2" charset="-122"/>
                <a:ea typeface="宋体" panose="02010600030101010101" pitchFamily="2" charset="-122"/>
              </a:rPr>
              <a:t>的方法计算调整材料费。</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endParaRPr lang="en-US" altLang="zh-CN" spc="0" dirty="0" smtClean="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smtClean="0">
                <a:solidFill>
                  <a:srgbClr val="FFFF00"/>
                </a:solidFill>
                <a:latin typeface="宋体" panose="02010600030101010101" pitchFamily="2" charset="-122"/>
                <a:ea typeface="宋体" panose="02010600030101010101" pitchFamily="2" charset="-122"/>
              </a:rPr>
              <a:t>9.6.3</a:t>
            </a:r>
            <a:r>
              <a:rPr lang="zh-CN" altLang="zh-CN" spc="0" dirty="0">
                <a:solidFill>
                  <a:srgbClr val="FFFF00"/>
                </a:solidFill>
                <a:latin typeface="宋体" panose="02010600030101010101" pitchFamily="2" charset="-122"/>
                <a:ea typeface="宋体" panose="02010600030101010101" pitchFamily="2" charset="-122"/>
              </a:rPr>
              <a:t>材料价格变化，除合同另有约定外，由发承包双方按下列规定调整合同价款：</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a:t>
            </a:r>
            <a:r>
              <a:rPr lang="zh-CN" altLang="zh-CN" spc="0" dirty="0">
                <a:solidFill>
                  <a:schemeClr val="bg1"/>
                </a:solidFill>
                <a:latin typeface="宋体" panose="02010600030101010101" pitchFamily="2" charset="-122"/>
                <a:ea typeface="宋体" panose="02010600030101010101" pitchFamily="2" charset="-122"/>
              </a:rPr>
              <a:t>）施工期间材料单价涨、跌幅</a:t>
            </a:r>
            <a:r>
              <a:rPr lang="zh-CN" altLang="zh-CN" spc="0" dirty="0">
                <a:solidFill>
                  <a:srgbClr val="FFFF00"/>
                </a:solidFill>
                <a:latin typeface="宋体" panose="02010600030101010101" pitchFamily="2" charset="-122"/>
                <a:ea typeface="宋体" panose="02010600030101010101" pitchFamily="2" charset="-122"/>
              </a:rPr>
              <a:t>以基准单价为基础</a:t>
            </a:r>
            <a:r>
              <a:rPr lang="zh-CN" altLang="zh-CN" spc="0" dirty="0">
                <a:solidFill>
                  <a:schemeClr val="bg1"/>
                </a:solidFill>
                <a:latin typeface="宋体" panose="02010600030101010101" pitchFamily="2" charset="-122"/>
                <a:ea typeface="宋体" panose="02010600030101010101" pitchFamily="2" charset="-122"/>
              </a:rPr>
              <a:t>，在合同约定的风险幅度值以内时不予调整；超过合同约定的</a:t>
            </a:r>
            <a:r>
              <a:rPr lang="zh-CN" altLang="zh-CN" spc="0" dirty="0">
                <a:solidFill>
                  <a:srgbClr val="FFFF00"/>
                </a:solidFill>
                <a:latin typeface="宋体" panose="02010600030101010101" pitchFamily="2" charset="-122"/>
                <a:ea typeface="宋体" panose="02010600030101010101" pitchFamily="2" charset="-122"/>
              </a:rPr>
              <a:t>风险幅度值</a:t>
            </a:r>
            <a:r>
              <a:rPr lang="zh-CN" altLang="zh-CN" spc="0" dirty="0">
                <a:solidFill>
                  <a:schemeClr val="bg1"/>
                </a:solidFill>
                <a:latin typeface="宋体" panose="02010600030101010101" pitchFamily="2" charset="-122"/>
                <a:ea typeface="宋体" panose="02010600030101010101" pitchFamily="2" charset="-122"/>
              </a:rPr>
              <a:t>或合同未约定但符合</a:t>
            </a:r>
            <a:r>
              <a:rPr lang="en-US" altLang="zh-CN" spc="0" dirty="0">
                <a:solidFill>
                  <a:schemeClr val="bg1"/>
                </a:solidFill>
                <a:latin typeface="宋体" panose="02010600030101010101" pitchFamily="2" charset="-122"/>
                <a:ea typeface="宋体" panose="02010600030101010101" pitchFamily="2" charset="-122"/>
              </a:rPr>
              <a:t>9.6.2</a:t>
            </a:r>
            <a:r>
              <a:rPr lang="zh-CN" altLang="zh-CN" spc="0" dirty="0">
                <a:solidFill>
                  <a:schemeClr val="bg1"/>
                </a:solidFill>
                <a:latin typeface="宋体" panose="02010600030101010101" pitchFamily="2" charset="-122"/>
                <a:ea typeface="宋体" panose="02010600030101010101" pitchFamily="2" charset="-122"/>
              </a:rPr>
              <a:t>条价格调整规定时，材料价格应按规定</a:t>
            </a:r>
            <a:r>
              <a:rPr lang="zh-CN" altLang="zh-CN" spc="0" dirty="0">
                <a:solidFill>
                  <a:srgbClr val="FF0000"/>
                </a:solidFill>
                <a:latin typeface="宋体" panose="02010600030101010101" pitchFamily="2" charset="-122"/>
                <a:ea typeface="宋体" panose="02010600030101010101" pitchFamily="2" charset="-122"/>
              </a:rPr>
              <a:t>全部调整</a:t>
            </a:r>
            <a:r>
              <a:rPr lang="zh-CN" altLang="zh-CN" spc="0" dirty="0">
                <a:solidFill>
                  <a:schemeClr val="bg1"/>
                </a:solidFill>
                <a:latin typeface="宋体" panose="02010600030101010101" pitchFamily="2" charset="-122"/>
                <a:ea typeface="宋体" panose="02010600030101010101" pitchFamily="2" charset="-122"/>
              </a:rPr>
              <a:t>；</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基准单价及计算材料价差的具体方法应由发承包双方在合同中约定；未约定的，基准单价可按招标控制价确定的价格取定</a:t>
            </a:r>
            <a:r>
              <a:rPr lang="zh-CN" altLang="zh-CN" spc="0" dirty="0" smtClean="0">
                <a:solidFill>
                  <a:schemeClr val="bg1"/>
                </a:solidFill>
                <a:latin typeface="宋体" panose="02010600030101010101" pitchFamily="2" charset="-122"/>
                <a:ea typeface="宋体" panose="02010600030101010101" pitchFamily="2" charset="-122"/>
              </a:rPr>
              <a:t>。</a:t>
            </a:r>
            <a:endParaRPr lang="zh-CN" altLang="en-US" spc="0" dirty="0">
              <a:solidFill>
                <a:schemeClr val="bg1"/>
              </a:solidFill>
              <a:latin typeface="宋体" panose="02010600030101010101" pitchFamily="2" charset="-122"/>
              <a:ea typeface="宋体" panose="02010600030101010101" pitchFamily="2" charset="-122"/>
            </a:endParaRPr>
          </a:p>
        </p:txBody>
      </p:sp>
      <p:sp>
        <p:nvSpPr>
          <p:cNvPr id="8499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5-23</a:t>
            </a:r>
            <a:endParaRPr lang="en-US" altLang="zh-CN" sz="2200" b="1" dirty="0">
              <a:solidFill>
                <a:schemeClr val="bg2"/>
              </a:solidFill>
              <a:latin typeface="微软雅黑" panose="020B0503020204020204" pitchFamily="34" charset="-122"/>
            </a:endParaRPr>
          </a:p>
        </p:txBody>
      </p:sp>
      <p:sp>
        <p:nvSpPr>
          <p:cNvPr id="8499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sym typeface="+mn-ea"/>
                  </a:rPr>
                  <a:t>材料价格调整</a:t>
                </a:r>
              </a:p>
            </p:txBody>
          </p:sp>
        </p:grpSp>
      </p:grpSp>
      <p:sp>
        <p:nvSpPr>
          <p:cNvPr id="84995" name="Rectangle 1"/>
          <p:cNvSpPr/>
          <p:nvPr/>
        </p:nvSpPr>
        <p:spPr>
          <a:xfrm>
            <a:off x="1" y="2201242"/>
            <a:ext cx="12191048" cy="3135441"/>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pc="0" dirty="0" smtClean="0">
                <a:solidFill>
                  <a:srgbClr val="FFFF00"/>
                </a:solidFill>
                <a:ea typeface="宋体" panose="02010600030101010101" pitchFamily="2" charset="-122"/>
              </a:rPr>
              <a:t>基</a:t>
            </a:r>
            <a:r>
              <a:rPr lang="zh-CN" altLang="en-US" spc="0" dirty="0">
                <a:solidFill>
                  <a:srgbClr val="FFFF00"/>
                </a:solidFill>
                <a:ea typeface="宋体" panose="02010600030101010101" pitchFamily="2" charset="-122"/>
              </a:rPr>
              <a:t>准单价</a:t>
            </a:r>
            <a:r>
              <a:rPr lang="zh-CN" altLang="en-US" spc="0" dirty="0">
                <a:solidFill>
                  <a:schemeClr val="bg2"/>
                </a:solidFill>
                <a:ea typeface="宋体" panose="02010600030101010101" pitchFamily="2" charset="-122"/>
              </a:rPr>
              <a:t>应按招标文件规定或招标控制价确定的价格取定。材料价格调整取决于市场整体价格水平变化，与投标价格是否下浮上调无关。作为招投标人调价基础的基准单价应稳定可靠且明确，因此应按招标文件规定招投标采用的造价管理部门发布的材料预算价格作为基准单价，没有发布材料预算价格的，按照招标控制价取定的价格取定。此条是为避免双方错误约定基准单价导致合同履行过程产生重大争议。</a:t>
            </a:r>
            <a:endParaRPr lang="zh-CN" altLang="zh-CN" spc="0" dirty="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en-US" spc="0" dirty="0">
                <a:solidFill>
                  <a:srgbClr val="FF0000"/>
                </a:solidFill>
                <a:latin typeface="宋体" panose="02010600030101010101" pitchFamily="2" charset="-122"/>
                <a:ea typeface="宋体" panose="02010600030101010101" pitchFamily="2" charset="-122"/>
              </a:rPr>
              <a:t>注意</a:t>
            </a:r>
            <a:r>
              <a:rPr lang="zh-CN" altLang="en-US" spc="0" dirty="0" smtClean="0">
                <a:solidFill>
                  <a:srgbClr val="FF0000"/>
                </a:solidFill>
                <a:latin typeface="宋体" panose="02010600030101010101" pitchFamily="2" charset="-122"/>
                <a:ea typeface="宋体" panose="02010600030101010101" pitchFamily="2" charset="-122"/>
              </a:rPr>
              <a:t>：</a:t>
            </a:r>
            <a:endParaRPr lang="en-US" altLang="zh-CN" spc="0" dirty="0" smtClean="0">
              <a:solidFill>
                <a:srgbClr val="FF0000"/>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en-US" altLang="zh-CN" spc="0" dirty="0" smtClean="0">
                <a:solidFill>
                  <a:srgbClr val="FFFF00"/>
                </a:solidFill>
                <a:latin typeface="宋体" panose="02010600030101010101" pitchFamily="2" charset="-122"/>
                <a:ea typeface="宋体" panose="02010600030101010101" pitchFamily="2" charset="-122"/>
              </a:rPr>
              <a:t>1</a:t>
            </a:r>
            <a:r>
              <a:rPr lang="zh-CN" altLang="en-US" spc="0" dirty="0">
                <a:solidFill>
                  <a:srgbClr val="FFFF00"/>
                </a:solidFill>
                <a:latin typeface="宋体" panose="02010600030101010101" pitchFamily="2" charset="-122"/>
                <a:ea typeface="宋体" panose="02010600030101010101" pitchFamily="2" charset="-122"/>
              </a:rPr>
              <a:t>、</a:t>
            </a:r>
            <a:r>
              <a:rPr lang="en-US" altLang="zh-CN" spc="0" dirty="0">
                <a:solidFill>
                  <a:srgbClr val="FFFF00"/>
                </a:solidFill>
                <a:latin typeface="宋体" panose="02010600030101010101" pitchFamily="2" charset="-122"/>
                <a:ea typeface="宋体" panose="02010600030101010101" pitchFamily="2" charset="-122"/>
              </a:rPr>
              <a:t>13</a:t>
            </a:r>
            <a:r>
              <a:rPr lang="zh-CN" altLang="en-US" spc="0" dirty="0">
                <a:solidFill>
                  <a:srgbClr val="FFFF00"/>
                </a:solidFill>
                <a:latin typeface="宋体" panose="02010600030101010101" pitchFamily="2" charset="-122"/>
                <a:ea typeface="宋体" panose="02010600030101010101" pitchFamily="2" charset="-122"/>
              </a:rPr>
              <a:t>计价规</a:t>
            </a:r>
            <a:r>
              <a:rPr lang="zh-CN" altLang="en-US" spc="0" dirty="0" smtClean="0">
                <a:solidFill>
                  <a:srgbClr val="FFFF00"/>
                </a:solidFill>
                <a:latin typeface="宋体" panose="02010600030101010101" pitchFamily="2" charset="-122"/>
                <a:ea typeface="宋体" panose="02010600030101010101" pitchFamily="2" charset="-122"/>
              </a:rPr>
              <a:t>范：</a:t>
            </a:r>
            <a:r>
              <a:rPr lang="zh-CN" altLang="en-US" spc="0" dirty="0" smtClean="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承包人采购材料或工程设备的，应在合同中约定主要材料、工程设备价格变化的范围或幅度；当没有约定，且材料价格、工程设备单价变化超过</a:t>
            </a:r>
            <a:r>
              <a:rPr lang="en-US" altLang="zh-CN" spc="0" dirty="0">
                <a:solidFill>
                  <a:schemeClr val="bg2"/>
                </a:solidFill>
                <a:latin typeface="宋体" panose="02010600030101010101" pitchFamily="2" charset="-122"/>
                <a:ea typeface="宋体" panose="02010600030101010101" pitchFamily="2" charset="-122"/>
              </a:rPr>
              <a:t>5%</a:t>
            </a:r>
            <a:r>
              <a:rPr lang="zh-CN" altLang="en-US" spc="0" dirty="0">
                <a:solidFill>
                  <a:schemeClr val="bg2"/>
                </a:solidFill>
                <a:latin typeface="宋体" panose="02010600030101010101" pitchFamily="2" charset="-122"/>
                <a:ea typeface="宋体" panose="02010600030101010101" pitchFamily="2" charset="-122"/>
              </a:rPr>
              <a:t>时，</a:t>
            </a:r>
            <a:r>
              <a:rPr lang="zh-CN" altLang="en-US" spc="0" dirty="0">
                <a:solidFill>
                  <a:srgbClr val="FF0000"/>
                </a:solidFill>
                <a:latin typeface="宋体" panose="02010600030101010101" pitchFamily="2" charset="-122"/>
                <a:ea typeface="宋体" panose="02010600030101010101" pitchFamily="2" charset="-122"/>
              </a:rPr>
              <a:t>超过部分的价格</a:t>
            </a:r>
            <a:r>
              <a:rPr lang="zh-CN" altLang="en-US" spc="0" dirty="0">
                <a:solidFill>
                  <a:schemeClr val="bg2"/>
                </a:solidFill>
                <a:latin typeface="宋体" panose="02010600030101010101" pitchFamily="2" charset="-122"/>
                <a:ea typeface="宋体" panose="02010600030101010101" pitchFamily="2" charset="-122"/>
              </a:rPr>
              <a:t>应按照本规范附录</a:t>
            </a:r>
            <a:r>
              <a:rPr lang="en-US" altLang="zh-CN" spc="0" dirty="0">
                <a:solidFill>
                  <a:schemeClr val="bg2"/>
                </a:solidFill>
                <a:latin typeface="宋体" panose="02010600030101010101" pitchFamily="2" charset="-122"/>
                <a:ea typeface="宋体" panose="02010600030101010101" pitchFamily="2" charset="-122"/>
              </a:rPr>
              <a:t>A</a:t>
            </a:r>
            <a:r>
              <a:rPr lang="zh-CN" altLang="en-US" spc="0" dirty="0">
                <a:solidFill>
                  <a:schemeClr val="bg2"/>
                </a:solidFill>
                <a:latin typeface="宋体" panose="02010600030101010101" pitchFamily="2" charset="-122"/>
                <a:ea typeface="宋体" panose="02010600030101010101" pitchFamily="2" charset="-122"/>
              </a:rPr>
              <a:t>的方法计算调整材料、工程设备价格”。</a:t>
            </a:r>
          </a:p>
          <a:p>
            <a:pPr marL="0" indent="0" eaLnBrk="1" hangingPunct="1">
              <a:lnSpc>
                <a:spcPct val="100000"/>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2</a:t>
            </a:r>
            <a:r>
              <a:rPr lang="zh-CN" altLang="en-US" spc="0" dirty="0">
                <a:solidFill>
                  <a:srgbClr val="FFFF00"/>
                </a:solidFill>
                <a:latin typeface="宋体" panose="02010600030101010101" pitchFamily="2" charset="-122"/>
                <a:ea typeface="宋体" panose="02010600030101010101" pitchFamily="2" charset="-122"/>
              </a:rPr>
              <a:t>、</a:t>
            </a:r>
            <a:r>
              <a:rPr lang="en-US" altLang="zh-CN" spc="0" dirty="0">
                <a:solidFill>
                  <a:srgbClr val="FFFF00"/>
                </a:solidFill>
                <a:latin typeface="宋体" panose="02010600030101010101" pitchFamily="2" charset="-122"/>
                <a:ea typeface="宋体" panose="02010600030101010101" pitchFamily="2" charset="-122"/>
              </a:rPr>
              <a:t>14</a:t>
            </a:r>
            <a:r>
              <a:rPr lang="zh-CN" altLang="en-US" spc="0" dirty="0">
                <a:solidFill>
                  <a:srgbClr val="FFFF00"/>
                </a:solidFill>
                <a:latin typeface="宋体" panose="02010600030101010101" pitchFamily="2" charset="-122"/>
                <a:ea typeface="宋体" panose="02010600030101010101" pitchFamily="2" charset="-122"/>
              </a:rPr>
              <a:t>计价办法</a:t>
            </a:r>
            <a:r>
              <a:rPr lang="zh-CN" altLang="en-US" spc="0" dirty="0">
                <a:solidFill>
                  <a:schemeClr val="bg2"/>
                </a:solidFill>
                <a:latin typeface="宋体" panose="02010600030101010101" pitchFamily="2" charset="-122"/>
                <a:ea typeface="宋体" panose="02010600030101010101" pitchFamily="2" charset="-122"/>
              </a:rPr>
              <a:t>第</a:t>
            </a:r>
            <a:r>
              <a:rPr lang="en-US" altLang="zh-CN" spc="0" dirty="0">
                <a:solidFill>
                  <a:schemeClr val="bg2"/>
                </a:solidFill>
                <a:latin typeface="宋体" panose="02010600030101010101" pitchFamily="2" charset="-122"/>
                <a:ea typeface="宋体" panose="02010600030101010101" pitchFamily="2" charset="-122"/>
              </a:rPr>
              <a:t>168</a:t>
            </a:r>
            <a:r>
              <a:rPr lang="zh-CN" altLang="en-US" spc="0" dirty="0">
                <a:solidFill>
                  <a:schemeClr val="bg2"/>
                </a:solidFill>
                <a:latin typeface="宋体" panose="02010600030101010101" pitchFamily="2" charset="-122"/>
                <a:ea typeface="宋体" panose="02010600030101010101" pitchFamily="2" charset="-122"/>
              </a:rPr>
              <a:t>条及附录</a:t>
            </a:r>
            <a:r>
              <a:rPr lang="en-US" altLang="zh-CN" spc="0" dirty="0">
                <a:solidFill>
                  <a:schemeClr val="bg2"/>
                </a:solidFill>
                <a:latin typeface="宋体" panose="02010600030101010101" pitchFamily="2" charset="-122"/>
                <a:ea typeface="宋体" panose="02010600030101010101" pitchFamily="2" charset="-122"/>
              </a:rPr>
              <a:t>A“</a:t>
            </a:r>
            <a:r>
              <a:rPr lang="zh-CN" altLang="en-US" spc="0" dirty="0">
                <a:solidFill>
                  <a:schemeClr val="bg2"/>
                </a:solidFill>
                <a:latin typeface="宋体" panose="02010600030101010101" pitchFamily="2" charset="-122"/>
                <a:ea typeface="宋体" panose="02010600030101010101" pitchFamily="2" charset="-122"/>
              </a:rPr>
              <a:t>造价信息调整价格差额”中也规定“</a:t>
            </a:r>
            <a:r>
              <a:rPr lang="zh-CN" altLang="en-US" spc="0" dirty="0">
                <a:solidFill>
                  <a:srgbClr val="FF0000"/>
                </a:solidFill>
                <a:latin typeface="宋体" panose="02010600030101010101" pitchFamily="2" charset="-122"/>
                <a:ea typeface="宋体" panose="02010600030101010101" pitchFamily="2" charset="-122"/>
              </a:rPr>
              <a:t>超过合同约定风险幅度值时按实调整</a:t>
            </a:r>
            <a:r>
              <a:rPr lang="zh-CN" altLang="en-US" spc="0" dirty="0">
                <a:solidFill>
                  <a:schemeClr val="bg2"/>
                </a:solidFill>
                <a:latin typeface="宋体" panose="02010600030101010101" pitchFamily="2" charset="-122"/>
                <a:ea typeface="宋体" panose="02010600030101010101" pitchFamily="2" charset="-122"/>
              </a:rPr>
              <a:t>”，但其具体调整办法与新计价办法不同：根据承包人投标报价高于、低于、等于基准单价的情形</a:t>
            </a:r>
            <a:r>
              <a:rPr lang="zh-CN" altLang="en-US" spc="0" dirty="0">
                <a:solidFill>
                  <a:srgbClr val="FF0000"/>
                </a:solidFill>
                <a:latin typeface="宋体" panose="02010600030101010101" pitchFamily="2" charset="-122"/>
                <a:ea typeface="宋体" panose="02010600030101010101" pitchFamily="2" charset="-122"/>
              </a:rPr>
              <a:t>分别计算涨跌风险幅度值</a:t>
            </a:r>
            <a:r>
              <a:rPr lang="zh-CN" altLang="en-US" spc="0" dirty="0">
                <a:solidFill>
                  <a:srgbClr val="FFFF00"/>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zh-CN" altLang="en-US" spc="0" dirty="0">
                <a:solidFill>
                  <a:srgbClr val="FFFF00"/>
                </a:solidFill>
                <a:latin typeface="宋体" panose="02010600030101010101" pitchFamily="2" charset="-122"/>
                <a:ea typeface="宋体" panose="02010600030101010101" pitchFamily="2" charset="-122"/>
              </a:rPr>
              <a:t>3、</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湖南省建筑工程材料预算价格编制与管理办法</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a:t>
            </a:r>
            <a:r>
              <a:rPr lang="zh-CN" altLang="zh-CN" spc="0" dirty="0">
                <a:solidFill>
                  <a:schemeClr val="bg2"/>
                </a:solidFill>
                <a:latin typeface="宋体" panose="02010600030101010101" pitchFamily="2" charset="-122"/>
                <a:ea typeface="宋体" panose="02010600030101010101" pitchFamily="2" charset="-122"/>
              </a:rPr>
              <a:t>湘建价〔</a:t>
            </a:r>
            <a:r>
              <a:rPr lang="en-US" altLang="zh-CN" spc="0" dirty="0">
                <a:solidFill>
                  <a:schemeClr val="bg2"/>
                </a:solidFill>
                <a:latin typeface="宋体" panose="02010600030101010101" pitchFamily="2" charset="-122"/>
                <a:ea typeface="宋体" panose="02010600030101010101" pitchFamily="2" charset="-122"/>
              </a:rPr>
              <a:t>2018〕129</a:t>
            </a:r>
            <a:r>
              <a:rPr lang="zh-CN" altLang="en-US" spc="0" dirty="0">
                <a:solidFill>
                  <a:schemeClr val="bg2"/>
                </a:solidFill>
                <a:latin typeface="宋体" panose="02010600030101010101" pitchFamily="2" charset="-122"/>
                <a:ea typeface="宋体" panose="02010600030101010101" pitchFamily="2" charset="-122"/>
              </a:rPr>
              <a:t>号）也规定超过幅度全部调整。 </a:t>
            </a:r>
            <a:endParaRPr lang="zh-CN" altLang="zh-CN" spc="0" dirty="0">
              <a:solidFill>
                <a:schemeClr val="bg2"/>
              </a:solidFill>
              <a:latin typeface="宋体" panose="02010600030101010101" pitchFamily="2" charset="-122"/>
              <a:ea typeface="宋体" panose="02010600030101010101" pitchFamily="2" charset="-122"/>
            </a:endParaRPr>
          </a:p>
        </p:txBody>
      </p:sp>
      <p:sp>
        <p:nvSpPr>
          <p:cNvPr id="8499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5-24</a:t>
            </a:r>
            <a:endParaRPr lang="en-US" altLang="zh-CN" sz="2200" b="1" dirty="0">
              <a:solidFill>
                <a:schemeClr val="bg2"/>
              </a:solidFill>
              <a:latin typeface="微软雅黑" panose="020B0503020204020204" pitchFamily="34" charset="-122"/>
            </a:endParaRPr>
          </a:p>
        </p:txBody>
      </p:sp>
      <p:sp>
        <p:nvSpPr>
          <p:cNvPr id="8499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04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8704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sym typeface="+mn-ea"/>
                  </a:rPr>
                  <a:t>材料价格调整</a:t>
                </a:r>
              </a:p>
            </p:txBody>
          </p:sp>
        </p:grpSp>
      </p:grpSp>
      <p:sp>
        <p:nvSpPr>
          <p:cNvPr id="87043" name="Rectangle 1"/>
          <p:cNvSpPr/>
          <p:nvPr/>
        </p:nvSpPr>
        <p:spPr>
          <a:xfrm>
            <a:off x="600" y="2288611"/>
            <a:ext cx="12190413" cy="2961035"/>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3</a:t>
            </a:r>
            <a:r>
              <a:rPr lang="zh-CN" altLang="zh-CN" spc="0" dirty="0">
                <a:solidFill>
                  <a:schemeClr val="bg1"/>
                </a:solidFill>
                <a:latin typeface="宋体" panose="02010600030101010101" pitchFamily="2" charset="-122"/>
                <a:ea typeface="宋体" panose="02010600030101010101" pitchFamily="2" charset="-122"/>
              </a:rPr>
              <a:t>）承包人</a:t>
            </a:r>
            <a:r>
              <a:rPr lang="zh-CN" altLang="zh-CN" spc="0" dirty="0">
                <a:solidFill>
                  <a:srgbClr val="FFFF00"/>
                </a:solidFill>
                <a:latin typeface="宋体" panose="02010600030101010101" pitchFamily="2" charset="-122"/>
                <a:ea typeface="宋体" panose="02010600030101010101" pitchFamily="2" charset="-122"/>
              </a:rPr>
              <a:t>应在采购材料前</a:t>
            </a:r>
            <a:r>
              <a:rPr lang="zh-CN" altLang="zh-CN" spc="0" dirty="0">
                <a:solidFill>
                  <a:schemeClr val="bg1"/>
                </a:solidFill>
                <a:latin typeface="宋体" panose="02010600030101010101" pitchFamily="2" charset="-122"/>
                <a:ea typeface="宋体" panose="02010600030101010101" pitchFamily="2" charset="-122"/>
              </a:rPr>
              <a:t>将采购数量和新的材料单价报送发包人核对，确认用于本合同工程时，发包人应确认采购材料的数量和单价。发包人在收到承包人报送的确认资料后应在合同约定的时间内予以答复，合同未约定时限的，应在</a:t>
            </a:r>
            <a:r>
              <a:rPr lang="en-US" altLang="zh-CN" spc="0" dirty="0">
                <a:solidFill>
                  <a:schemeClr val="bg1"/>
                </a:solidFill>
                <a:latin typeface="宋体" panose="02010600030101010101" pitchFamily="2" charset="-122"/>
                <a:ea typeface="宋体" panose="02010600030101010101" pitchFamily="2" charset="-122"/>
              </a:rPr>
              <a:t>7</a:t>
            </a:r>
            <a:r>
              <a:rPr lang="zh-CN" altLang="zh-CN" spc="0" dirty="0">
                <a:solidFill>
                  <a:schemeClr val="bg1"/>
                </a:solidFill>
                <a:latin typeface="宋体" panose="02010600030101010101" pitchFamily="2" charset="-122"/>
                <a:ea typeface="宋体" panose="02010600030101010101" pitchFamily="2" charset="-122"/>
              </a:rPr>
              <a:t>个工作日内答复，不予答复的视为已经认可，并作为调整合同价款的依据。如果承包人</a:t>
            </a:r>
            <a:r>
              <a:rPr lang="zh-CN" altLang="zh-CN" spc="0" dirty="0">
                <a:solidFill>
                  <a:srgbClr val="FFFF00"/>
                </a:solidFill>
                <a:latin typeface="宋体" panose="02010600030101010101" pitchFamily="2" charset="-122"/>
                <a:ea typeface="宋体" panose="02010600030101010101" pitchFamily="2" charset="-122"/>
              </a:rPr>
              <a:t>未报经发包人核对</a:t>
            </a:r>
            <a:r>
              <a:rPr lang="zh-CN" altLang="zh-CN" spc="0" dirty="0">
                <a:solidFill>
                  <a:schemeClr val="bg1"/>
                </a:solidFill>
                <a:latin typeface="宋体" panose="02010600030101010101" pitchFamily="2" charset="-122"/>
                <a:ea typeface="宋体" panose="02010600030101010101" pitchFamily="2" charset="-122"/>
              </a:rPr>
              <a:t>即自行采购材料，再报发包人确认调整合同价款的，如发包人不同意，则不作调整。</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9.6.4 </a:t>
            </a:r>
            <a:r>
              <a:rPr lang="zh-TW" altLang="zh-CN" spc="0" dirty="0">
                <a:solidFill>
                  <a:schemeClr val="bg1"/>
                </a:solidFill>
                <a:latin typeface="宋体" panose="02010600030101010101" pitchFamily="2" charset="-122"/>
                <a:ea typeface="宋体" panose="02010600030101010101" pitchFamily="2" charset="-122"/>
              </a:rPr>
              <a:t>发生合同工程工期延误的，应</a:t>
            </a:r>
            <a:r>
              <a:rPr lang="zh-CN" altLang="zh-CN" spc="0" dirty="0">
                <a:solidFill>
                  <a:schemeClr val="bg1"/>
                </a:solidFill>
                <a:latin typeface="宋体" panose="02010600030101010101" pitchFamily="2" charset="-122"/>
                <a:ea typeface="宋体" panose="02010600030101010101" pitchFamily="2" charset="-122"/>
              </a:rPr>
              <a:t>按</a:t>
            </a:r>
            <a:r>
              <a:rPr lang="zh-TW" altLang="zh-CN" spc="0" dirty="0">
                <a:solidFill>
                  <a:schemeClr val="bg1"/>
                </a:solidFill>
                <a:latin typeface="宋体" panose="02010600030101010101" pitchFamily="2" charset="-122"/>
                <a:ea typeface="宋体" panose="02010600030101010101" pitchFamily="2" charset="-122"/>
              </a:rPr>
              <a:t>照下列规定确定合同履行期的价格调整：</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a:t>
            </a:r>
            <a:r>
              <a:rPr lang="zh-TW" altLang="zh-CN" spc="0" dirty="0">
                <a:solidFill>
                  <a:schemeClr val="bg1"/>
                </a:solidFill>
                <a:latin typeface="宋体" panose="02010600030101010101" pitchFamily="2" charset="-122"/>
                <a:ea typeface="宋体" panose="02010600030101010101" pitchFamily="2" charset="-122"/>
              </a:rPr>
              <a:t>）因非承包人原因导致工期延误，计划进度日期后续工程的价格，应采用计划进度日期与实际进度日期两者的较高者；</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2</a:t>
            </a:r>
            <a:r>
              <a:rPr lang="zh-TW" altLang="zh-CN" spc="0" dirty="0">
                <a:solidFill>
                  <a:schemeClr val="bg1"/>
                </a:solidFill>
                <a:latin typeface="宋体" panose="02010600030101010101" pitchFamily="2" charset="-122"/>
                <a:ea typeface="宋体" panose="02010600030101010101" pitchFamily="2" charset="-122"/>
              </a:rPr>
              <a:t>）因承包人原因导致工期延误，计划进度日期后续工程的价格，应采用计划进度日期与实际进度日期两者的较低者</a:t>
            </a:r>
            <a:r>
              <a:rPr lang="zh-TW" altLang="zh-CN" spc="0" dirty="0" smtClean="0">
                <a:solidFill>
                  <a:schemeClr val="bg1"/>
                </a:solidFill>
                <a:latin typeface="宋体" panose="02010600030101010101" pitchFamily="2" charset="-122"/>
                <a:ea typeface="宋体" panose="02010600030101010101" pitchFamily="2" charset="-122"/>
              </a:rPr>
              <a:t>。</a:t>
            </a:r>
            <a:endParaRPr lang="zh-TW" altLang="en-US" spc="0" dirty="0">
              <a:solidFill>
                <a:schemeClr val="bg1"/>
              </a:solidFill>
              <a:latin typeface="宋体" panose="02010600030101010101" pitchFamily="2" charset="-122"/>
              <a:ea typeface="宋体" panose="02010600030101010101" pitchFamily="2" charset="-122"/>
            </a:endParaRPr>
          </a:p>
        </p:txBody>
      </p:sp>
      <p:sp>
        <p:nvSpPr>
          <p:cNvPr id="8704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5-25</a:t>
            </a:r>
            <a:endParaRPr lang="en-US" altLang="zh-CN" sz="2200" b="1" dirty="0">
              <a:solidFill>
                <a:schemeClr val="bg2"/>
              </a:solidFill>
              <a:latin typeface="微软雅黑" panose="020B0503020204020204" pitchFamily="34" charset="-122"/>
            </a:endParaRPr>
          </a:p>
        </p:txBody>
      </p:sp>
      <p:sp>
        <p:nvSpPr>
          <p:cNvPr id="8704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sym typeface="+mn-ea"/>
                  </a:rPr>
                  <a:t>材料价格调整</a:t>
                </a:r>
              </a:p>
            </p:txBody>
          </p:sp>
        </p:grpSp>
      </p:grpSp>
      <p:sp>
        <p:nvSpPr>
          <p:cNvPr id="87043" name="Rectangle 1"/>
          <p:cNvSpPr/>
          <p:nvPr/>
        </p:nvSpPr>
        <p:spPr>
          <a:xfrm>
            <a:off x="600" y="2339905"/>
            <a:ext cx="12190413" cy="285844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9.6.5 </a:t>
            </a:r>
            <a:r>
              <a:rPr lang="zh-TW" altLang="zh-CN" spc="0" dirty="0">
                <a:solidFill>
                  <a:srgbClr val="FFFF00"/>
                </a:solidFill>
                <a:latin typeface="宋体" panose="02010600030101010101" pitchFamily="2" charset="-122"/>
                <a:ea typeface="宋体" panose="02010600030101010101" pitchFamily="2" charset="-122"/>
              </a:rPr>
              <a:t>发包人供应材料</a:t>
            </a:r>
            <a:r>
              <a:rPr lang="zh-TW" altLang="zh-CN" spc="0" dirty="0">
                <a:solidFill>
                  <a:schemeClr val="bg1"/>
                </a:solidFill>
                <a:latin typeface="宋体" panose="02010600030101010101" pitchFamily="2" charset="-122"/>
                <a:ea typeface="宋体" panose="02010600030101010101" pitchFamily="2" charset="-122"/>
              </a:rPr>
              <a:t>的，不适用本办法第</a:t>
            </a:r>
            <a:r>
              <a:rPr lang="en-US" altLang="zh-CN" spc="0" dirty="0">
                <a:solidFill>
                  <a:schemeClr val="bg1"/>
                </a:solidFill>
                <a:latin typeface="宋体" panose="02010600030101010101" pitchFamily="2" charset="-122"/>
                <a:ea typeface="宋体" panose="02010600030101010101" pitchFamily="2" charset="-122"/>
              </a:rPr>
              <a:t>9.6.1~9.6.2 </a:t>
            </a:r>
            <a:r>
              <a:rPr lang="zh-TW" altLang="zh-CN" spc="0" dirty="0">
                <a:solidFill>
                  <a:schemeClr val="bg1"/>
                </a:solidFill>
                <a:latin typeface="宋体" panose="02010600030101010101" pitchFamily="2" charset="-122"/>
                <a:ea typeface="宋体" panose="02010600030101010101" pitchFamily="2" charset="-122"/>
              </a:rPr>
              <a:t>条规定， 应由发包人按照实际变化调整，按合同约定计价。</a:t>
            </a:r>
            <a:r>
              <a:rPr lang="zh-TW" altLang="zh-CN" spc="0" dirty="0">
                <a:solidFill>
                  <a:schemeClr val="tx1"/>
                </a:solidFill>
                <a:latin typeface="宋体" panose="02010600030101010101" pitchFamily="2" charset="-122"/>
                <a:ea typeface="宋体" panose="02010600030101010101" pitchFamily="2" charset="-122"/>
              </a:rPr>
              <a:t> </a:t>
            </a:r>
            <a:endParaRPr lang="zh-TW" altLang="en-US" spc="0" dirty="0">
              <a:solidFill>
                <a:schemeClr val="tx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3</a:t>
            </a:r>
            <a:r>
              <a:rPr lang="en-US" altLang="zh-CN" spc="0" dirty="0">
                <a:solidFill>
                  <a:schemeClr val="bg1"/>
                </a:solidFill>
                <a:latin typeface="宋体" panose="02010600030101010101" pitchFamily="2" charset="-122"/>
                <a:ea typeface="宋体" panose="02010600030101010101" pitchFamily="2" charset="-122"/>
              </a:rPr>
              <a:t>.4.1 </a:t>
            </a:r>
            <a:r>
              <a:rPr lang="zh-TW" altLang="zh-CN" spc="0" dirty="0">
                <a:solidFill>
                  <a:schemeClr val="bg1"/>
                </a:solidFill>
                <a:latin typeface="宋体" panose="02010600030101010101" pitchFamily="2" charset="-122"/>
                <a:ea typeface="宋体" panose="02010600030101010101" pitchFamily="2" charset="-122"/>
              </a:rPr>
              <a:t>发包人提供的材料（以下简称甲供材料）应在招标文件中</a:t>
            </a:r>
            <a:r>
              <a:rPr lang="zh-CN" altLang="zh-CN" spc="0" dirty="0">
                <a:solidFill>
                  <a:schemeClr val="bg1"/>
                </a:solidFill>
                <a:latin typeface="宋体" panose="02010600030101010101" pitchFamily="2" charset="-122"/>
                <a:ea typeface="宋体" panose="02010600030101010101" pitchFamily="2" charset="-122"/>
              </a:rPr>
              <a:t>提供“</a:t>
            </a:r>
            <a:r>
              <a:rPr lang="zh-TW" altLang="zh-CN" spc="0" dirty="0">
                <a:solidFill>
                  <a:schemeClr val="bg1"/>
                </a:solidFill>
                <a:latin typeface="宋体" panose="02010600030101010101" pitchFamily="2" charset="-122"/>
                <a:ea typeface="宋体" panose="02010600030101010101" pitchFamily="2" charset="-122"/>
              </a:rPr>
              <a:t>发包人提供材料一览表</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a:t>
            </a:r>
            <a:r>
              <a:rPr lang="zh-CN" altLang="zh-CN" spc="0" dirty="0">
                <a:solidFill>
                  <a:schemeClr val="bg1"/>
                </a:solidFill>
                <a:latin typeface="宋体" panose="02010600030101010101" pitchFamily="2" charset="-122"/>
                <a:ea typeface="宋体" panose="02010600030101010101" pitchFamily="2" charset="-122"/>
              </a:rPr>
              <a:t>载</a:t>
            </a:r>
            <a:r>
              <a:rPr lang="zh-TW" altLang="zh-CN" spc="0" dirty="0">
                <a:solidFill>
                  <a:schemeClr val="bg1"/>
                </a:solidFill>
                <a:latin typeface="宋体" panose="02010600030101010101" pitchFamily="2" charset="-122"/>
                <a:ea typeface="宋体" panose="02010600030101010101" pitchFamily="2" charset="-122"/>
              </a:rPr>
              <a:t>明甲供材料的名称、规格、数量、单价、交货方式、交货地点等。</a:t>
            </a:r>
            <a:r>
              <a:rPr lang="zh-CN" altLang="zh-CN" spc="0" dirty="0">
                <a:solidFill>
                  <a:schemeClr val="bg1"/>
                </a:solidFill>
                <a:latin typeface="宋体" panose="02010600030101010101" pitchFamily="2" charset="-122"/>
                <a:ea typeface="宋体" panose="02010600030101010101" pitchFamily="2" charset="-122"/>
              </a:rPr>
              <a:t>在招标控制价、投标报价、施工图预算和竣工结算编制时，</a:t>
            </a:r>
            <a:r>
              <a:rPr lang="zh-TW" altLang="zh-CN" spc="0" dirty="0">
                <a:solidFill>
                  <a:schemeClr val="bg1"/>
                </a:solidFill>
                <a:latin typeface="宋体" panose="02010600030101010101" pitchFamily="2" charset="-122"/>
                <a:ea typeface="宋体" panose="02010600030101010101" pitchFamily="2" charset="-122"/>
              </a:rPr>
              <a:t>甲供材料</a:t>
            </a:r>
            <a:r>
              <a:rPr lang="zh-CN" altLang="zh-CN" spc="0" dirty="0">
                <a:solidFill>
                  <a:schemeClr val="bg1"/>
                </a:solidFill>
                <a:latin typeface="宋体" panose="02010600030101010101" pitchFamily="2" charset="-122"/>
                <a:ea typeface="宋体" panose="02010600030101010101" pitchFamily="2" charset="-122"/>
              </a:rPr>
              <a:t>费均</a:t>
            </a:r>
            <a:r>
              <a:rPr lang="zh-TW" altLang="zh-CN" spc="0" dirty="0">
                <a:solidFill>
                  <a:schemeClr val="bg1"/>
                </a:solidFill>
                <a:latin typeface="宋体" panose="02010600030101010101" pitchFamily="2" charset="-122"/>
                <a:ea typeface="宋体" panose="02010600030101010101" pitchFamily="2" charset="-122"/>
              </a:rPr>
              <a:t>应计入相应项目的综合单价中</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甲供材料费在税前扣除，不计入签约合同价</a:t>
            </a:r>
            <a:r>
              <a:rPr lang="zh-CN" altLang="zh-CN" spc="0" dirty="0">
                <a:solidFill>
                  <a:schemeClr val="bg1"/>
                </a:solidFill>
                <a:latin typeface="宋体" panose="02010600030101010101" pitchFamily="2" charset="-122"/>
                <a:ea typeface="宋体" panose="02010600030101010101" pitchFamily="2" charset="-122"/>
              </a:rPr>
              <a:t>。</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发包人提供的材料（包括半成品、成品），其费用作为取费基数时不能扣除；</a:t>
            </a:r>
            <a:r>
              <a:rPr lang="zh-CN" altLang="en-US" spc="0" dirty="0">
                <a:solidFill>
                  <a:srgbClr val="FFFF00"/>
                </a:solidFill>
                <a:latin typeface="宋体" panose="02010600030101010101" pitchFamily="2" charset="-122"/>
                <a:ea typeface="宋体" panose="02010600030101010101" pitchFamily="2" charset="-122"/>
              </a:rPr>
              <a:t>在招标控制价或预算编制时，甲供材料按信息价或市场价计入综合单价，结算时依据实际成交价计入综合单价。</a:t>
            </a:r>
            <a:r>
              <a:rPr lang="zh-CN" altLang="en-US" spc="0" dirty="0">
                <a:solidFill>
                  <a:schemeClr val="tx1"/>
                </a:solidFill>
                <a:latin typeface="宋体" panose="02010600030101010101" pitchFamily="2" charset="-122"/>
                <a:ea typeface="宋体" panose="02010600030101010101" pitchFamily="2" charset="-122"/>
              </a:rPr>
              <a:t> </a:t>
            </a:r>
            <a:endParaRPr lang="en-US"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3.4.3</a:t>
            </a:r>
            <a:r>
              <a:rPr lang="zh-TW" altLang="zh-CN" spc="0" dirty="0">
                <a:solidFill>
                  <a:schemeClr val="bg1"/>
                </a:solidFill>
                <a:latin typeface="宋体" panose="02010600030101010101" pitchFamily="2" charset="-122"/>
                <a:ea typeface="宋体" panose="02010600030101010101" pitchFamily="2" charset="-122"/>
              </a:rPr>
              <a:t>发包人提供的甲供材料如规格、数量或质量不符合合同要求，或由于发包人原因发生交货日期延误、交货地点及交货方式变更等情况，发包人应承担由此增加的费用和（或）工期延误，并应向承包人支付合理利润。</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3</a:t>
            </a:r>
            <a:r>
              <a:rPr lang="en-US" altLang="zh-CN" spc="0" dirty="0">
                <a:solidFill>
                  <a:schemeClr val="bg1"/>
                </a:solidFill>
                <a:latin typeface="宋体" panose="02010600030101010101" pitchFamily="2" charset="-122"/>
                <a:ea typeface="宋体" panose="02010600030101010101" pitchFamily="2" charset="-122"/>
              </a:rPr>
              <a:t>.4.4 </a:t>
            </a:r>
            <a:r>
              <a:rPr lang="zh-TW" altLang="zh-CN" spc="0" dirty="0">
                <a:solidFill>
                  <a:schemeClr val="bg1"/>
                </a:solidFill>
                <a:latin typeface="宋体" panose="02010600030101010101" pitchFamily="2" charset="-122"/>
                <a:ea typeface="宋体" panose="02010600030101010101" pitchFamily="2" charset="-122"/>
              </a:rPr>
              <a:t>发承包双方应在合同中明确甲供材料的数量，合同未约定或约定不明的可按照相关工程的</a:t>
            </a:r>
            <a:r>
              <a:rPr lang="zh-CN" altLang="zh-CN" spc="0" dirty="0">
                <a:solidFill>
                  <a:schemeClr val="bg1"/>
                </a:solidFill>
                <a:latin typeface="宋体" panose="02010600030101010101" pitchFamily="2" charset="-122"/>
                <a:ea typeface="宋体" panose="02010600030101010101" pitchFamily="2" charset="-122"/>
              </a:rPr>
              <a:t>消耗量标准</a:t>
            </a:r>
            <a:r>
              <a:rPr lang="zh-TW" altLang="zh-CN" spc="0" dirty="0">
                <a:solidFill>
                  <a:schemeClr val="bg1"/>
                </a:solidFill>
                <a:latin typeface="宋体" panose="02010600030101010101" pitchFamily="2" charset="-122"/>
                <a:ea typeface="宋体" panose="02010600030101010101" pitchFamily="2" charset="-122"/>
              </a:rPr>
              <a:t>同类项目的材料消耗量计算。</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8704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5-26</a:t>
            </a:r>
            <a:endParaRPr lang="en-US" altLang="zh-CN" sz="2200" b="1" dirty="0">
              <a:solidFill>
                <a:schemeClr val="bg2"/>
              </a:solidFill>
              <a:latin typeface="微软雅黑" panose="020B0503020204020204" pitchFamily="34" charset="-122"/>
            </a:endParaRPr>
          </a:p>
        </p:txBody>
      </p:sp>
      <p:sp>
        <p:nvSpPr>
          <p:cNvPr id="8704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9"/>
          <p:cNvGrpSpPr/>
          <p:nvPr/>
        </p:nvGrpSpPr>
        <p:grpSpPr>
          <a:xfrm>
            <a:off x="272030" y="203245"/>
            <a:ext cx="11634860" cy="685959"/>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6"/>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1</a:t>
              </a:r>
            </a:p>
          </p:txBody>
        </p:sp>
        <p:grpSp>
          <p:nvGrpSpPr>
            <p:cNvPr id="13320" name="组合 20"/>
            <p:cNvGrpSpPr/>
            <p:nvPr/>
          </p:nvGrpSpPr>
          <p:grpSpPr>
            <a:xfrm>
              <a:off x="1708" y="428"/>
              <a:ext cx="6521" cy="852"/>
              <a:chOff x="1708" y="428"/>
              <a:chExt cx="6521" cy="852"/>
            </a:xfrm>
          </p:grpSpPr>
          <p:sp>
            <p:nvSpPr>
              <p:cNvPr id="14" name="椭圆 13"/>
              <p:cNvSpPr/>
              <p:nvPr/>
            </p:nvSpPr>
            <p:spPr>
              <a:xfrm>
                <a:off x="1708" y="431"/>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6"/>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6103" cy="846"/>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计价办法相关支撑文件</a:t>
                </a:r>
              </a:p>
            </p:txBody>
          </p:sp>
        </p:grpSp>
      </p:grpSp>
      <p:sp>
        <p:nvSpPr>
          <p:cNvPr id="13315" name="TextBox 12"/>
          <p:cNvSpPr txBox="1"/>
          <p:nvPr/>
        </p:nvSpPr>
        <p:spPr>
          <a:xfrm>
            <a:off x="3" y="1276246"/>
            <a:ext cx="12114859" cy="4602510"/>
          </a:xfrm>
          <a:prstGeom prst="rect">
            <a:avLst/>
          </a:prstGeom>
          <a:noFill/>
          <a:ln w="9525">
            <a:noFill/>
          </a:ln>
        </p:spPr>
        <p:txBody>
          <a:bodyPr wrap="square"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11. </a:t>
            </a:r>
            <a:r>
              <a:rPr lang="zh-CN" altLang="en-US" spc="0" dirty="0">
                <a:solidFill>
                  <a:schemeClr val="bg1"/>
                </a:solidFill>
                <a:latin typeface="宋体" pitchFamily="2" charset="-122"/>
                <a:ea typeface="宋体" pitchFamily="2" charset="-122"/>
                <a:sym typeface="+mn-lt"/>
              </a:rPr>
              <a:t>关于进一步推进工程造价管理改革的指导意</a:t>
            </a:r>
            <a:r>
              <a:rPr lang="zh-CN" altLang="en-US" spc="0" dirty="0" smtClean="0">
                <a:solidFill>
                  <a:schemeClr val="bg1"/>
                </a:solidFill>
                <a:latin typeface="宋体" pitchFamily="2" charset="-122"/>
                <a:ea typeface="宋体" pitchFamily="2" charset="-122"/>
                <a:sym typeface="+mn-lt"/>
              </a:rPr>
              <a:t>见  建标</a:t>
            </a:r>
            <a:r>
              <a:rPr lang="en-US" altLang="zh-CN" spc="0" dirty="0" smtClean="0">
                <a:solidFill>
                  <a:schemeClr val="bg1"/>
                </a:solidFill>
                <a:latin typeface="宋体" pitchFamily="2" charset="-122"/>
                <a:ea typeface="宋体" pitchFamily="2" charset="-122"/>
                <a:sym typeface="+mn-lt"/>
              </a:rPr>
              <a:t>【2014】142</a:t>
            </a:r>
            <a:r>
              <a:rPr lang="zh-CN" altLang="en-US" spc="0" dirty="0" smtClean="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12.</a:t>
            </a:r>
            <a:r>
              <a:rPr lang="zh-CN" altLang="en-US" spc="0" dirty="0">
                <a:solidFill>
                  <a:schemeClr val="bg1"/>
                </a:solidFill>
                <a:latin typeface="宋体" pitchFamily="2" charset="-122"/>
                <a:ea typeface="宋体" pitchFamily="2" charset="-122"/>
                <a:sym typeface="+mn-lt"/>
              </a:rPr>
              <a:t>关于加强和改善工程造价监管的意</a:t>
            </a:r>
            <a:r>
              <a:rPr lang="zh-CN" altLang="en-US" spc="0" dirty="0" smtClean="0">
                <a:solidFill>
                  <a:schemeClr val="bg1"/>
                </a:solidFill>
                <a:latin typeface="宋体" pitchFamily="2" charset="-122"/>
                <a:ea typeface="宋体" pitchFamily="2" charset="-122"/>
                <a:sym typeface="+mn-lt"/>
              </a:rPr>
              <a:t>见  建标</a:t>
            </a:r>
            <a:r>
              <a:rPr lang="en-US" altLang="zh-CN" spc="0" dirty="0" smtClean="0">
                <a:solidFill>
                  <a:schemeClr val="bg1"/>
                </a:solidFill>
                <a:latin typeface="宋体" pitchFamily="2" charset="-122"/>
                <a:ea typeface="宋体" pitchFamily="2" charset="-122"/>
                <a:sym typeface="+mn-lt"/>
              </a:rPr>
              <a:t>【2017】209</a:t>
            </a:r>
            <a:r>
              <a:rPr lang="zh-CN" altLang="en-US" spc="0" dirty="0" smtClean="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13.</a:t>
            </a:r>
            <a:r>
              <a:rPr lang="zh-CN" altLang="en-US" spc="0" dirty="0">
                <a:solidFill>
                  <a:schemeClr val="bg1"/>
                </a:solidFill>
                <a:latin typeface="宋体" pitchFamily="2" charset="-122"/>
                <a:ea typeface="宋体" pitchFamily="2" charset="-122"/>
                <a:sym typeface="+mn-lt"/>
              </a:rPr>
              <a:t>建筑安装工程费用项目组成 </a:t>
            </a:r>
            <a:r>
              <a:rPr lang="zh-CN" altLang="en-US" spc="0" dirty="0" smtClean="0">
                <a:solidFill>
                  <a:schemeClr val="bg1"/>
                </a:solidFill>
                <a:latin typeface="宋体" pitchFamily="2" charset="-122"/>
                <a:ea typeface="宋体" pitchFamily="2" charset="-122"/>
                <a:sym typeface="+mn-lt"/>
              </a:rPr>
              <a:t> 建标</a:t>
            </a:r>
            <a:r>
              <a:rPr lang="en-US" altLang="zh-CN" spc="0" dirty="0" smtClean="0">
                <a:solidFill>
                  <a:schemeClr val="bg1"/>
                </a:solidFill>
                <a:latin typeface="宋体" pitchFamily="2" charset="-122"/>
                <a:ea typeface="宋体" pitchFamily="2" charset="-122"/>
                <a:sym typeface="+mn-lt"/>
              </a:rPr>
              <a:t>【2013】44</a:t>
            </a:r>
            <a:r>
              <a:rPr lang="zh-CN" altLang="en-US" spc="0" dirty="0" smtClean="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14.</a:t>
            </a:r>
            <a:r>
              <a:rPr lang="zh-CN" altLang="en-US" spc="0" dirty="0">
                <a:solidFill>
                  <a:schemeClr val="bg1"/>
                </a:solidFill>
                <a:latin typeface="宋体" pitchFamily="2" charset="-122"/>
                <a:ea typeface="宋体" pitchFamily="2" charset="-122"/>
                <a:sym typeface="+mn-lt"/>
              </a:rPr>
              <a:t>湖南省建设工程造价管理办法及其释</a:t>
            </a:r>
            <a:r>
              <a:rPr lang="zh-CN" altLang="en-US" spc="0" dirty="0" smtClean="0">
                <a:solidFill>
                  <a:schemeClr val="bg1"/>
                </a:solidFill>
                <a:latin typeface="宋体" pitchFamily="2" charset="-122"/>
                <a:ea typeface="宋体" pitchFamily="2" charset="-122"/>
                <a:sym typeface="+mn-lt"/>
              </a:rPr>
              <a:t>义 </a:t>
            </a:r>
            <a:r>
              <a:rPr lang="en-US" altLang="zh-CN" spc="0" dirty="0" smtClean="0">
                <a:solidFill>
                  <a:schemeClr val="bg1"/>
                </a:solidFill>
                <a:latin typeface="宋体" pitchFamily="2" charset="-122"/>
                <a:ea typeface="宋体" pitchFamily="2" charset="-122"/>
                <a:sym typeface="+mn-lt"/>
              </a:rPr>
              <a:t>【</a:t>
            </a:r>
            <a:r>
              <a:rPr lang="en-US" altLang="zh-CN" spc="0" dirty="0">
                <a:solidFill>
                  <a:schemeClr val="bg1"/>
                </a:solidFill>
                <a:latin typeface="宋体" pitchFamily="2" charset="-122"/>
                <a:ea typeface="宋体" pitchFamily="2" charset="-122"/>
                <a:sym typeface="+mn-lt"/>
              </a:rPr>
              <a:t>192</a:t>
            </a:r>
            <a:r>
              <a:rPr lang="zh-CN" altLang="en-US" spc="0" dirty="0">
                <a:solidFill>
                  <a:schemeClr val="bg1"/>
                </a:solidFill>
                <a:latin typeface="宋体" pitchFamily="2" charset="-122"/>
                <a:ea typeface="宋体" pitchFamily="2" charset="-122"/>
                <a:sym typeface="+mn-lt"/>
              </a:rPr>
              <a:t>号政府令</a:t>
            </a:r>
            <a:r>
              <a:rPr lang="en-US" altLang="zh-CN" spc="0" dirty="0">
                <a:solidFill>
                  <a:schemeClr val="bg1"/>
                </a:solidFill>
                <a:latin typeface="宋体" pitchFamily="2" charset="-122"/>
                <a:ea typeface="宋体" pitchFamily="2" charset="-122"/>
                <a:sym typeface="+mn-lt"/>
              </a:rPr>
              <a:t>】</a:t>
            </a: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15</a:t>
            </a:r>
            <a:r>
              <a:rPr lang="en-US" altLang="zh-CN" spc="0" dirty="0" smtClean="0">
                <a:solidFill>
                  <a:schemeClr val="bg1"/>
                </a:solidFill>
                <a:latin typeface="宋体" pitchFamily="2" charset="-122"/>
                <a:ea typeface="宋体" pitchFamily="2" charset="-122"/>
                <a:sym typeface="+mn-lt"/>
              </a:rPr>
              <a:t>.</a:t>
            </a:r>
            <a:r>
              <a:rPr lang="zh-CN" altLang="en-US" spc="0" dirty="0" smtClean="0">
                <a:solidFill>
                  <a:schemeClr val="bg1"/>
                </a:solidFill>
                <a:latin typeface="宋体" pitchFamily="2" charset="-122"/>
                <a:ea typeface="宋体" pitchFamily="2" charset="-122"/>
                <a:sym typeface="+mn-lt"/>
              </a:rPr>
              <a:t>省政</a:t>
            </a:r>
            <a:r>
              <a:rPr lang="zh-CN" altLang="en-US" spc="0" dirty="0">
                <a:solidFill>
                  <a:schemeClr val="bg1"/>
                </a:solidFill>
                <a:latin typeface="宋体" pitchFamily="2" charset="-122"/>
                <a:ea typeface="宋体" pitchFamily="2" charset="-122"/>
                <a:sym typeface="+mn-lt"/>
              </a:rPr>
              <a:t>府办公厅关于促进建筑业健康发展的实施意见 </a:t>
            </a:r>
            <a:r>
              <a:rPr lang="zh-CN" altLang="en-US" spc="0" dirty="0" smtClean="0">
                <a:solidFill>
                  <a:schemeClr val="bg1"/>
                </a:solidFill>
                <a:latin typeface="宋体" pitchFamily="2" charset="-122"/>
                <a:ea typeface="宋体" pitchFamily="2" charset="-122"/>
                <a:sym typeface="+mn-lt"/>
              </a:rPr>
              <a:t> 湘</a:t>
            </a:r>
            <a:r>
              <a:rPr lang="zh-CN" altLang="en-US" spc="0" dirty="0">
                <a:solidFill>
                  <a:schemeClr val="bg1"/>
                </a:solidFill>
                <a:latin typeface="宋体" pitchFamily="2" charset="-122"/>
                <a:ea typeface="宋体" pitchFamily="2" charset="-122"/>
                <a:sym typeface="+mn-lt"/>
              </a:rPr>
              <a:t>政办</a:t>
            </a:r>
            <a:r>
              <a:rPr lang="zh-CN" altLang="en-US" spc="0" dirty="0" smtClean="0">
                <a:solidFill>
                  <a:schemeClr val="bg1"/>
                </a:solidFill>
                <a:latin typeface="宋体" pitchFamily="2" charset="-122"/>
                <a:ea typeface="宋体" pitchFamily="2" charset="-122"/>
                <a:sym typeface="+mn-lt"/>
              </a:rPr>
              <a:t>发</a:t>
            </a:r>
            <a:r>
              <a:rPr lang="en-US" altLang="zh-CN" spc="0" dirty="0" smtClean="0">
                <a:solidFill>
                  <a:schemeClr val="bg1"/>
                </a:solidFill>
                <a:latin typeface="宋体" pitchFamily="2" charset="-122"/>
                <a:ea typeface="宋体" pitchFamily="2" charset="-122"/>
                <a:sym typeface="+mn-lt"/>
              </a:rPr>
              <a:t>【2018】21</a:t>
            </a:r>
            <a:r>
              <a:rPr lang="zh-CN" altLang="en-US" spc="0" dirty="0" smtClean="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16.</a:t>
            </a:r>
            <a:r>
              <a:rPr lang="zh-CN" altLang="en-US" spc="0" dirty="0">
                <a:solidFill>
                  <a:schemeClr val="bg1"/>
                </a:solidFill>
                <a:latin typeface="宋体" pitchFamily="2" charset="-122"/>
                <a:ea typeface="宋体" pitchFamily="2" charset="-122"/>
                <a:sym typeface="+mn-lt"/>
              </a:rPr>
              <a:t>国标</a:t>
            </a:r>
            <a:r>
              <a:rPr lang="en-US" altLang="zh-CN" spc="0" dirty="0">
                <a:solidFill>
                  <a:schemeClr val="bg1"/>
                </a:solidFill>
                <a:latin typeface="宋体" pitchFamily="2" charset="-122"/>
                <a:ea typeface="宋体" pitchFamily="2" charset="-122"/>
                <a:sym typeface="+mn-lt"/>
              </a:rPr>
              <a:t>2013</a:t>
            </a:r>
            <a:r>
              <a:rPr lang="zh-CN" altLang="en-US" spc="0" dirty="0">
                <a:solidFill>
                  <a:schemeClr val="bg1"/>
                </a:solidFill>
                <a:latin typeface="宋体" pitchFamily="2" charset="-122"/>
                <a:ea typeface="宋体" pitchFamily="2" charset="-122"/>
                <a:sym typeface="+mn-lt"/>
              </a:rPr>
              <a:t>建设工程工程量清单计价规范   </a:t>
            </a:r>
            <a:r>
              <a:rPr lang="en-US" altLang="zh-CN" spc="0" dirty="0">
                <a:solidFill>
                  <a:schemeClr val="bg1"/>
                </a:solidFill>
                <a:latin typeface="宋体" pitchFamily="2" charset="-122"/>
                <a:ea typeface="宋体" pitchFamily="2" charset="-122"/>
                <a:sym typeface="+mn-lt"/>
              </a:rPr>
              <a:t>【GB50500-2013】</a:t>
            </a: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17.</a:t>
            </a:r>
            <a:r>
              <a:rPr lang="zh-CN" altLang="en-US" spc="0" dirty="0">
                <a:solidFill>
                  <a:schemeClr val="bg1"/>
                </a:solidFill>
                <a:latin typeface="宋体" pitchFamily="2" charset="-122"/>
                <a:ea typeface="宋体" pitchFamily="2" charset="-122"/>
                <a:sym typeface="+mn-lt"/>
              </a:rPr>
              <a:t>国标</a:t>
            </a:r>
            <a:r>
              <a:rPr lang="en-US" altLang="zh-CN" spc="0" dirty="0">
                <a:solidFill>
                  <a:schemeClr val="bg1"/>
                </a:solidFill>
                <a:latin typeface="宋体" pitchFamily="2" charset="-122"/>
                <a:ea typeface="宋体" pitchFamily="2" charset="-122"/>
                <a:sym typeface="+mn-lt"/>
              </a:rPr>
              <a:t>2019</a:t>
            </a:r>
            <a:r>
              <a:rPr lang="zh-CN" altLang="en-US" spc="0" dirty="0">
                <a:solidFill>
                  <a:schemeClr val="bg1"/>
                </a:solidFill>
                <a:latin typeface="宋体" pitchFamily="2" charset="-122"/>
                <a:ea typeface="宋体" pitchFamily="2" charset="-122"/>
                <a:sym typeface="+mn-lt"/>
              </a:rPr>
              <a:t>清单计价规范内部征求意见稿</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18.</a:t>
            </a:r>
            <a:r>
              <a:rPr lang="zh-CN" altLang="en-US" spc="0" dirty="0">
                <a:solidFill>
                  <a:schemeClr val="bg1"/>
                </a:solidFill>
                <a:latin typeface="宋体" pitchFamily="2" charset="-122"/>
                <a:ea typeface="宋体" pitchFamily="2" charset="-122"/>
                <a:sym typeface="+mn-lt"/>
              </a:rPr>
              <a:t>湖南省</a:t>
            </a:r>
            <a:r>
              <a:rPr lang="en-US" altLang="zh-CN" spc="0" dirty="0">
                <a:solidFill>
                  <a:schemeClr val="bg1"/>
                </a:solidFill>
                <a:latin typeface="宋体" pitchFamily="2" charset="-122"/>
                <a:ea typeface="宋体" pitchFamily="2" charset="-122"/>
                <a:sym typeface="+mn-lt"/>
              </a:rPr>
              <a:t>2014</a:t>
            </a:r>
            <a:r>
              <a:rPr lang="zh-CN" altLang="en-US" spc="0" dirty="0">
                <a:solidFill>
                  <a:schemeClr val="bg1"/>
                </a:solidFill>
                <a:latin typeface="宋体" pitchFamily="2" charset="-122"/>
                <a:ea typeface="宋体" pitchFamily="2" charset="-122"/>
                <a:sym typeface="+mn-lt"/>
              </a:rPr>
              <a:t>建设工程计价办法及其配套文件   </a:t>
            </a:r>
            <a:r>
              <a:rPr lang="zh-CN" altLang="en-US" spc="0" dirty="0" smtClean="0">
                <a:solidFill>
                  <a:schemeClr val="bg1"/>
                </a:solidFill>
                <a:latin typeface="宋体" pitchFamily="2" charset="-122"/>
                <a:ea typeface="宋体" pitchFamily="2" charset="-122"/>
                <a:sym typeface="+mn-lt"/>
              </a:rPr>
              <a:t>湘</a:t>
            </a:r>
            <a:r>
              <a:rPr lang="zh-CN" altLang="en-US" spc="0" dirty="0">
                <a:solidFill>
                  <a:schemeClr val="bg1"/>
                </a:solidFill>
                <a:latin typeface="宋体" pitchFamily="2" charset="-122"/>
                <a:ea typeface="宋体" pitchFamily="2" charset="-122"/>
                <a:sym typeface="+mn-lt"/>
              </a:rPr>
              <a:t>建</a:t>
            </a:r>
            <a:r>
              <a:rPr lang="zh-CN" altLang="en-US" spc="0" dirty="0" smtClean="0">
                <a:solidFill>
                  <a:schemeClr val="bg1"/>
                </a:solidFill>
                <a:latin typeface="宋体" pitchFamily="2" charset="-122"/>
                <a:ea typeface="宋体" pitchFamily="2" charset="-122"/>
                <a:sym typeface="+mn-lt"/>
              </a:rPr>
              <a:t>价</a:t>
            </a:r>
            <a:r>
              <a:rPr lang="en-US" altLang="zh-CN" spc="0" dirty="0" smtClean="0">
                <a:solidFill>
                  <a:schemeClr val="bg1"/>
                </a:solidFill>
                <a:latin typeface="宋体" pitchFamily="2" charset="-122"/>
                <a:ea typeface="宋体" pitchFamily="2" charset="-122"/>
                <a:sym typeface="+mn-lt"/>
              </a:rPr>
              <a:t>【2014】113</a:t>
            </a:r>
            <a:r>
              <a:rPr lang="zh-CN" altLang="en-US" spc="0" dirty="0" smtClean="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19</a:t>
            </a:r>
            <a:r>
              <a:rPr lang="en-US" altLang="zh-CN" spc="0" dirty="0" smtClean="0">
                <a:solidFill>
                  <a:schemeClr val="bg1"/>
                </a:solidFill>
                <a:latin typeface="宋体" pitchFamily="2" charset="-122"/>
                <a:ea typeface="宋体" pitchFamily="2" charset="-122"/>
                <a:sym typeface="+mn-lt"/>
              </a:rPr>
              <a:t>.</a:t>
            </a:r>
            <a:r>
              <a:rPr lang="zh-CN" altLang="en-US" spc="0" dirty="0" smtClean="0">
                <a:solidFill>
                  <a:schemeClr val="bg1"/>
                </a:solidFill>
                <a:latin typeface="宋体" pitchFamily="2" charset="-122"/>
                <a:ea typeface="宋体" pitchFamily="2" charset="-122"/>
                <a:sym typeface="+mn-lt"/>
              </a:rPr>
              <a:t>省政府办公厅</a:t>
            </a:r>
            <a:r>
              <a:rPr lang="en-US" altLang="zh-CN" spc="0" dirty="0" smtClean="0">
                <a:solidFill>
                  <a:schemeClr val="bg1"/>
                </a:solidFill>
                <a:latin typeface="宋体" pitchFamily="2" charset="-122"/>
                <a:ea typeface="宋体" pitchFamily="2" charset="-122"/>
                <a:sym typeface="+mn-lt"/>
              </a:rPr>
              <a:t>《</a:t>
            </a:r>
            <a:r>
              <a:rPr lang="zh-CN" altLang="en-US" spc="0" dirty="0" smtClean="0">
                <a:solidFill>
                  <a:schemeClr val="bg1"/>
                </a:solidFill>
                <a:latin typeface="宋体" pitchFamily="2" charset="-122"/>
                <a:ea typeface="宋体" pitchFamily="2" charset="-122"/>
                <a:sym typeface="+mn-lt"/>
              </a:rPr>
              <a:t>关</a:t>
            </a:r>
            <a:r>
              <a:rPr lang="zh-CN" altLang="en-US" spc="0" dirty="0">
                <a:solidFill>
                  <a:schemeClr val="bg1"/>
                </a:solidFill>
                <a:latin typeface="宋体" pitchFamily="2" charset="-122"/>
                <a:ea typeface="宋体" pitchFamily="2" charset="-122"/>
                <a:sym typeface="+mn-lt"/>
              </a:rPr>
              <a:t>于开展建筑信息模型应用工作的指导意见</a:t>
            </a:r>
            <a:r>
              <a:rPr lang="en-US" altLang="zh-CN" spc="0" dirty="0" smtClean="0">
                <a:solidFill>
                  <a:schemeClr val="bg1"/>
                </a:solidFill>
                <a:latin typeface="宋体" pitchFamily="2" charset="-122"/>
                <a:ea typeface="宋体" pitchFamily="2" charset="-122"/>
                <a:sym typeface="+mn-lt"/>
              </a:rPr>
              <a:t>》</a:t>
            </a:r>
            <a:r>
              <a:rPr lang="zh-CN" altLang="en-US" spc="0" dirty="0" smtClean="0">
                <a:solidFill>
                  <a:schemeClr val="bg1"/>
                </a:solidFill>
                <a:latin typeface="宋体" pitchFamily="2" charset="-122"/>
                <a:ea typeface="宋体" pitchFamily="2" charset="-122"/>
                <a:sym typeface="+mn-lt"/>
              </a:rPr>
              <a:t>湘</a:t>
            </a:r>
            <a:r>
              <a:rPr lang="zh-CN" altLang="en-US" spc="0" dirty="0">
                <a:solidFill>
                  <a:schemeClr val="bg1"/>
                </a:solidFill>
                <a:latin typeface="宋体" pitchFamily="2" charset="-122"/>
                <a:ea typeface="宋体" pitchFamily="2" charset="-122"/>
                <a:sym typeface="+mn-lt"/>
              </a:rPr>
              <a:t>政办</a:t>
            </a:r>
            <a:r>
              <a:rPr lang="zh-CN" altLang="en-US" spc="0" dirty="0" smtClean="0">
                <a:solidFill>
                  <a:schemeClr val="bg1"/>
                </a:solidFill>
                <a:latin typeface="宋体" pitchFamily="2" charset="-122"/>
                <a:ea typeface="宋体" pitchFamily="2" charset="-122"/>
                <a:sym typeface="+mn-lt"/>
              </a:rPr>
              <a:t>发</a:t>
            </a:r>
            <a:r>
              <a:rPr lang="en-US" altLang="zh-CN" spc="0" dirty="0" smtClean="0">
                <a:solidFill>
                  <a:schemeClr val="bg1"/>
                </a:solidFill>
                <a:latin typeface="宋体" pitchFamily="2" charset="-122"/>
                <a:ea typeface="宋体" pitchFamily="2" charset="-122"/>
                <a:sym typeface="+mn-lt"/>
              </a:rPr>
              <a:t>【2016】7</a:t>
            </a:r>
            <a:r>
              <a:rPr lang="zh-CN" altLang="en-US" spc="0" dirty="0" smtClean="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Font typeface="Wingdings" panose="05000000000000000000" pitchFamily="2" charset="2"/>
              <a:buChar char="Ø"/>
            </a:pPr>
            <a:r>
              <a:rPr lang="en-US" altLang="zh-CN" spc="0" dirty="0">
                <a:solidFill>
                  <a:schemeClr val="bg1"/>
                </a:solidFill>
                <a:latin typeface="宋体" pitchFamily="2" charset="-122"/>
                <a:ea typeface="宋体" pitchFamily="2" charset="-122"/>
                <a:sym typeface="+mn-lt"/>
              </a:rPr>
              <a:t>20</a:t>
            </a:r>
            <a:r>
              <a:rPr lang="en-US" altLang="zh-CN" spc="0" dirty="0" smtClean="0">
                <a:solidFill>
                  <a:schemeClr val="bg1"/>
                </a:solidFill>
                <a:latin typeface="宋体" pitchFamily="2" charset="-122"/>
                <a:ea typeface="宋体" pitchFamily="2" charset="-122"/>
                <a:sym typeface="+mn-lt"/>
              </a:rPr>
              <a:t>.</a:t>
            </a:r>
            <a:r>
              <a:rPr lang="zh-CN" altLang="en-US" spc="0" dirty="0" smtClean="0">
                <a:solidFill>
                  <a:schemeClr val="bg1"/>
                </a:solidFill>
                <a:latin typeface="宋体" pitchFamily="2" charset="-122"/>
                <a:ea typeface="宋体" pitchFamily="2" charset="-122"/>
                <a:sym typeface="+mn-lt"/>
              </a:rPr>
              <a:t>省</a:t>
            </a:r>
            <a:r>
              <a:rPr lang="zh-CN" altLang="en-US" spc="0" dirty="0">
                <a:solidFill>
                  <a:schemeClr val="bg1"/>
                </a:solidFill>
                <a:latin typeface="宋体" pitchFamily="2" charset="-122"/>
                <a:ea typeface="宋体" pitchFamily="2" charset="-122"/>
                <a:sym typeface="+mn-lt"/>
              </a:rPr>
              <a:t>住建厅关于在建设领域全面应用</a:t>
            </a:r>
            <a:r>
              <a:rPr lang="en-US" altLang="zh-CN" spc="0" dirty="0">
                <a:solidFill>
                  <a:schemeClr val="bg1"/>
                </a:solidFill>
                <a:latin typeface="宋体" pitchFamily="2" charset="-122"/>
                <a:ea typeface="宋体" pitchFamily="2" charset="-122"/>
                <a:sym typeface="+mn-lt"/>
              </a:rPr>
              <a:t>BIM</a:t>
            </a:r>
            <a:r>
              <a:rPr lang="zh-CN" altLang="en-US" spc="0" dirty="0">
                <a:solidFill>
                  <a:schemeClr val="bg1"/>
                </a:solidFill>
                <a:latin typeface="宋体" pitchFamily="2" charset="-122"/>
                <a:ea typeface="宋体" pitchFamily="2" charset="-122"/>
                <a:sym typeface="+mn-lt"/>
              </a:rPr>
              <a:t>技术的通</a:t>
            </a:r>
            <a:r>
              <a:rPr lang="zh-CN" altLang="en-US" spc="0" dirty="0" smtClean="0">
                <a:solidFill>
                  <a:schemeClr val="bg1"/>
                </a:solidFill>
                <a:latin typeface="宋体" pitchFamily="2" charset="-122"/>
                <a:ea typeface="宋体" pitchFamily="2" charset="-122"/>
                <a:sym typeface="+mn-lt"/>
              </a:rPr>
              <a:t>知湘</a:t>
            </a:r>
            <a:r>
              <a:rPr lang="zh-CN" altLang="en-US" spc="0" dirty="0">
                <a:solidFill>
                  <a:schemeClr val="bg1"/>
                </a:solidFill>
                <a:latin typeface="宋体" pitchFamily="2" charset="-122"/>
                <a:ea typeface="宋体" pitchFamily="2" charset="-122"/>
                <a:sym typeface="+mn-lt"/>
              </a:rPr>
              <a:t>建</a:t>
            </a:r>
            <a:r>
              <a:rPr lang="zh-CN" altLang="en-US" spc="0" dirty="0" smtClean="0">
                <a:solidFill>
                  <a:schemeClr val="bg1"/>
                </a:solidFill>
                <a:latin typeface="宋体" pitchFamily="2" charset="-122"/>
                <a:ea typeface="宋体" pitchFamily="2" charset="-122"/>
                <a:sym typeface="+mn-lt"/>
              </a:rPr>
              <a:t>设</a:t>
            </a:r>
            <a:r>
              <a:rPr lang="en-US" altLang="zh-CN" spc="0" dirty="0" smtClean="0">
                <a:solidFill>
                  <a:schemeClr val="bg1"/>
                </a:solidFill>
                <a:latin typeface="宋体" pitchFamily="2" charset="-122"/>
                <a:ea typeface="宋体" pitchFamily="2" charset="-122"/>
                <a:sym typeface="+mn-lt"/>
              </a:rPr>
              <a:t>【2016】146</a:t>
            </a:r>
            <a:r>
              <a:rPr lang="zh-CN" altLang="en-US" spc="0" dirty="0" smtClean="0">
                <a:solidFill>
                  <a:schemeClr val="bg1"/>
                </a:solidFill>
                <a:latin typeface="宋体" pitchFamily="2" charset="-122"/>
                <a:ea typeface="宋体" pitchFamily="2" charset="-122"/>
                <a:sym typeface="+mn-lt"/>
              </a:rPr>
              <a:t>号</a:t>
            </a:r>
            <a:endParaRPr lang="en-US" altLang="zh-CN" spc="0" dirty="0">
              <a:solidFill>
                <a:schemeClr val="bg1"/>
              </a:solidFill>
              <a:latin typeface="宋体" pitchFamily="2" charset="-122"/>
              <a:ea typeface="宋体" pitchFamily="2" charset="-122"/>
              <a:sym typeface="+mn-lt"/>
            </a:endParaRPr>
          </a:p>
          <a:p>
            <a:pPr marL="0" indent="0" eaLnBrk="1" hangingPunct="1">
              <a:lnSpc>
                <a:spcPts val="3194"/>
              </a:lnSpc>
              <a:spcAft>
                <a:spcPct val="0"/>
              </a:spcAft>
              <a:buNone/>
            </a:pPr>
            <a:endParaRPr lang="en-US" altLang="zh-CN" dirty="0">
              <a:solidFill>
                <a:schemeClr val="bg1"/>
              </a:solidFill>
              <a:latin typeface="微软雅黑" panose="020B0503020204020204" pitchFamily="34" charset="-122"/>
            </a:endParaRPr>
          </a:p>
        </p:txBody>
      </p:sp>
      <p:sp>
        <p:nvSpPr>
          <p:cNvPr id="13316"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1-2</a:t>
            </a:r>
          </a:p>
        </p:txBody>
      </p:sp>
      <p:sp>
        <p:nvSpPr>
          <p:cNvPr id="13317" name="灯片编号占位符 16"/>
          <p:cNvSpPr txBox="1">
            <a:spLocks noGrp="1"/>
          </p:cNvSpPr>
          <p:nvPr/>
        </p:nvSpPr>
        <p:spPr>
          <a:xfrm>
            <a:off x="11618003" y="6494385"/>
            <a:ext cx="573012"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a:solidFill>
                  <a:schemeClr val="bg1"/>
                </a:solidFill>
                <a:latin typeface="华文琥珀" pitchFamily="2" charset="-122"/>
                <a:ea typeface="华文琥珀" pitchFamily="2" charset="-122"/>
              </a:rPr>
              <a:t>4</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9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89096"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ea typeface="PMingLiU" pitchFamily="18" charset="-120"/>
                    <a:sym typeface="+mn-ea"/>
                  </a:rPr>
                  <a:t>——</a:t>
                </a:r>
                <a:r>
                  <a:rPr lang="zh-TW" altLang="zh-CN" b="0" dirty="0">
                    <a:solidFill>
                      <a:schemeClr val="bg1"/>
                    </a:solidFill>
                    <a:ea typeface="PMingLiU" pitchFamily="18" charset="-120"/>
                  </a:rPr>
                  <a:t>招标工程量清单</a:t>
                </a:r>
                <a:endParaRPr lang="en-US" altLang="zh-CN" b="0" dirty="0">
                  <a:solidFill>
                    <a:schemeClr val="bg1"/>
                  </a:solidFill>
                  <a:ea typeface="PMingLiU" pitchFamily="18" charset="-120"/>
                </a:endParaRPr>
              </a:p>
            </p:txBody>
          </p:sp>
        </p:grpSp>
      </p:grpSp>
      <p:sp>
        <p:nvSpPr>
          <p:cNvPr id="89091" name="Rectangle 1"/>
          <p:cNvSpPr/>
          <p:nvPr/>
        </p:nvSpPr>
        <p:spPr>
          <a:xfrm>
            <a:off x="211797" y="1558006"/>
            <a:ext cx="11139625" cy="4602510"/>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4.1.1 </a:t>
            </a:r>
            <a:r>
              <a:rPr lang="zh-TW" altLang="zh-CN" spc="0" dirty="0">
                <a:solidFill>
                  <a:schemeClr val="bg1"/>
                </a:solidFill>
                <a:latin typeface="宋体" panose="02010600030101010101" pitchFamily="2" charset="-122"/>
                <a:ea typeface="宋体" panose="02010600030101010101" pitchFamily="2" charset="-122"/>
              </a:rPr>
              <a:t>招标工程量清单应由具有编制能力的招标人或受其委托具有相应资质的工程造价咨询人编制和复核。</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4.1.3 </a:t>
            </a:r>
            <a:r>
              <a:rPr lang="zh-TW" altLang="zh-CN" spc="0" dirty="0">
                <a:solidFill>
                  <a:schemeClr val="bg1"/>
                </a:solidFill>
                <a:latin typeface="宋体" panose="02010600030101010101" pitchFamily="2" charset="-122"/>
                <a:ea typeface="宋体" panose="02010600030101010101" pitchFamily="2" charset="-122"/>
              </a:rPr>
              <a:t>招标工程量清单应以合同标的为单位编制，</a:t>
            </a:r>
            <a:r>
              <a:rPr lang="zh-TW" altLang="zh-CN" spc="0" dirty="0">
                <a:solidFill>
                  <a:srgbClr val="FFFF00"/>
                </a:solidFill>
                <a:latin typeface="宋体" panose="02010600030101010101" pitchFamily="2" charset="-122"/>
                <a:ea typeface="宋体" panose="02010600030101010101" pitchFamily="2" charset="-122"/>
              </a:rPr>
              <a:t>并作为招标文件的组成部分</a:t>
            </a:r>
            <a:r>
              <a:rPr lang="zh-CN" altLang="zh-CN" spc="0" dirty="0">
                <a:solidFill>
                  <a:srgbClr val="FFFF00"/>
                </a:solidFill>
                <a:latin typeface="宋体" panose="02010600030101010101" pitchFamily="2" charset="-122"/>
                <a:ea typeface="宋体" panose="02010600030101010101" pitchFamily="2" charset="-122"/>
              </a:rPr>
              <a:t>，</a:t>
            </a:r>
            <a:r>
              <a:rPr lang="zh-TW" altLang="zh-CN" spc="0" dirty="0">
                <a:solidFill>
                  <a:srgbClr val="FFFF00"/>
                </a:solidFill>
                <a:latin typeface="宋体" panose="02010600030101010101" pitchFamily="2" charset="-122"/>
                <a:ea typeface="宋体" panose="02010600030101010101" pitchFamily="2" charset="-122"/>
              </a:rPr>
              <a:t>招标工程量清单的准确性和完整性由招标人负责。</a:t>
            </a:r>
            <a:r>
              <a:rPr lang="zh-CN" altLang="en-US" spc="0" dirty="0">
                <a:solidFill>
                  <a:srgbClr val="FFFF00"/>
                </a:solidFill>
                <a:latin typeface="宋体" panose="02010600030101010101" pitchFamily="2" charset="-122"/>
                <a:ea typeface="宋体" panose="02010600030101010101" pitchFamily="2" charset="-122"/>
              </a:rPr>
              <a:t>（</a:t>
            </a:r>
            <a:r>
              <a:rPr lang="en-US" altLang="zh-CN" spc="0" dirty="0" smtClean="0">
                <a:solidFill>
                  <a:srgbClr val="FFFF00"/>
                </a:solidFill>
                <a:latin typeface="宋体" panose="02010600030101010101" pitchFamily="2" charset="-122"/>
                <a:ea typeface="宋体" panose="02010600030101010101" pitchFamily="2" charset="-122"/>
              </a:rPr>
              <a:t>13</a:t>
            </a:r>
            <a:r>
              <a:rPr lang="zh-CN" altLang="en-US" spc="0" dirty="0" smtClean="0">
                <a:solidFill>
                  <a:srgbClr val="FFFF00"/>
                </a:solidFill>
                <a:latin typeface="宋体" panose="02010600030101010101" pitchFamily="2" charset="-122"/>
                <a:ea typeface="宋体" panose="02010600030101010101" pitchFamily="2" charset="-122"/>
              </a:rPr>
              <a:t>规</a:t>
            </a:r>
            <a:r>
              <a:rPr lang="zh-CN" altLang="en-US" spc="0" dirty="0">
                <a:solidFill>
                  <a:srgbClr val="FFFF00"/>
                </a:solidFill>
                <a:latin typeface="宋体" panose="02010600030101010101" pitchFamily="2" charset="-122"/>
                <a:ea typeface="宋体" panose="02010600030101010101" pitchFamily="2" charset="-122"/>
              </a:rPr>
              <a:t>范</a:t>
            </a:r>
            <a:r>
              <a:rPr lang="zh-CN" altLang="en-US" spc="0" dirty="0" smtClean="0">
                <a:solidFill>
                  <a:srgbClr val="FFFF00"/>
                </a:solidFill>
                <a:latin typeface="宋体" panose="02010600030101010101" pitchFamily="2" charset="-122"/>
                <a:ea typeface="宋体" panose="02010600030101010101" pitchFamily="2" charset="-122"/>
              </a:rPr>
              <a:t>强条）</a:t>
            </a:r>
            <a:endParaRPr lang="en-US" altLang="zh-TW"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4.2.1 </a:t>
            </a:r>
            <a:r>
              <a:rPr lang="zh-TW" altLang="zh-CN" spc="0" dirty="0">
                <a:solidFill>
                  <a:schemeClr val="bg1"/>
                </a:solidFill>
                <a:latin typeface="宋体" panose="02010600030101010101" pitchFamily="2" charset="-122"/>
                <a:ea typeface="宋体" panose="02010600030101010101" pitchFamily="2" charset="-122"/>
              </a:rPr>
              <a:t>编制招标工程量清单应依据：</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TW" altLang="zh-CN" spc="0" dirty="0">
                <a:solidFill>
                  <a:schemeClr val="bg1"/>
                </a:solidFill>
                <a:latin typeface="宋体" panose="02010600030101010101" pitchFamily="2" charset="-122"/>
                <a:ea typeface="宋体" panose="02010600030101010101" pitchFamily="2" charset="-122"/>
              </a:rPr>
              <a:t>）本办法和相关工程的国家计量规范； </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TW" altLang="zh-CN" spc="0" dirty="0">
                <a:solidFill>
                  <a:schemeClr val="bg1"/>
                </a:solidFill>
                <a:latin typeface="宋体" panose="02010600030101010101" pitchFamily="2" charset="-122"/>
                <a:ea typeface="宋体" panose="02010600030101010101" pitchFamily="2" charset="-122"/>
              </a:rPr>
              <a:t>）省级、行业建设主管部门颁发的工程量清单计量、计价规定；</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TW" altLang="zh-CN" spc="0" dirty="0">
                <a:solidFill>
                  <a:schemeClr val="bg1"/>
                </a:solidFill>
                <a:latin typeface="宋体" panose="02010600030101010101" pitchFamily="2" charset="-122"/>
                <a:ea typeface="宋体" panose="02010600030101010101" pitchFamily="2" charset="-122"/>
              </a:rPr>
              <a:t>）建设工程设计文件及相关资料；</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4</a:t>
            </a:r>
            <a:r>
              <a:rPr lang="zh-TW" altLang="zh-CN" spc="0" dirty="0">
                <a:solidFill>
                  <a:schemeClr val="bg1"/>
                </a:solidFill>
                <a:latin typeface="宋体" panose="02010600030101010101" pitchFamily="2" charset="-122"/>
                <a:ea typeface="宋体" panose="02010600030101010101" pitchFamily="2" charset="-122"/>
              </a:rPr>
              <a:t>）与建设工程有关的标准、规范、技术资料；</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5</a:t>
            </a:r>
            <a:r>
              <a:rPr lang="zh-TW" altLang="zh-CN" spc="0" dirty="0">
                <a:solidFill>
                  <a:schemeClr val="bg1"/>
                </a:solidFill>
                <a:latin typeface="宋体" panose="02010600030101010101" pitchFamily="2" charset="-122"/>
                <a:ea typeface="宋体" panose="02010600030101010101" pitchFamily="2" charset="-122"/>
              </a:rPr>
              <a:t>）拟定的招标文件；</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6</a:t>
            </a:r>
            <a:r>
              <a:rPr lang="zh-TW" altLang="zh-CN" spc="0" dirty="0">
                <a:solidFill>
                  <a:schemeClr val="bg1"/>
                </a:solidFill>
                <a:latin typeface="宋体" panose="02010600030101010101" pitchFamily="2" charset="-122"/>
                <a:ea typeface="宋体" panose="02010600030101010101" pitchFamily="2" charset="-122"/>
              </a:rPr>
              <a:t>）施工现场情况、地勘水文资料、工程特点及常规施工方案；</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7</a:t>
            </a:r>
            <a:r>
              <a:rPr lang="zh-TW" altLang="zh-CN" spc="0" dirty="0">
                <a:solidFill>
                  <a:schemeClr val="bg1"/>
                </a:solidFill>
                <a:latin typeface="宋体" panose="02010600030101010101" pitchFamily="2" charset="-122"/>
                <a:ea typeface="宋体" panose="02010600030101010101" pitchFamily="2" charset="-122"/>
              </a:rPr>
              <a:t>）其他相关资料</a:t>
            </a:r>
            <a:r>
              <a:rPr lang="zh-TW"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8909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5-27</a:t>
            </a:r>
            <a:endParaRPr lang="en-US" altLang="zh-CN" sz="2200" b="1" dirty="0">
              <a:solidFill>
                <a:schemeClr val="bg2"/>
              </a:solidFill>
              <a:latin typeface="微软雅黑" panose="020B0503020204020204" pitchFamily="34" charset="-122"/>
            </a:endParaRPr>
          </a:p>
        </p:txBody>
      </p:sp>
      <p:sp>
        <p:nvSpPr>
          <p:cNvPr id="8909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ea typeface="PMingLiU" pitchFamily="18" charset="-120"/>
                    <a:sym typeface="+mn-ea"/>
                  </a:rPr>
                  <a:t>——</a:t>
                </a:r>
                <a:r>
                  <a:rPr lang="zh-TW" altLang="zh-CN" b="0" dirty="0">
                    <a:solidFill>
                      <a:schemeClr val="bg1"/>
                    </a:solidFill>
                    <a:ea typeface="PMingLiU" pitchFamily="18" charset="-120"/>
                  </a:rPr>
                  <a:t>招标工程量清单</a:t>
                </a:r>
                <a:endParaRPr lang="en-US" altLang="zh-CN" b="0" dirty="0">
                  <a:solidFill>
                    <a:schemeClr val="bg1"/>
                  </a:solidFill>
                  <a:ea typeface="PMingLiU" pitchFamily="18" charset="-120"/>
                </a:endParaRPr>
              </a:p>
            </p:txBody>
          </p:sp>
        </p:grpSp>
      </p:grpSp>
      <p:sp>
        <p:nvSpPr>
          <p:cNvPr id="89091" name="Rectangle 1"/>
          <p:cNvSpPr/>
          <p:nvPr/>
        </p:nvSpPr>
        <p:spPr>
          <a:xfrm>
            <a:off x="373616" y="2329101"/>
            <a:ext cx="11139625" cy="284447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4.2.3 </a:t>
            </a:r>
            <a:r>
              <a:rPr lang="zh-TW" altLang="zh-CN" spc="0" dirty="0">
                <a:solidFill>
                  <a:srgbClr val="FFFF00"/>
                </a:solidFill>
                <a:latin typeface="宋体" panose="02010600030101010101" pitchFamily="2" charset="-122"/>
                <a:ea typeface="宋体" panose="02010600030101010101" pitchFamily="2" charset="-122"/>
              </a:rPr>
              <a:t>分部分项工程项目清单应按相关工程现行国家计量规范规定的项目编码、项目名称、项目特征、计量单位和工程量计算规则进行编制和复核。</a:t>
            </a:r>
            <a:r>
              <a:rPr lang="zh-CN" altLang="en-US" spc="0" dirty="0">
                <a:solidFill>
                  <a:srgbClr val="FFFF00"/>
                </a:solidFill>
                <a:ea typeface="宋体" panose="02010600030101010101" pitchFamily="2" charset="-122"/>
              </a:rPr>
              <a:t>（</a:t>
            </a:r>
            <a:r>
              <a:rPr lang="en-US" altLang="zh-CN" spc="0" dirty="0">
                <a:solidFill>
                  <a:srgbClr val="FFFF00"/>
                </a:solidFill>
                <a:ea typeface="宋体" panose="02010600030101010101" pitchFamily="2" charset="-122"/>
              </a:rPr>
              <a:t>13</a:t>
            </a:r>
            <a:r>
              <a:rPr lang="zh-CN" altLang="en-US" spc="0" dirty="0">
                <a:solidFill>
                  <a:srgbClr val="FFFF00"/>
                </a:solidFill>
                <a:ea typeface="宋体" panose="02010600030101010101" pitchFamily="2" charset="-122"/>
              </a:rPr>
              <a:t>计价规范强制性条文</a:t>
            </a:r>
            <a:r>
              <a:rPr lang="zh-CN" altLang="en-US" spc="0" dirty="0" smtClean="0">
                <a:solidFill>
                  <a:srgbClr val="FFFF00"/>
                </a:solidFill>
                <a:ea typeface="宋体" panose="02010600030101010101" pitchFamily="2" charset="-122"/>
              </a:rPr>
              <a:t>）</a:t>
            </a:r>
            <a:endParaRPr lang="en-US" altLang="zh-CN" spc="0" dirty="0" smtClean="0">
              <a:solidFill>
                <a:srgbClr val="FFFF00"/>
              </a:solidFill>
              <a:ea typeface="宋体" panose="02010600030101010101" pitchFamily="2" charset="-122"/>
            </a:endParaRPr>
          </a:p>
          <a:p>
            <a:pPr marL="0" indent="0" eaLnBrk="1" hangingPunct="1">
              <a:lnSpc>
                <a:spcPct val="100000"/>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5.1.4 </a:t>
            </a:r>
            <a:r>
              <a:rPr lang="zh-CN" altLang="zh-CN" spc="0" dirty="0" smtClean="0">
                <a:solidFill>
                  <a:schemeClr val="bg1"/>
                </a:solidFill>
                <a:latin typeface="宋体" panose="02010600030101010101" pitchFamily="2" charset="-122"/>
                <a:ea typeface="宋体" panose="02010600030101010101" pitchFamily="2" charset="-122"/>
              </a:rPr>
              <a:t>招标控制价</a:t>
            </a:r>
            <a:r>
              <a:rPr lang="zh-TW" altLang="zh-CN" spc="0" dirty="0" smtClean="0">
                <a:solidFill>
                  <a:schemeClr val="bg1"/>
                </a:solidFill>
                <a:latin typeface="宋体" panose="02010600030101010101" pitchFamily="2" charset="-122"/>
                <a:ea typeface="宋体" panose="02010600030101010101" pitchFamily="2" charset="-122"/>
              </a:rPr>
              <a:t>应按照本</a:t>
            </a:r>
            <a:r>
              <a:rPr lang="zh-CN" altLang="zh-CN" spc="0" dirty="0" smtClean="0">
                <a:solidFill>
                  <a:schemeClr val="bg1"/>
                </a:solidFill>
                <a:latin typeface="宋体" panose="02010600030101010101" pitchFamily="2" charset="-122"/>
                <a:ea typeface="宋体" panose="02010600030101010101" pitchFamily="2" charset="-122"/>
              </a:rPr>
              <a:t>办法</a:t>
            </a:r>
            <a:r>
              <a:rPr lang="en-US" altLang="zh-CN" spc="0" dirty="0" smtClean="0">
                <a:solidFill>
                  <a:schemeClr val="bg1"/>
                </a:solidFill>
                <a:latin typeface="宋体" panose="02010600030101010101" pitchFamily="2" charset="-122"/>
                <a:ea typeface="宋体" panose="02010600030101010101" pitchFamily="2" charset="-122"/>
              </a:rPr>
              <a:t>5.2.1</a:t>
            </a:r>
            <a:r>
              <a:rPr lang="zh-TW" altLang="zh-CN" spc="0" dirty="0" smtClean="0">
                <a:solidFill>
                  <a:schemeClr val="bg1"/>
                </a:solidFill>
                <a:latin typeface="宋体" panose="02010600030101010101" pitchFamily="2" charset="-122"/>
                <a:ea typeface="宋体" panose="02010600030101010101" pitchFamily="2" charset="-122"/>
              </a:rPr>
              <a:t>条的规定编制和复核。</a:t>
            </a:r>
            <a:endParaRPr lang="zh-TW" altLang="en-US" spc="0" dirty="0" smtClean="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en-US" altLang="zh-CN" spc="0" dirty="0" smtClean="0">
                <a:solidFill>
                  <a:srgbClr val="FFFF00"/>
                </a:solidFill>
                <a:latin typeface="宋体" panose="02010600030101010101" pitchFamily="2" charset="-122"/>
                <a:ea typeface="宋体" panose="02010600030101010101" pitchFamily="2" charset="-122"/>
              </a:rPr>
              <a:t>5.2.1 </a:t>
            </a:r>
            <a:r>
              <a:rPr lang="zh-TW" altLang="zh-CN" spc="0" dirty="0" smtClean="0">
                <a:solidFill>
                  <a:srgbClr val="FFFF00"/>
                </a:solidFill>
                <a:latin typeface="宋体" panose="02010600030101010101" pitchFamily="2" charset="-122"/>
                <a:ea typeface="宋体" panose="02010600030101010101" pitchFamily="2" charset="-122"/>
              </a:rPr>
              <a:t>编制</a:t>
            </a:r>
            <a:r>
              <a:rPr lang="zh-CN" altLang="zh-CN" spc="0" dirty="0" smtClean="0">
                <a:solidFill>
                  <a:srgbClr val="FFFF00"/>
                </a:solidFill>
                <a:latin typeface="宋体" panose="02010600030101010101" pitchFamily="2" charset="-122"/>
                <a:ea typeface="宋体" panose="02010600030101010101" pitchFamily="2" charset="-122"/>
              </a:rPr>
              <a:t>招标控制价</a:t>
            </a:r>
            <a:r>
              <a:rPr lang="zh-TW" altLang="zh-CN" spc="0" dirty="0" smtClean="0">
                <a:solidFill>
                  <a:srgbClr val="FFFF00"/>
                </a:solidFill>
                <a:latin typeface="宋体" panose="02010600030101010101" pitchFamily="2" charset="-122"/>
                <a:ea typeface="宋体" panose="02010600030101010101" pitchFamily="2" charset="-122"/>
              </a:rPr>
              <a:t>应依据：</a:t>
            </a:r>
            <a:endParaRPr lang="zh-CN" altLang="zh-CN" spc="0" dirty="0" smtClean="0">
              <a:solidFill>
                <a:srgbClr val="FFFF00"/>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smtClean="0">
                <a:solidFill>
                  <a:schemeClr val="bg2"/>
                </a:solidFill>
                <a:latin typeface="宋体" panose="02010600030101010101" pitchFamily="2" charset="-122"/>
                <a:ea typeface="宋体" panose="02010600030101010101" pitchFamily="2" charset="-122"/>
              </a:rPr>
              <a:t>（</a:t>
            </a:r>
            <a:r>
              <a:rPr lang="en-US" altLang="zh-CN" spc="0" dirty="0" smtClean="0">
                <a:solidFill>
                  <a:schemeClr val="bg2"/>
                </a:solidFill>
                <a:latin typeface="宋体" panose="02010600030101010101" pitchFamily="2" charset="-122"/>
                <a:ea typeface="宋体" panose="02010600030101010101" pitchFamily="2" charset="-122"/>
              </a:rPr>
              <a:t>1</a:t>
            </a:r>
            <a:r>
              <a:rPr lang="zh-TW" altLang="zh-CN" spc="0" dirty="0" smtClean="0">
                <a:solidFill>
                  <a:schemeClr val="bg2"/>
                </a:solidFill>
                <a:latin typeface="宋体" panose="02010600030101010101" pitchFamily="2" charset="-122"/>
                <a:ea typeface="宋体" panose="02010600030101010101" pitchFamily="2" charset="-122"/>
              </a:rPr>
              <a:t>）本办法；</a:t>
            </a:r>
            <a:endParaRPr lang="zh-CN" altLang="zh-CN" spc="0" dirty="0" smtClean="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smtClean="0">
                <a:solidFill>
                  <a:schemeClr val="bg2"/>
                </a:solidFill>
                <a:latin typeface="宋体" panose="02010600030101010101" pitchFamily="2" charset="-122"/>
                <a:ea typeface="宋体" panose="02010600030101010101" pitchFamily="2" charset="-122"/>
              </a:rPr>
              <a:t>（</a:t>
            </a:r>
            <a:r>
              <a:rPr lang="en-US" altLang="zh-CN" spc="0" dirty="0" smtClean="0">
                <a:solidFill>
                  <a:schemeClr val="bg2"/>
                </a:solidFill>
                <a:latin typeface="宋体" panose="02010600030101010101" pitchFamily="2" charset="-122"/>
                <a:ea typeface="宋体" panose="02010600030101010101" pitchFamily="2" charset="-122"/>
              </a:rPr>
              <a:t>2</a:t>
            </a:r>
            <a:r>
              <a:rPr lang="zh-TW" altLang="zh-CN" spc="0" dirty="0" smtClean="0">
                <a:solidFill>
                  <a:schemeClr val="bg2"/>
                </a:solidFill>
                <a:latin typeface="宋体" panose="02010600030101010101" pitchFamily="2" charset="-122"/>
                <a:ea typeface="宋体" panose="02010600030101010101" pitchFamily="2" charset="-122"/>
              </a:rPr>
              <a:t>）国家或省级、行业建设主管部门及</a:t>
            </a:r>
            <a:r>
              <a:rPr lang="zh-CN" altLang="zh-CN" spc="0" dirty="0" smtClean="0">
                <a:solidFill>
                  <a:schemeClr val="bg2"/>
                </a:solidFill>
                <a:latin typeface="宋体" panose="02010600030101010101" pitchFamily="2" charset="-122"/>
                <a:ea typeface="宋体" panose="02010600030101010101" pitchFamily="2" charset="-122"/>
              </a:rPr>
              <a:t>建设行政主管部门</a:t>
            </a:r>
            <a:r>
              <a:rPr lang="zh-TW" altLang="zh-CN" spc="0" dirty="0" smtClean="0">
                <a:solidFill>
                  <a:schemeClr val="bg2"/>
                </a:solidFill>
                <a:latin typeface="宋体" panose="02010600030101010101" pitchFamily="2" charset="-122"/>
                <a:ea typeface="宋体" panose="02010600030101010101" pitchFamily="2" charset="-122"/>
              </a:rPr>
              <a:t>颁发的</a:t>
            </a:r>
            <a:r>
              <a:rPr lang="zh-CN" altLang="zh-CN" spc="0" dirty="0" smtClean="0">
                <a:solidFill>
                  <a:schemeClr val="bg2"/>
                </a:solidFill>
                <a:latin typeface="宋体" panose="02010600030101010101" pitchFamily="2" charset="-122"/>
                <a:ea typeface="宋体" panose="02010600030101010101" pitchFamily="2" charset="-122"/>
              </a:rPr>
              <a:t>消耗量标准</a:t>
            </a:r>
            <a:r>
              <a:rPr lang="zh-TW" altLang="zh-CN" spc="0" dirty="0" smtClean="0">
                <a:solidFill>
                  <a:schemeClr val="bg2"/>
                </a:solidFill>
                <a:latin typeface="宋体" panose="02010600030101010101" pitchFamily="2" charset="-122"/>
                <a:ea typeface="宋体" panose="02010600030101010101" pitchFamily="2" charset="-122"/>
              </a:rPr>
              <a:t>和计价办法；</a:t>
            </a:r>
            <a:endParaRPr lang="zh-CN" altLang="zh-CN" spc="0" dirty="0" smtClean="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smtClean="0">
                <a:solidFill>
                  <a:schemeClr val="bg2"/>
                </a:solidFill>
                <a:latin typeface="宋体" panose="02010600030101010101" pitchFamily="2" charset="-122"/>
                <a:ea typeface="宋体" panose="02010600030101010101" pitchFamily="2" charset="-122"/>
              </a:rPr>
              <a:t>（</a:t>
            </a:r>
            <a:r>
              <a:rPr lang="en-US" altLang="zh-CN" spc="0" dirty="0" smtClean="0">
                <a:solidFill>
                  <a:schemeClr val="bg2"/>
                </a:solidFill>
                <a:latin typeface="宋体" panose="02010600030101010101" pitchFamily="2" charset="-122"/>
                <a:ea typeface="宋体" panose="02010600030101010101" pitchFamily="2" charset="-122"/>
              </a:rPr>
              <a:t>3</a:t>
            </a:r>
            <a:r>
              <a:rPr lang="zh-TW" altLang="zh-CN" spc="0" dirty="0" smtClean="0">
                <a:solidFill>
                  <a:schemeClr val="bg2"/>
                </a:solidFill>
                <a:latin typeface="宋体" panose="02010600030101010101" pitchFamily="2" charset="-122"/>
                <a:ea typeface="宋体" panose="02010600030101010101" pitchFamily="2" charset="-122"/>
              </a:rPr>
              <a:t>）</a:t>
            </a:r>
            <a:r>
              <a:rPr lang="zh-CN" altLang="zh-CN" spc="0" dirty="0" smtClean="0">
                <a:solidFill>
                  <a:schemeClr val="bg2"/>
                </a:solidFill>
                <a:latin typeface="宋体" panose="02010600030101010101" pitchFamily="2" charset="-122"/>
                <a:ea typeface="宋体" panose="02010600030101010101" pitchFamily="2" charset="-122"/>
              </a:rPr>
              <a:t>建设行政主管部门</a:t>
            </a:r>
            <a:r>
              <a:rPr lang="zh-TW" altLang="zh-CN" spc="0" dirty="0" smtClean="0">
                <a:solidFill>
                  <a:schemeClr val="bg2"/>
                </a:solidFill>
                <a:latin typeface="宋体" panose="02010600030101010101" pitchFamily="2" charset="-122"/>
                <a:ea typeface="宋体" panose="02010600030101010101" pitchFamily="2" charset="-122"/>
              </a:rPr>
              <a:t>发布的工程造价信息，当工程造价信息没有发布时，参照市场价；</a:t>
            </a:r>
            <a:endParaRPr lang="zh-CN" altLang="zh-CN" spc="0" dirty="0" smtClean="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pc="0" dirty="0" smtClean="0">
                <a:solidFill>
                  <a:schemeClr val="bg2"/>
                </a:solidFill>
                <a:latin typeface="宋体" panose="02010600030101010101" pitchFamily="2" charset="-122"/>
                <a:ea typeface="宋体" panose="02010600030101010101" pitchFamily="2" charset="-122"/>
              </a:rPr>
              <a:t>（</a:t>
            </a:r>
            <a:r>
              <a:rPr lang="en-US" altLang="zh-CN" spc="0" dirty="0" smtClean="0">
                <a:solidFill>
                  <a:schemeClr val="bg2"/>
                </a:solidFill>
                <a:latin typeface="宋体" panose="02010600030101010101" pitchFamily="2" charset="-122"/>
                <a:ea typeface="宋体" panose="02010600030101010101" pitchFamily="2" charset="-122"/>
              </a:rPr>
              <a:t>4</a:t>
            </a:r>
            <a:r>
              <a:rPr lang="zh-CN" altLang="zh-CN" spc="0" dirty="0" smtClean="0">
                <a:solidFill>
                  <a:schemeClr val="bg2"/>
                </a:solidFill>
                <a:latin typeface="宋体" panose="02010600030101010101" pitchFamily="2" charset="-122"/>
                <a:ea typeface="宋体" panose="02010600030101010101" pitchFamily="2" charset="-122"/>
              </a:rPr>
              <a:t>）合理可行的初步施工方案，对危险性较大的分部分项工程应依据专家论证的施工方案进行编制；</a:t>
            </a:r>
          </a:p>
          <a:p>
            <a:pPr marL="0" indent="0" eaLnBrk="1" hangingPunct="1">
              <a:lnSpc>
                <a:spcPct val="100000"/>
              </a:lnSpc>
              <a:spcAft>
                <a:spcPct val="0"/>
              </a:spcAft>
              <a:buNone/>
            </a:pPr>
            <a:r>
              <a:rPr lang="zh-CN" altLang="zh-CN" spc="0" dirty="0" smtClean="0">
                <a:solidFill>
                  <a:schemeClr val="bg2"/>
                </a:solidFill>
                <a:latin typeface="宋体" panose="02010600030101010101" pitchFamily="2" charset="-122"/>
                <a:ea typeface="宋体" panose="02010600030101010101" pitchFamily="2" charset="-122"/>
              </a:rPr>
              <a:t>（</a:t>
            </a:r>
            <a:r>
              <a:rPr lang="en-US" altLang="zh-CN" spc="0" dirty="0" smtClean="0">
                <a:solidFill>
                  <a:schemeClr val="bg2"/>
                </a:solidFill>
                <a:latin typeface="宋体" panose="02010600030101010101" pitchFamily="2" charset="-122"/>
                <a:ea typeface="宋体" panose="02010600030101010101" pitchFamily="2" charset="-122"/>
              </a:rPr>
              <a:t>5</a:t>
            </a:r>
            <a:r>
              <a:rPr lang="zh-CN" altLang="zh-CN" spc="0" dirty="0" smtClean="0">
                <a:solidFill>
                  <a:schemeClr val="bg2"/>
                </a:solidFill>
                <a:latin typeface="宋体" panose="02010600030101010101" pitchFamily="2" charset="-122"/>
                <a:ea typeface="宋体" panose="02010600030101010101" pitchFamily="2" charset="-122"/>
              </a:rPr>
              <a:t>）拟定的招标文件及补充通知、招标工程量清单；</a:t>
            </a:r>
          </a:p>
          <a:p>
            <a:pPr marL="0" indent="0" eaLnBrk="1" hangingPunct="1">
              <a:lnSpc>
                <a:spcPct val="100000"/>
              </a:lnSpc>
              <a:spcAft>
                <a:spcPct val="0"/>
              </a:spcAft>
              <a:buNone/>
            </a:pPr>
            <a:r>
              <a:rPr lang="zh-CN" altLang="zh-CN" spc="0" dirty="0" smtClean="0">
                <a:solidFill>
                  <a:schemeClr val="bg2"/>
                </a:solidFill>
                <a:latin typeface="宋体" panose="02010600030101010101" pitchFamily="2" charset="-122"/>
                <a:ea typeface="宋体" panose="02010600030101010101" pitchFamily="2" charset="-122"/>
              </a:rPr>
              <a:t>（</a:t>
            </a:r>
            <a:r>
              <a:rPr lang="en-US" altLang="zh-CN" spc="0" dirty="0" smtClean="0">
                <a:solidFill>
                  <a:schemeClr val="bg2"/>
                </a:solidFill>
                <a:latin typeface="宋体" panose="02010600030101010101" pitchFamily="2" charset="-122"/>
                <a:ea typeface="宋体" panose="02010600030101010101" pitchFamily="2" charset="-122"/>
              </a:rPr>
              <a:t>6</a:t>
            </a:r>
            <a:r>
              <a:rPr lang="zh-CN" altLang="zh-CN" spc="0" dirty="0" smtClean="0">
                <a:solidFill>
                  <a:schemeClr val="bg2"/>
                </a:solidFill>
                <a:latin typeface="宋体" panose="02010600030101010101" pitchFamily="2" charset="-122"/>
                <a:ea typeface="宋体" panose="02010600030101010101" pitchFamily="2" charset="-122"/>
              </a:rPr>
              <a:t>）以及第</a:t>
            </a:r>
            <a:r>
              <a:rPr lang="en-US" altLang="zh-CN" spc="0" dirty="0" smtClean="0">
                <a:solidFill>
                  <a:schemeClr val="bg2"/>
                </a:solidFill>
                <a:latin typeface="宋体" panose="02010600030101010101" pitchFamily="2" charset="-122"/>
                <a:ea typeface="宋体" panose="02010600030101010101" pitchFamily="2" charset="-122"/>
              </a:rPr>
              <a:t>4.2.1</a:t>
            </a:r>
            <a:r>
              <a:rPr lang="zh-CN" altLang="zh-CN" spc="0" dirty="0" smtClean="0">
                <a:solidFill>
                  <a:schemeClr val="bg2"/>
                </a:solidFill>
                <a:latin typeface="宋体" panose="02010600030101010101" pitchFamily="2" charset="-122"/>
                <a:ea typeface="宋体" panose="02010600030101010101" pitchFamily="2" charset="-122"/>
              </a:rPr>
              <a:t>条中相关依据</a:t>
            </a:r>
            <a:r>
              <a:rPr lang="zh-CN" altLang="en-US" spc="0" dirty="0" smtClean="0">
                <a:solidFill>
                  <a:schemeClr val="bg2"/>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8909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5-28</a:t>
            </a:r>
            <a:endParaRPr lang="en-US" altLang="zh-CN" sz="2200" b="1" dirty="0">
              <a:solidFill>
                <a:schemeClr val="bg2"/>
              </a:solidFill>
              <a:latin typeface="微软雅黑" panose="020B0503020204020204" pitchFamily="34" charset="-122"/>
            </a:endParaRPr>
          </a:p>
        </p:txBody>
      </p:sp>
      <p:sp>
        <p:nvSpPr>
          <p:cNvPr id="8909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59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3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9114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招标控制价</a:t>
                </a:r>
                <a:endParaRPr lang="en-US" altLang="zh-CN" b="0" dirty="0">
                  <a:solidFill>
                    <a:schemeClr val="bg1"/>
                  </a:solidFill>
                </a:endParaRPr>
              </a:p>
            </p:txBody>
          </p:sp>
        </p:grpSp>
      </p:grpSp>
      <p:sp>
        <p:nvSpPr>
          <p:cNvPr id="91139" name="Rectangle 1"/>
          <p:cNvSpPr/>
          <p:nvPr/>
        </p:nvSpPr>
        <p:spPr>
          <a:xfrm>
            <a:off x="270442" y="2704217"/>
            <a:ext cx="11617401" cy="2140297"/>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5.1.5 </a:t>
            </a:r>
            <a:r>
              <a:rPr lang="zh-TW" altLang="zh-CN" spc="0" dirty="0">
                <a:solidFill>
                  <a:srgbClr val="FFFF00"/>
                </a:solidFill>
                <a:latin typeface="宋体" panose="02010600030101010101" pitchFamily="2" charset="-122"/>
                <a:ea typeface="宋体" panose="02010600030101010101" pitchFamily="2" charset="-122"/>
              </a:rPr>
              <a:t>当</a:t>
            </a:r>
            <a:r>
              <a:rPr lang="zh-CN" altLang="zh-CN" spc="0" dirty="0">
                <a:solidFill>
                  <a:srgbClr val="FFFF00"/>
                </a:solidFill>
                <a:latin typeface="宋体" panose="02010600030101010101" pitchFamily="2" charset="-122"/>
                <a:ea typeface="宋体" panose="02010600030101010101" pitchFamily="2" charset="-122"/>
              </a:rPr>
              <a:t>招标控制价</a:t>
            </a:r>
            <a:r>
              <a:rPr lang="zh-TW" altLang="zh-CN" spc="0" dirty="0">
                <a:solidFill>
                  <a:srgbClr val="FFFF00"/>
                </a:solidFill>
                <a:latin typeface="宋体" panose="02010600030101010101" pitchFamily="2" charset="-122"/>
                <a:ea typeface="宋体" panose="02010600030101010101" pitchFamily="2" charset="-122"/>
              </a:rPr>
              <a:t>超过批准的概算时，招标人应将调整概算报原概算审批部门审核。</a:t>
            </a:r>
            <a:endParaRPr lang="zh-CN" altLang="zh-CN"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5.1.6 </a:t>
            </a:r>
            <a:r>
              <a:rPr lang="zh-TW" altLang="zh-CN" spc="0" dirty="0">
                <a:solidFill>
                  <a:schemeClr val="bg1"/>
                </a:solidFill>
                <a:latin typeface="宋体" panose="02010600030101010101" pitchFamily="2" charset="-122"/>
                <a:ea typeface="宋体" panose="02010600030101010101" pitchFamily="2" charset="-122"/>
              </a:rPr>
              <a:t>招标人在发布招标文件时应当公布</a:t>
            </a:r>
            <a:r>
              <a:rPr lang="zh-CN" altLang="zh-CN" spc="0" dirty="0">
                <a:solidFill>
                  <a:schemeClr val="bg1"/>
                </a:solidFill>
                <a:latin typeface="宋体" panose="02010600030101010101" pitchFamily="2" charset="-122"/>
                <a:ea typeface="宋体" panose="02010600030101010101" pitchFamily="2" charset="-122"/>
              </a:rPr>
              <a:t>招标控制价</a:t>
            </a:r>
            <a:r>
              <a:rPr lang="zh-TW" altLang="zh-CN" spc="0" dirty="0">
                <a:solidFill>
                  <a:schemeClr val="bg1"/>
                </a:solidFill>
                <a:latin typeface="宋体" panose="02010600030101010101" pitchFamily="2" charset="-122"/>
                <a:ea typeface="宋体" panose="02010600030101010101" pitchFamily="2" charset="-122"/>
              </a:rPr>
              <a:t>的总价，以及各单位工程的分部分项工程费、措施项目费、其他项目费和</a:t>
            </a:r>
            <a:r>
              <a:rPr lang="zh-CN" altLang="zh-CN" spc="0" dirty="0">
                <a:solidFill>
                  <a:schemeClr val="bg1"/>
                </a:solidFill>
                <a:latin typeface="宋体" panose="02010600030101010101" pitchFamily="2" charset="-122"/>
                <a:ea typeface="宋体" panose="02010600030101010101" pitchFamily="2" charset="-122"/>
              </a:rPr>
              <a:t>增值税</a:t>
            </a:r>
            <a:r>
              <a:rPr lang="zh-TW" altLang="zh-CN" spc="0" dirty="0">
                <a:solidFill>
                  <a:schemeClr val="bg1"/>
                </a:solidFill>
                <a:latin typeface="宋体" panose="02010600030101010101" pitchFamily="2" charset="-122"/>
                <a:ea typeface="宋体" panose="02010600030101010101" pitchFamily="2" charset="-122"/>
              </a:rPr>
              <a:t>。同时应将</a:t>
            </a:r>
            <a:r>
              <a:rPr lang="zh-CN" altLang="zh-CN" spc="0" dirty="0">
                <a:solidFill>
                  <a:schemeClr val="bg1"/>
                </a:solidFill>
                <a:latin typeface="宋体" panose="02010600030101010101" pitchFamily="2" charset="-122"/>
                <a:ea typeface="宋体" panose="02010600030101010101" pitchFamily="2" charset="-122"/>
              </a:rPr>
              <a:t>招标控制价</a:t>
            </a:r>
            <a:r>
              <a:rPr lang="zh-TW" altLang="zh-CN" spc="0" dirty="0">
                <a:solidFill>
                  <a:schemeClr val="bg1"/>
                </a:solidFill>
                <a:latin typeface="宋体" panose="02010600030101010101" pitchFamily="2" charset="-122"/>
                <a:ea typeface="宋体" panose="02010600030101010101" pitchFamily="2" charset="-122"/>
              </a:rPr>
              <a:t>及有关资料报送</a:t>
            </a:r>
            <a:r>
              <a:rPr lang="zh-CN" altLang="zh-CN" spc="0" dirty="0">
                <a:solidFill>
                  <a:schemeClr val="bg1"/>
                </a:solidFill>
                <a:latin typeface="宋体" panose="02010600030101010101" pitchFamily="2" charset="-122"/>
                <a:ea typeface="宋体" panose="02010600030101010101" pitchFamily="2" charset="-122"/>
              </a:rPr>
              <a:t>建设行政主管部门</a:t>
            </a:r>
            <a:r>
              <a:rPr lang="zh-TW" altLang="zh-CN" spc="0" dirty="0">
                <a:solidFill>
                  <a:schemeClr val="bg1"/>
                </a:solidFill>
                <a:latin typeface="宋体" panose="02010600030101010101" pitchFamily="2" charset="-122"/>
                <a:ea typeface="宋体" panose="02010600030101010101" pitchFamily="2" charset="-122"/>
              </a:rPr>
              <a:t>备</a:t>
            </a:r>
            <a:r>
              <a:rPr lang="zh-CN" altLang="zh-CN" spc="0" dirty="0">
                <a:solidFill>
                  <a:schemeClr val="bg1"/>
                </a:solidFill>
                <a:latin typeface="宋体" panose="02010600030101010101" pitchFamily="2" charset="-122"/>
                <a:ea typeface="宋体" panose="02010600030101010101" pitchFamily="2" charset="-122"/>
              </a:rPr>
              <a:t>查</a:t>
            </a:r>
            <a:r>
              <a:rPr lang="zh-TW" altLang="zh-CN" spc="0" dirty="0">
                <a:solidFill>
                  <a:schemeClr val="bg1"/>
                </a:solidFill>
                <a:latin typeface="宋体" panose="02010600030101010101" pitchFamily="2" charset="-122"/>
                <a:ea typeface="宋体" panose="02010600030101010101" pitchFamily="2" charset="-122"/>
              </a:rPr>
              <a:t>。</a:t>
            </a:r>
            <a:endParaRPr lang="zh-TW"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建筑工程施工发包与承包计价管理办法</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（住建部令第</a:t>
            </a:r>
            <a:r>
              <a:rPr lang="en-US" altLang="zh-CN" spc="0" dirty="0">
                <a:solidFill>
                  <a:schemeClr val="bg2"/>
                </a:solidFill>
                <a:latin typeface="宋体" panose="02010600030101010101" pitchFamily="2" charset="-122"/>
                <a:ea typeface="宋体" panose="02010600030101010101" pitchFamily="2" charset="-122"/>
              </a:rPr>
              <a:t>16</a:t>
            </a:r>
            <a:r>
              <a:rPr lang="zh-CN" altLang="en-US" spc="0" dirty="0">
                <a:solidFill>
                  <a:schemeClr val="bg2"/>
                </a:solidFill>
                <a:latin typeface="宋体" panose="02010600030101010101" pitchFamily="2" charset="-122"/>
                <a:ea typeface="宋体" panose="02010600030101010101" pitchFamily="2" charset="-122"/>
              </a:rPr>
              <a:t>号）：</a:t>
            </a:r>
            <a:r>
              <a:rPr lang="zh-CN" altLang="zh-CN" spc="0" dirty="0">
                <a:solidFill>
                  <a:schemeClr val="bg2"/>
                </a:solidFill>
                <a:latin typeface="宋体" panose="02010600030101010101" pitchFamily="2" charset="-122"/>
                <a:ea typeface="宋体" panose="02010600030101010101" pitchFamily="2" charset="-122"/>
              </a:rPr>
              <a:t>最高投标限价及其成果文件，应当由招标人报工程所在地县级以上地方人民政府住房城乡建设主管部门备案</a:t>
            </a:r>
            <a:r>
              <a:rPr lang="zh-CN" altLang="en-US" spc="0" dirty="0">
                <a:solidFill>
                  <a:schemeClr val="bg2"/>
                </a:solidFill>
                <a:latin typeface="宋体" panose="02010600030101010101" pitchFamily="2" charset="-122"/>
                <a:ea typeface="宋体" panose="02010600030101010101" pitchFamily="2" charset="-122"/>
              </a:rPr>
              <a:t>”</a:t>
            </a:r>
            <a:r>
              <a:rPr lang="zh-CN" altLang="zh-CN" spc="0" dirty="0">
                <a:solidFill>
                  <a:schemeClr val="bg2"/>
                </a:solidFill>
                <a:latin typeface="宋体" panose="02010600030101010101" pitchFamily="2" charset="-122"/>
                <a:ea typeface="宋体" panose="02010600030101010101" pitchFamily="2" charset="-122"/>
              </a:rPr>
              <a:t>。</a:t>
            </a:r>
          </a:p>
        </p:txBody>
      </p:sp>
      <p:sp>
        <p:nvSpPr>
          <p:cNvPr id="9114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5-29</a:t>
            </a:r>
            <a:endParaRPr lang="en-US" altLang="zh-CN" sz="2200" b="1" dirty="0">
              <a:solidFill>
                <a:schemeClr val="bg2"/>
              </a:solidFill>
              <a:latin typeface="微软雅黑" panose="020B0503020204020204" pitchFamily="34" charset="-122"/>
            </a:endParaRPr>
          </a:p>
        </p:txBody>
      </p:sp>
      <p:sp>
        <p:nvSpPr>
          <p:cNvPr id="9114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9319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投标</a:t>
                </a:r>
                <a:r>
                  <a:rPr lang="zh-CN" altLang="zh-CN" b="0" dirty="0" smtClean="0">
                    <a:solidFill>
                      <a:schemeClr val="bg1"/>
                    </a:solidFill>
                  </a:rPr>
                  <a:t>价</a:t>
                </a:r>
                <a:r>
                  <a:rPr lang="zh-CN" altLang="en-US" b="0" dirty="0" smtClean="0">
                    <a:solidFill>
                      <a:schemeClr val="bg1"/>
                    </a:solidFill>
                  </a:rPr>
                  <a:t>、工程成本</a:t>
                </a:r>
                <a:endParaRPr lang="en-US" altLang="zh-CN" b="0" dirty="0">
                  <a:solidFill>
                    <a:schemeClr val="bg1"/>
                  </a:solidFill>
                </a:endParaRPr>
              </a:p>
            </p:txBody>
          </p:sp>
        </p:grpSp>
      </p:grpSp>
      <p:sp>
        <p:nvSpPr>
          <p:cNvPr id="93187" name="Rectangle 1"/>
          <p:cNvSpPr/>
          <p:nvPr/>
        </p:nvSpPr>
        <p:spPr>
          <a:xfrm>
            <a:off x="151031" y="2261270"/>
            <a:ext cx="11899139" cy="3135441"/>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6.1.3 </a:t>
            </a:r>
            <a:r>
              <a:rPr lang="zh-TW" altLang="zh-CN" spc="0" dirty="0">
                <a:solidFill>
                  <a:schemeClr val="bg1"/>
                </a:solidFill>
                <a:latin typeface="宋体" panose="02010600030101010101" pitchFamily="2" charset="-122"/>
                <a:ea typeface="宋体" panose="02010600030101010101" pitchFamily="2" charset="-122"/>
              </a:rPr>
              <a:t>投标人应依据本办法第</a:t>
            </a:r>
            <a:r>
              <a:rPr lang="en-US" altLang="zh-CN" spc="0" dirty="0">
                <a:solidFill>
                  <a:schemeClr val="bg1"/>
                </a:solidFill>
                <a:latin typeface="宋体" panose="02010600030101010101" pitchFamily="2" charset="-122"/>
                <a:ea typeface="宋体" panose="02010600030101010101" pitchFamily="2" charset="-122"/>
              </a:rPr>
              <a:t>6.2.1</a:t>
            </a:r>
            <a:r>
              <a:rPr lang="zh-TW" altLang="zh-CN" spc="0" dirty="0">
                <a:solidFill>
                  <a:schemeClr val="bg1"/>
                </a:solidFill>
                <a:latin typeface="宋体" panose="02010600030101010101" pitchFamily="2" charset="-122"/>
                <a:ea typeface="宋体" panose="02010600030101010101" pitchFamily="2" charset="-122"/>
              </a:rPr>
              <a:t>条规定的自主确定投标报价。但投标报价不得低于</a:t>
            </a:r>
            <a:r>
              <a:rPr lang="zh-TW" altLang="zh-CN" spc="0" dirty="0">
                <a:solidFill>
                  <a:srgbClr val="FF0000"/>
                </a:solidFill>
                <a:latin typeface="宋体" panose="02010600030101010101" pitchFamily="2" charset="-122"/>
                <a:ea typeface="宋体" panose="02010600030101010101" pitchFamily="2" charset="-122"/>
              </a:rPr>
              <a:t>工程成本</a:t>
            </a:r>
            <a:r>
              <a:rPr lang="zh-TW" altLang="zh-CN" spc="0" dirty="0">
                <a:solidFill>
                  <a:schemeClr val="bg1"/>
                </a:solidFill>
                <a:latin typeface="宋体" panose="02010600030101010101" pitchFamily="2" charset="-122"/>
                <a:ea typeface="宋体" panose="02010600030101010101" pitchFamily="2" charset="-122"/>
              </a:rPr>
              <a:t>。</a:t>
            </a:r>
            <a:endParaRPr lang="zh-TW"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TW" spc="0" dirty="0">
                <a:solidFill>
                  <a:srgbClr val="FFFF00"/>
                </a:solidFill>
                <a:latin typeface="宋体" panose="02010600030101010101" pitchFamily="2" charset="-122"/>
                <a:ea typeface="宋体" panose="02010600030101010101" pitchFamily="2" charset="-122"/>
              </a:rPr>
              <a:t>2.0.10</a:t>
            </a:r>
            <a:r>
              <a:rPr lang="zh-TW" altLang="zh-TW" spc="0" dirty="0">
                <a:solidFill>
                  <a:srgbClr val="FFFF00"/>
                </a:solidFill>
                <a:latin typeface="宋体" panose="02010600030101010101" pitchFamily="2" charset="-122"/>
                <a:ea typeface="宋体" panose="02010600030101010101" pitchFamily="2" charset="-122"/>
              </a:rPr>
              <a:t> 工程成本</a:t>
            </a:r>
            <a:r>
              <a:rPr lang="zh-TW" altLang="zh-TW" spc="0" dirty="0">
                <a:solidFill>
                  <a:schemeClr val="bg2"/>
                </a:solidFill>
                <a:latin typeface="宋体" panose="02010600030101010101" pitchFamily="2" charset="-122"/>
                <a:ea typeface="宋体" panose="02010600030101010101" pitchFamily="2" charset="-122"/>
              </a:rPr>
              <a:t> </a:t>
            </a:r>
            <a:endParaRPr lang="zh-TW" altLang="en-US" spc="0" dirty="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en-US" spc="0" dirty="0">
                <a:solidFill>
                  <a:schemeClr val="bg2"/>
                </a:solidFill>
                <a:latin typeface="宋体" panose="02010600030101010101" pitchFamily="2" charset="-122"/>
                <a:ea typeface="宋体" panose="02010600030101010101" pitchFamily="2" charset="-122"/>
              </a:rPr>
              <a:t>承包人为实施合同工程并达到质量标准，在确保安全施工的前提下，应消耗或使用的人工、材料、施工机具使用费及其管理等方面发生的费用和增值税。</a:t>
            </a:r>
            <a:endParaRPr lang="zh-TW" altLang="zh-CN" spc="0" dirty="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湖南省房屋建筑和市政基础设施工程施工招标评标暂行办法</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（湘建监督</a:t>
            </a:r>
            <a:r>
              <a:rPr lang="en-US" altLang="zh-CN" spc="0" dirty="0">
                <a:solidFill>
                  <a:schemeClr val="bg2"/>
                </a:solidFill>
                <a:latin typeface="宋体" panose="02010600030101010101" pitchFamily="2" charset="-122"/>
                <a:ea typeface="宋体" panose="02010600030101010101" pitchFamily="2" charset="-122"/>
              </a:rPr>
              <a:t>〔2018〕116</a:t>
            </a:r>
            <a:r>
              <a:rPr lang="zh-CN" altLang="en-US" spc="0" dirty="0">
                <a:solidFill>
                  <a:schemeClr val="bg2"/>
                </a:solidFill>
                <a:latin typeface="宋体" panose="02010600030101010101" pitchFamily="2" charset="-122"/>
                <a:ea typeface="宋体" panose="02010600030101010101" pitchFamily="2" charset="-122"/>
              </a:rPr>
              <a:t>号 </a:t>
            </a:r>
            <a:r>
              <a:rPr lang="zh-CN" altLang="en-US" spc="0" dirty="0">
                <a:solidFill>
                  <a:srgbClr val="FFFF00"/>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第</a:t>
            </a:r>
            <a:r>
              <a:rPr lang="en-US" altLang="zh-CN" spc="0" dirty="0">
                <a:solidFill>
                  <a:schemeClr val="bg2"/>
                </a:solidFill>
                <a:latin typeface="宋体" panose="02010600030101010101" pitchFamily="2" charset="-122"/>
                <a:ea typeface="宋体" panose="02010600030101010101" pitchFamily="2" charset="-122"/>
              </a:rPr>
              <a:t>30</a:t>
            </a:r>
            <a:r>
              <a:rPr lang="zh-CN" altLang="en-US" spc="0" dirty="0">
                <a:solidFill>
                  <a:schemeClr val="bg2"/>
                </a:solidFill>
                <a:latin typeface="宋体" panose="02010600030101010101" pitchFamily="2" charset="-122"/>
                <a:ea typeface="宋体" panose="02010600030101010101" pitchFamily="2" charset="-122"/>
              </a:rPr>
              <a:t>条 招标文件</a:t>
            </a:r>
            <a:r>
              <a:rPr lang="zh-CN" altLang="en-US" spc="0" dirty="0">
                <a:solidFill>
                  <a:srgbClr val="FFFF00"/>
                </a:solidFill>
                <a:latin typeface="宋体" panose="02010600030101010101" pitchFamily="2" charset="-122"/>
                <a:ea typeface="宋体" panose="02010600030101010101" pitchFamily="2" charset="-122"/>
              </a:rPr>
              <a:t>应当设定报价评审警戒线</a:t>
            </a:r>
            <a:r>
              <a:rPr lang="zh-CN" altLang="en-US" spc="0" dirty="0">
                <a:solidFill>
                  <a:schemeClr val="bg2"/>
                </a:solidFill>
                <a:latin typeface="宋体" panose="02010600030101010101" pitchFamily="2" charset="-122"/>
                <a:ea typeface="宋体" panose="02010600030101010101" pitchFamily="2" charset="-122"/>
              </a:rPr>
              <a:t>。报价评审警戒线为低于进入详细评审的有效投标报价</a:t>
            </a:r>
            <a:r>
              <a:rPr lang="zh-CN" altLang="en-US" spc="0" dirty="0">
                <a:solidFill>
                  <a:srgbClr val="FF0000"/>
                </a:solidFill>
                <a:latin typeface="宋体" panose="02010600030101010101" pitchFamily="2" charset="-122"/>
                <a:ea typeface="宋体" panose="02010600030101010101" pitchFamily="2" charset="-122"/>
              </a:rPr>
              <a:t>算术平均值的</a:t>
            </a:r>
            <a:r>
              <a:rPr lang="en-US" altLang="zh-CN" spc="0" dirty="0">
                <a:solidFill>
                  <a:srgbClr val="FF0000"/>
                </a:solidFill>
                <a:latin typeface="宋体" panose="02010600030101010101" pitchFamily="2" charset="-122"/>
                <a:ea typeface="宋体" panose="02010600030101010101" pitchFamily="2" charset="-122"/>
              </a:rPr>
              <a:t>95%</a:t>
            </a:r>
            <a:r>
              <a:rPr lang="zh-CN" altLang="en-US" spc="0" dirty="0">
                <a:solidFill>
                  <a:schemeClr val="bg2"/>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第</a:t>
            </a:r>
            <a:r>
              <a:rPr lang="en-US" altLang="zh-CN" spc="0" dirty="0">
                <a:solidFill>
                  <a:schemeClr val="bg2"/>
                </a:solidFill>
                <a:latin typeface="宋体" panose="02010600030101010101" pitchFamily="2" charset="-122"/>
                <a:ea typeface="宋体" panose="02010600030101010101" pitchFamily="2" charset="-122"/>
              </a:rPr>
              <a:t>31</a:t>
            </a:r>
            <a:r>
              <a:rPr lang="zh-CN" altLang="en-US" spc="0" dirty="0">
                <a:solidFill>
                  <a:schemeClr val="bg2"/>
                </a:solidFill>
                <a:latin typeface="宋体" panose="02010600030101010101" pitchFamily="2" charset="-122"/>
                <a:ea typeface="宋体" panose="02010600030101010101" pitchFamily="2" charset="-122"/>
              </a:rPr>
              <a:t>条 评标委员会应当对低于报价评审警戒线的投标报价进行评审。</a:t>
            </a:r>
          </a:p>
          <a:p>
            <a:pPr marL="0" indent="0" eaLnBrk="1" hangingPunct="1">
              <a:lnSpc>
                <a:spcPct val="100000"/>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有下列情形之一的，应当判定为以低于成本报价竞争。</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CN" altLang="zh-CN" spc="0" dirty="0">
                <a:solidFill>
                  <a:schemeClr val="bg1"/>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经评审论证，认定该投标人的报价低于企业成本的；</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投标报价明显低于其他投标报价，有可能低于企业成</a:t>
            </a:r>
            <a:r>
              <a:rPr lang="zh-CN" altLang="en-US" spc="0" dirty="0" smtClean="0">
                <a:solidFill>
                  <a:schemeClr val="bg2"/>
                </a:solidFill>
                <a:latin typeface="宋体" panose="02010600030101010101" pitchFamily="2" charset="-122"/>
                <a:ea typeface="宋体" panose="02010600030101010101" pitchFamily="2" charset="-122"/>
              </a:rPr>
              <a:t>本，</a:t>
            </a:r>
            <a:r>
              <a:rPr lang="zh-CN" altLang="en-US" spc="0" dirty="0">
                <a:solidFill>
                  <a:schemeClr val="bg2"/>
                </a:solidFill>
                <a:latin typeface="宋体" panose="02010600030101010101" pitchFamily="2" charset="-122"/>
                <a:ea typeface="宋体" panose="02010600030101010101" pitchFamily="2" charset="-122"/>
              </a:rPr>
              <a:t>应当要求投标人作出书面说明并提供相关材料。投标人不能合理说明</a:t>
            </a:r>
            <a:r>
              <a:rPr lang="zh-CN" altLang="en-US" spc="0" dirty="0" smtClean="0">
                <a:solidFill>
                  <a:schemeClr val="bg2"/>
                </a:solidFill>
                <a:latin typeface="宋体" panose="02010600030101010101" pitchFamily="2" charset="-122"/>
                <a:ea typeface="宋体" panose="02010600030101010101" pitchFamily="2" charset="-122"/>
              </a:rPr>
              <a:t>或不</a:t>
            </a:r>
            <a:r>
              <a:rPr lang="zh-CN" altLang="en-US" spc="0" dirty="0">
                <a:solidFill>
                  <a:schemeClr val="bg2"/>
                </a:solidFill>
                <a:latin typeface="宋体" panose="02010600030101010101" pitchFamily="2" charset="-122"/>
                <a:ea typeface="宋体" panose="02010600030101010101" pitchFamily="2" charset="-122"/>
              </a:rPr>
              <a:t>能提供相关证明材料的。 </a:t>
            </a:r>
            <a:r>
              <a:rPr lang="zh-CN" altLang="en-US" spc="0" dirty="0">
                <a:solidFill>
                  <a:srgbClr val="FFFF00"/>
                </a:solidFill>
                <a:latin typeface="宋体" panose="02010600030101010101" pitchFamily="2" charset="-122"/>
                <a:ea typeface="宋体" panose="02010600030101010101" pitchFamily="2" charset="-122"/>
              </a:rPr>
              <a:t> </a:t>
            </a:r>
          </a:p>
        </p:txBody>
      </p:sp>
      <p:sp>
        <p:nvSpPr>
          <p:cNvPr id="9318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5-30</a:t>
            </a:r>
            <a:endParaRPr lang="en-US" altLang="zh-CN" sz="2200" b="1" dirty="0">
              <a:solidFill>
                <a:schemeClr val="bg2"/>
              </a:solidFill>
              <a:latin typeface="微软雅黑" panose="020B0503020204020204" pitchFamily="34" charset="-122"/>
            </a:endParaRPr>
          </a:p>
        </p:txBody>
      </p:sp>
      <p:sp>
        <p:nvSpPr>
          <p:cNvPr id="9318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投标</a:t>
                </a:r>
                <a:r>
                  <a:rPr lang="zh-CN" altLang="zh-CN" b="0" dirty="0" smtClean="0">
                    <a:solidFill>
                      <a:schemeClr val="bg1"/>
                    </a:solidFill>
                  </a:rPr>
                  <a:t>价</a:t>
                </a:r>
                <a:r>
                  <a:rPr lang="zh-CN" altLang="en-US" b="0" dirty="0" smtClean="0">
                    <a:solidFill>
                      <a:schemeClr val="bg1"/>
                    </a:solidFill>
                  </a:rPr>
                  <a:t>、工程成本</a:t>
                </a:r>
                <a:endParaRPr lang="en-US" altLang="zh-CN" b="0" dirty="0" smtClean="0">
                  <a:solidFill>
                    <a:schemeClr val="bg1"/>
                  </a:solidFill>
                </a:endParaRPr>
              </a:p>
            </p:txBody>
          </p:sp>
        </p:grpSp>
      </p:grpSp>
      <p:sp>
        <p:nvSpPr>
          <p:cNvPr id="93187" name="Rectangle 1"/>
          <p:cNvSpPr/>
          <p:nvPr/>
        </p:nvSpPr>
        <p:spPr>
          <a:xfrm>
            <a:off x="1" y="1927436"/>
            <a:ext cx="12191048" cy="3803116"/>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dirty="0" smtClean="0">
                <a:solidFill>
                  <a:srgbClr val="FFFF00"/>
                </a:solidFill>
                <a:latin typeface="宋体" panose="02010600030101010101" pitchFamily="2" charset="-122"/>
                <a:ea typeface="宋体" panose="02010600030101010101" pitchFamily="2" charset="-122"/>
              </a:rPr>
              <a:t> </a:t>
            </a:r>
            <a:r>
              <a:rPr lang="en-US" altLang="zh-CN" spc="0" dirty="0" smtClean="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湖南省房屋建筑和市政基础设施工程施工投标报价成本评审暂行办法</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（湘建监督</a:t>
            </a:r>
            <a:r>
              <a:rPr lang="en-US" altLang="zh-CN" spc="0" dirty="0">
                <a:solidFill>
                  <a:schemeClr val="bg2"/>
                </a:solidFill>
                <a:latin typeface="宋体" panose="02010600030101010101" pitchFamily="2" charset="-122"/>
                <a:ea typeface="宋体" panose="02010600030101010101" pitchFamily="2" charset="-122"/>
              </a:rPr>
              <a:t>〔2018〕163</a:t>
            </a:r>
            <a:r>
              <a:rPr lang="zh-CN" altLang="en-US" spc="0" dirty="0">
                <a:solidFill>
                  <a:schemeClr val="bg2"/>
                </a:solidFill>
                <a:latin typeface="宋体" panose="02010600030101010101" pitchFamily="2" charset="-122"/>
                <a:ea typeface="宋体" panose="02010600030101010101" pitchFamily="2" charset="-122"/>
              </a:rPr>
              <a:t>号）</a:t>
            </a:r>
          </a:p>
          <a:p>
            <a:pPr marL="0" indent="0" eaLnBrk="1" hangingPunct="1">
              <a:lnSpc>
                <a:spcPts val="3194"/>
              </a:lnSpc>
              <a:spcAft>
                <a:spcPct val="0"/>
              </a:spcAft>
              <a:buNone/>
            </a:pPr>
            <a:r>
              <a:rPr lang="zh-CN" altLang="en-US" spc="0" dirty="0" smtClean="0">
                <a:solidFill>
                  <a:schemeClr val="bg2"/>
                </a:solidFill>
                <a:latin typeface="宋体" panose="02010600030101010101" pitchFamily="2" charset="-122"/>
                <a:ea typeface="宋体" panose="02010600030101010101" pitchFamily="2" charset="-122"/>
              </a:rPr>
              <a:t>针</a:t>
            </a:r>
            <a:r>
              <a:rPr lang="zh-CN" altLang="en-US" spc="0" dirty="0">
                <a:solidFill>
                  <a:schemeClr val="bg2"/>
                </a:solidFill>
                <a:latin typeface="宋体" panose="02010600030101010101" pitchFamily="2" charset="-122"/>
                <a:ea typeface="宋体" panose="02010600030101010101" pitchFamily="2" charset="-122"/>
              </a:rPr>
              <a:t>对</a:t>
            </a:r>
            <a:r>
              <a:rPr lang="zh-CN" altLang="en-US" spc="0" dirty="0">
                <a:solidFill>
                  <a:srgbClr val="FFFF00"/>
                </a:solidFill>
                <a:latin typeface="宋体" panose="02010600030101010101" pitchFamily="2" charset="-122"/>
                <a:ea typeface="宋体" panose="02010600030101010101" pitchFamily="2" charset="-122"/>
              </a:rPr>
              <a:t>“对低于报价评审警戒线的投标报价</a:t>
            </a:r>
            <a:r>
              <a:rPr lang="zh-CN" altLang="en-US" spc="0" dirty="0" smtClean="0">
                <a:solidFill>
                  <a:srgbClr val="FFFF00"/>
                </a:solidFill>
                <a:latin typeface="宋体" panose="02010600030101010101" pitchFamily="2" charset="-122"/>
                <a:ea typeface="宋体" panose="02010600030101010101" pitchFamily="2" charset="-122"/>
              </a:rPr>
              <a:t>”：</a:t>
            </a:r>
            <a:endParaRPr lang="en-US" altLang="zh-CN" spc="0" dirty="0" smtClean="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smtClean="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采用</a:t>
            </a:r>
            <a:r>
              <a:rPr lang="zh-CN" altLang="en-US" spc="0" dirty="0">
                <a:solidFill>
                  <a:srgbClr val="FFFF00"/>
                </a:solidFill>
                <a:latin typeface="宋体" panose="02010600030101010101" pitchFamily="2" charset="-122"/>
                <a:ea typeface="宋体" panose="02010600030101010101" pitchFamily="2" charset="-122"/>
              </a:rPr>
              <a:t>综合评估法</a:t>
            </a:r>
            <a:r>
              <a:rPr lang="zh-CN" altLang="en-US" spc="0" dirty="0">
                <a:solidFill>
                  <a:schemeClr val="bg2"/>
                </a:solidFill>
                <a:latin typeface="宋体" panose="02010600030101010101" pitchFamily="2" charset="-122"/>
                <a:ea typeface="宋体" panose="02010600030101010101" pitchFamily="2" charset="-122"/>
              </a:rPr>
              <a:t>评标的，投标总报价</a:t>
            </a:r>
            <a:r>
              <a:rPr lang="zh-CN" altLang="en-US" spc="0" dirty="0">
                <a:solidFill>
                  <a:srgbClr val="FF0000"/>
                </a:solidFill>
                <a:latin typeface="宋体" panose="02010600030101010101" pitchFamily="2" charset="-122"/>
                <a:ea typeface="宋体" panose="02010600030101010101" pitchFamily="2" charset="-122"/>
              </a:rPr>
              <a:t>小于基准价</a:t>
            </a:r>
            <a:r>
              <a:rPr lang="en-US" altLang="zh-CN" spc="0" dirty="0">
                <a:solidFill>
                  <a:srgbClr val="FF0000"/>
                </a:solidFill>
                <a:latin typeface="宋体" panose="02010600030101010101" pitchFamily="2" charset="-122"/>
                <a:ea typeface="宋体" panose="02010600030101010101" pitchFamily="2" charset="-122"/>
              </a:rPr>
              <a:t>92%</a:t>
            </a:r>
            <a:r>
              <a:rPr lang="zh-CN" altLang="en-US" spc="0" dirty="0">
                <a:solidFill>
                  <a:schemeClr val="bg2"/>
                </a:solidFill>
                <a:latin typeface="宋体" panose="02010600030101010101" pitchFamily="2" charset="-122"/>
                <a:ea typeface="宋体" panose="02010600030101010101" pitchFamily="2" charset="-122"/>
              </a:rPr>
              <a:t>的，视为以低于成本报价竞争，该投标人报价为无效报价，应当否决其投标</a:t>
            </a:r>
            <a:r>
              <a:rPr lang="zh-CN" altLang="en-US" spc="0" dirty="0" smtClean="0">
                <a:solidFill>
                  <a:schemeClr val="bg2"/>
                </a:solidFill>
                <a:latin typeface="宋体" panose="02010600030101010101" pitchFamily="2" charset="-122"/>
                <a:ea typeface="宋体" panose="02010600030101010101" pitchFamily="2" charset="-122"/>
              </a:rPr>
              <a:t>”。</a:t>
            </a:r>
            <a:endParaRPr lang="en-US" altLang="zh-CN" spc="0" dirty="0" smtClean="0">
              <a:solidFill>
                <a:schemeClr val="bg2"/>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smtClean="0">
                <a:solidFill>
                  <a:schemeClr val="bg2"/>
                </a:solidFill>
                <a:latin typeface="宋体" panose="02010600030101010101" pitchFamily="2" charset="-122"/>
                <a:ea typeface="宋体" panose="02010600030101010101" pitchFamily="2" charset="-122"/>
              </a:rPr>
              <a:t>采</a:t>
            </a:r>
            <a:r>
              <a:rPr lang="zh-CN" altLang="en-US" spc="0" dirty="0">
                <a:solidFill>
                  <a:schemeClr val="bg2"/>
                </a:solidFill>
                <a:latin typeface="宋体" panose="02010600030101010101" pitchFamily="2" charset="-122"/>
                <a:ea typeface="宋体" panose="02010600030101010101" pitchFamily="2" charset="-122"/>
              </a:rPr>
              <a:t>用经评审的</a:t>
            </a:r>
            <a:r>
              <a:rPr lang="zh-CN" altLang="en-US" spc="0" dirty="0">
                <a:solidFill>
                  <a:srgbClr val="FFFF00"/>
                </a:solidFill>
                <a:latin typeface="宋体" panose="02010600030101010101" pitchFamily="2" charset="-122"/>
                <a:ea typeface="宋体" panose="02010600030101010101" pitchFamily="2" charset="-122"/>
              </a:rPr>
              <a:t>最低投标价法</a:t>
            </a:r>
            <a:r>
              <a:rPr lang="zh-CN" altLang="en-US" spc="0" dirty="0">
                <a:solidFill>
                  <a:schemeClr val="bg2"/>
                </a:solidFill>
                <a:latin typeface="宋体" panose="02010600030101010101" pitchFamily="2" charset="-122"/>
                <a:ea typeface="宋体" panose="02010600030101010101" pitchFamily="2" charset="-122"/>
              </a:rPr>
              <a:t>的，选取“重点评审的工程量清单综合单价（含能计量的措施项目）和材料、设备单价”（工程量清单综合单价一般为</a:t>
            </a:r>
            <a:r>
              <a:rPr lang="en-US" altLang="zh-CN" spc="0" dirty="0">
                <a:solidFill>
                  <a:schemeClr val="bg2"/>
                </a:solidFill>
                <a:latin typeface="宋体" panose="02010600030101010101" pitchFamily="2" charset="-122"/>
                <a:ea typeface="宋体" panose="02010600030101010101" pitchFamily="2" charset="-122"/>
              </a:rPr>
              <a:t>20</a:t>
            </a:r>
            <a:r>
              <a:rPr lang="zh-CN" altLang="en-US" spc="0" dirty="0">
                <a:solidFill>
                  <a:schemeClr val="bg2"/>
                </a:solidFill>
                <a:latin typeface="宋体" panose="02010600030101010101" pitchFamily="2" charset="-122"/>
                <a:ea typeface="宋体" panose="02010600030101010101" pitchFamily="2" charset="-122"/>
              </a:rPr>
              <a:t>项，且其对应的合价之和不超过最高投标限价总价的</a:t>
            </a:r>
            <a:r>
              <a:rPr lang="en-US" altLang="zh-CN" spc="0" dirty="0">
                <a:solidFill>
                  <a:schemeClr val="bg2"/>
                </a:solidFill>
                <a:latin typeface="宋体" panose="02010600030101010101" pitchFamily="2" charset="-122"/>
                <a:ea typeface="宋体" panose="02010600030101010101" pitchFamily="2" charset="-122"/>
              </a:rPr>
              <a:t>30%</a:t>
            </a:r>
            <a:r>
              <a:rPr lang="zh-CN" altLang="en-US" spc="0" dirty="0">
                <a:solidFill>
                  <a:schemeClr val="bg2"/>
                </a:solidFill>
                <a:latin typeface="宋体" panose="02010600030101010101" pitchFamily="2" charset="-122"/>
                <a:ea typeface="宋体" panose="02010600030101010101" pitchFamily="2" charset="-122"/>
              </a:rPr>
              <a:t>；材料、设备单价一般为</a:t>
            </a:r>
            <a:r>
              <a:rPr lang="en-US" altLang="zh-CN" spc="0" dirty="0">
                <a:solidFill>
                  <a:schemeClr val="bg2"/>
                </a:solidFill>
                <a:latin typeface="宋体" panose="02010600030101010101" pitchFamily="2" charset="-122"/>
                <a:ea typeface="宋体" panose="02010600030101010101" pitchFamily="2" charset="-122"/>
              </a:rPr>
              <a:t>15</a:t>
            </a:r>
            <a:r>
              <a:rPr lang="zh-CN" altLang="en-US" spc="0" dirty="0">
                <a:solidFill>
                  <a:schemeClr val="bg2"/>
                </a:solidFill>
                <a:latin typeface="宋体" panose="02010600030101010101" pitchFamily="2" charset="-122"/>
                <a:ea typeface="宋体" panose="02010600030101010101" pitchFamily="2" charset="-122"/>
              </a:rPr>
              <a:t>项）进行评审。招标人应当在招标文件中明确</a:t>
            </a:r>
            <a:r>
              <a:rPr lang="zh-CN" altLang="en-US" spc="0" dirty="0">
                <a:solidFill>
                  <a:srgbClr val="FF0000"/>
                </a:solidFill>
                <a:latin typeface="宋体" panose="02010600030101010101" pitchFamily="2" charset="-122"/>
                <a:ea typeface="宋体" panose="02010600030101010101" pitchFamily="2" charset="-122"/>
              </a:rPr>
              <a:t>重点评审单价</a:t>
            </a:r>
            <a:r>
              <a:rPr lang="zh-CN" altLang="en-US" spc="0" dirty="0">
                <a:solidFill>
                  <a:schemeClr val="bg2"/>
                </a:solidFill>
                <a:latin typeface="宋体" panose="02010600030101010101" pitchFamily="2" charset="-122"/>
                <a:ea typeface="宋体" panose="02010600030101010101" pitchFamily="2" charset="-122"/>
              </a:rPr>
              <a:t>的</a:t>
            </a:r>
            <a:r>
              <a:rPr lang="zh-CN" altLang="en-US" spc="0" dirty="0">
                <a:solidFill>
                  <a:srgbClr val="FF0000"/>
                </a:solidFill>
                <a:latin typeface="宋体" panose="02010600030101010101" pitchFamily="2" charset="-122"/>
                <a:ea typeface="宋体" panose="02010600030101010101" pitchFamily="2" charset="-122"/>
              </a:rPr>
              <a:t>评审标准</a:t>
            </a:r>
            <a:r>
              <a:rPr lang="zh-CN" altLang="en-US" spc="0" dirty="0">
                <a:solidFill>
                  <a:schemeClr val="bg2"/>
                </a:solidFill>
                <a:latin typeface="宋体" panose="02010600030101010101" pitchFamily="2" charset="-122"/>
                <a:ea typeface="宋体" panose="02010600030101010101" pitchFamily="2" charset="-122"/>
              </a:rPr>
              <a:t>（如</a:t>
            </a:r>
            <a:r>
              <a:rPr lang="zh-CN" altLang="zh-CN" spc="0" dirty="0">
                <a:solidFill>
                  <a:schemeClr val="bg2"/>
                </a:solidFill>
                <a:latin typeface="宋体" panose="02010600030101010101" pitchFamily="2" charset="-122"/>
                <a:ea typeface="宋体" panose="02010600030101010101" pitchFamily="2" charset="-122"/>
              </a:rPr>
              <a:t>房屋建筑总承包工程为最高投标限价的</a:t>
            </a:r>
            <a:r>
              <a:rPr lang="en-US" altLang="zh-CN" spc="0" dirty="0">
                <a:solidFill>
                  <a:schemeClr val="bg2"/>
                </a:solidFill>
                <a:latin typeface="宋体" panose="02010600030101010101" pitchFamily="2" charset="-122"/>
                <a:ea typeface="宋体" panose="02010600030101010101" pitchFamily="2" charset="-122"/>
              </a:rPr>
              <a:t>90%</a:t>
            </a:r>
            <a:r>
              <a:rPr lang="zh-CN" altLang="en-US" spc="0" dirty="0">
                <a:solidFill>
                  <a:schemeClr val="bg2"/>
                </a:solidFill>
                <a:latin typeface="宋体" panose="02010600030101010101" pitchFamily="2" charset="-122"/>
                <a:ea typeface="宋体" panose="02010600030101010101" pitchFamily="2" charset="-122"/>
              </a:rPr>
              <a:t>以上</a:t>
            </a:r>
            <a:r>
              <a:rPr lang="en-US" altLang="zh-CN" spc="0" dirty="0">
                <a:solidFill>
                  <a:schemeClr val="bg2"/>
                </a:solidFill>
                <a:latin typeface="宋体" panose="02010600030101010101" pitchFamily="2" charset="-122"/>
                <a:ea typeface="宋体" panose="02010600030101010101" pitchFamily="2" charset="-122"/>
              </a:rPr>
              <a:t>92%</a:t>
            </a:r>
            <a:r>
              <a:rPr lang="zh-CN" altLang="en-US" spc="0" dirty="0">
                <a:solidFill>
                  <a:schemeClr val="bg2"/>
                </a:solidFill>
                <a:latin typeface="宋体" panose="02010600030101010101" pitchFamily="2" charset="-122"/>
                <a:ea typeface="宋体" panose="02010600030101010101" pitchFamily="2" charset="-122"/>
              </a:rPr>
              <a:t>以下；市政基础设施总承包工程为最高投标限价的</a:t>
            </a:r>
            <a:r>
              <a:rPr lang="en-US" altLang="zh-CN" spc="0" dirty="0">
                <a:solidFill>
                  <a:schemeClr val="bg2"/>
                </a:solidFill>
                <a:latin typeface="宋体" panose="02010600030101010101" pitchFamily="2" charset="-122"/>
                <a:ea typeface="宋体" panose="02010600030101010101" pitchFamily="2" charset="-122"/>
              </a:rPr>
              <a:t>85%</a:t>
            </a:r>
            <a:r>
              <a:rPr lang="zh-CN" altLang="en-US" spc="0" dirty="0">
                <a:solidFill>
                  <a:schemeClr val="bg2"/>
                </a:solidFill>
                <a:latin typeface="宋体" panose="02010600030101010101" pitchFamily="2" charset="-122"/>
                <a:ea typeface="宋体" panose="02010600030101010101" pitchFamily="2" charset="-122"/>
              </a:rPr>
              <a:t>以上</a:t>
            </a:r>
            <a:r>
              <a:rPr lang="en-US" altLang="zh-CN" spc="0" dirty="0">
                <a:solidFill>
                  <a:schemeClr val="bg2"/>
                </a:solidFill>
                <a:latin typeface="宋体" panose="02010600030101010101" pitchFamily="2" charset="-122"/>
                <a:ea typeface="宋体" panose="02010600030101010101" pitchFamily="2" charset="-122"/>
              </a:rPr>
              <a:t>87%</a:t>
            </a:r>
            <a:r>
              <a:rPr lang="zh-CN" altLang="en-US" spc="0" dirty="0">
                <a:solidFill>
                  <a:schemeClr val="bg2"/>
                </a:solidFill>
                <a:latin typeface="宋体" panose="02010600030101010101" pitchFamily="2" charset="-122"/>
                <a:ea typeface="宋体" panose="02010600030101010101" pitchFamily="2" charset="-122"/>
              </a:rPr>
              <a:t>以下）。重点评审单价中，</a:t>
            </a:r>
            <a:r>
              <a:rPr lang="zh-CN" altLang="en-US" spc="0" dirty="0">
                <a:solidFill>
                  <a:srgbClr val="FF0000"/>
                </a:solidFill>
                <a:latin typeface="宋体" panose="02010600030101010101" pitchFamily="2" charset="-122"/>
                <a:ea typeface="宋体" panose="02010600030101010101" pitchFamily="2" charset="-122"/>
              </a:rPr>
              <a:t>任意一项低于评审标准</a:t>
            </a:r>
            <a:r>
              <a:rPr lang="zh-CN" altLang="en-US" spc="0" dirty="0">
                <a:solidFill>
                  <a:schemeClr val="bg2"/>
                </a:solidFill>
                <a:latin typeface="宋体" panose="02010600030101010101" pitchFamily="2" charset="-122"/>
                <a:ea typeface="宋体" panose="02010600030101010101" pitchFamily="2" charset="-122"/>
              </a:rPr>
              <a:t>的，应当认定该投标人以低于成本报价竞争，否决其投标。 </a:t>
            </a:r>
            <a:endParaRPr lang="zh-CN" altLang="zh-CN" spc="0" dirty="0">
              <a:solidFill>
                <a:schemeClr val="bg2"/>
              </a:solidFill>
              <a:latin typeface="宋体" panose="02010600030101010101" pitchFamily="2" charset="-122"/>
              <a:ea typeface="宋体" panose="02010600030101010101" pitchFamily="2" charset="-122"/>
            </a:endParaRPr>
          </a:p>
        </p:txBody>
      </p:sp>
      <p:sp>
        <p:nvSpPr>
          <p:cNvPr id="9318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5-31</a:t>
            </a:r>
            <a:endParaRPr lang="en-US" altLang="zh-CN" sz="2200" b="1" dirty="0">
              <a:solidFill>
                <a:schemeClr val="bg2"/>
              </a:solidFill>
              <a:latin typeface="微软雅黑" panose="020B0503020204020204" pitchFamily="34" charset="-122"/>
            </a:endParaRPr>
          </a:p>
        </p:txBody>
      </p:sp>
      <p:sp>
        <p:nvSpPr>
          <p:cNvPr id="9318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23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95240"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编制投标报价</a:t>
                </a:r>
                <a:endParaRPr lang="en-US" altLang="zh-CN" b="0" dirty="0">
                  <a:solidFill>
                    <a:schemeClr val="bg1"/>
                  </a:solidFill>
                  <a:ea typeface="PMingLiU" pitchFamily="18" charset="-120"/>
                </a:endParaRPr>
              </a:p>
            </p:txBody>
          </p:sp>
        </p:grpSp>
      </p:grpSp>
      <p:sp>
        <p:nvSpPr>
          <p:cNvPr id="95235" name="Rectangle 1"/>
          <p:cNvSpPr/>
          <p:nvPr/>
        </p:nvSpPr>
        <p:spPr>
          <a:xfrm>
            <a:off x="440284" y="2069062"/>
            <a:ext cx="11141211" cy="368212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6.2.1 </a:t>
            </a:r>
            <a:r>
              <a:rPr lang="zh-TW" altLang="zh-CN" spc="0" dirty="0">
                <a:solidFill>
                  <a:srgbClr val="FFFF00"/>
                </a:solidFill>
                <a:latin typeface="宋体" panose="02010600030101010101" pitchFamily="2" charset="-122"/>
                <a:ea typeface="宋体" panose="02010600030101010101" pitchFamily="2" charset="-122"/>
              </a:rPr>
              <a:t>编制投标报价</a:t>
            </a:r>
            <a:r>
              <a:rPr lang="zh-TW" altLang="zh-CN" spc="0" dirty="0">
                <a:solidFill>
                  <a:schemeClr val="bg1"/>
                </a:solidFill>
                <a:latin typeface="宋体" panose="02010600030101010101" pitchFamily="2" charset="-122"/>
                <a:ea typeface="宋体" panose="02010600030101010101" pitchFamily="2" charset="-122"/>
              </a:rPr>
              <a:t>可依据：</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企业定额</a:t>
            </a:r>
            <a:r>
              <a:rPr lang="zh-CN" altLang="zh-CN" spc="0" dirty="0">
                <a:solidFill>
                  <a:schemeClr val="bg1"/>
                </a:solidFill>
                <a:latin typeface="宋体" panose="02010600030101010101" pitchFamily="2" charset="-122"/>
                <a:ea typeface="宋体" panose="02010600030101010101" pitchFamily="2" charset="-122"/>
              </a:rPr>
              <a:t>和企业数据</a:t>
            </a:r>
            <a:r>
              <a:rPr lang="zh-TW" altLang="zh-CN" spc="0" dirty="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）答疑纪要以及</a:t>
            </a:r>
            <a:r>
              <a:rPr lang="en-US" altLang="zh-CN" spc="0" dirty="0">
                <a:solidFill>
                  <a:schemeClr val="bg1"/>
                </a:solidFill>
                <a:latin typeface="宋体" panose="02010600030101010101" pitchFamily="2" charset="-122"/>
                <a:ea typeface="宋体" panose="02010600030101010101" pitchFamily="2" charset="-122"/>
              </a:rPr>
              <a:t>5.2.1</a:t>
            </a:r>
            <a:r>
              <a:rPr lang="zh-CN" altLang="zh-CN" spc="0" dirty="0">
                <a:solidFill>
                  <a:schemeClr val="bg1"/>
                </a:solidFill>
                <a:latin typeface="宋体" panose="02010600030101010101" pitchFamily="2" charset="-122"/>
                <a:ea typeface="宋体" panose="02010600030101010101" pitchFamily="2" charset="-122"/>
              </a:rPr>
              <a:t>招标控制价相关编制依据。</a:t>
            </a:r>
            <a:endParaRPr lang="en-US"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6.2.3 </a:t>
            </a:r>
            <a:r>
              <a:rPr lang="zh-TW" altLang="zh-CN" spc="0" dirty="0">
                <a:solidFill>
                  <a:schemeClr val="bg1"/>
                </a:solidFill>
                <a:latin typeface="宋体" panose="02010600030101010101" pitchFamily="2" charset="-122"/>
                <a:ea typeface="宋体" panose="02010600030101010101" pitchFamily="2" charset="-122"/>
              </a:rPr>
              <a:t>投标人应提供综合单价分析表，按本办法第</a:t>
            </a:r>
            <a:r>
              <a:rPr lang="en-US" altLang="zh-CN" spc="0" dirty="0">
                <a:solidFill>
                  <a:schemeClr val="bg1"/>
                </a:solidFill>
                <a:latin typeface="宋体" panose="02010600030101010101" pitchFamily="2" charset="-122"/>
                <a:ea typeface="宋体" panose="02010600030101010101" pitchFamily="2" charset="-122"/>
              </a:rPr>
              <a:t>3.2.6</a:t>
            </a:r>
            <a:r>
              <a:rPr lang="zh-TW" altLang="zh-CN" spc="0" dirty="0">
                <a:solidFill>
                  <a:schemeClr val="bg1"/>
                </a:solidFill>
                <a:latin typeface="宋体" panose="02010600030101010101" pitchFamily="2" charset="-122"/>
                <a:ea typeface="宋体" panose="02010600030101010101" pitchFamily="2" charset="-122"/>
              </a:rPr>
              <a:t>条规定，明确综合单价</a:t>
            </a:r>
            <a:r>
              <a:rPr lang="zh-CN" altLang="zh-CN" spc="0" dirty="0">
                <a:solidFill>
                  <a:schemeClr val="bg1"/>
                </a:solidFill>
                <a:latin typeface="宋体" panose="02010600030101010101" pitchFamily="2" charset="-122"/>
                <a:ea typeface="宋体" panose="02010600030101010101" pitchFamily="2" charset="-122"/>
              </a:rPr>
              <a:t>包含内容</a:t>
            </a:r>
            <a:r>
              <a:rPr lang="zh-CN" altLang="en-US" spc="0" dirty="0">
                <a:solidFill>
                  <a:srgbClr val="FFFF00"/>
                </a:solidFill>
                <a:latin typeface="宋体" panose="02010600030101010101" pitchFamily="2" charset="-122"/>
                <a:ea typeface="宋体" panose="02010600030101010101" pitchFamily="2" charset="-122"/>
              </a:rPr>
              <a:t>（</a:t>
            </a:r>
            <a:r>
              <a:rPr lang="zh-TW" altLang="en-US" spc="0" dirty="0">
                <a:solidFill>
                  <a:srgbClr val="FFFF00"/>
                </a:solidFill>
                <a:latin typeface="宋体" panose="02010600030101010101" pitchFamily="2" charset="-122"/>
                <a:ea typeface="宋体" panose="02010600030101010101" pitchFamily="2" charset="-122"/>
              </a:rPr>
              <a:t>一定范围和幅度内的风险费用</a:t>
            </a:r>
            <a:r>
              <a:rPr lang="zh-CN" altLang="en-US" spc="0" dirty="0">
                <a:solidFill>
                  <a:srgbClr val="FFFF00"/>
                </a:solidFill>
                <a:latin typeface="宋体" panose="02010600030101010101" pitchFamily="2" charset="-122"/>
                <a:ea typeface="宋体" panose="02010600030101010101" pitchFamily="2" charset="-122"/>
              </a:rPr>
              <a:t>）</a:t>
            </a:r>
            <a:r>
              <a:rPr lang="zh-TW" altLang="zh-CN" spc="0" dirty="0">
                <a:solidFill>
                  <a:srgbClr val="FFFF00"/>
                </a:solidFill>
                <a:latin typeface="宋体" panose="02010600030101010101" pitchFamily="2" charset="-122"/>
                <a:ea typeface="宋体" panose="02010600030101010101" pitchFamily="2" charset="-122"/>
              </a:rPr>
              <a:t>。</a:t>
            </a:r>
            <a:endParaRPr lang="zh-TW"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招标文件或招标工程量清单编制说明已经</a:t>
            </a:r>
            <a:r>
              <a:rPr lang="zh-CN" altLang="zh-CN" spc="0" dirty="0">
                <a:solidFill>
                  <a:schemeClr val="bg1"/>
                </a:solidFill>
                <a:latin typeface="宋体" panose="02010600030101010101" pitchFamily="2" charset="-122"/>
                <a:ea typeface="宋体" panose="02010600030101010101" pitchFamily="2" charset="-122"/>
              </a:rPr>
              <a:t>规定</a:t>
            </a:r>
            <a:r>
              <a:rPr lang="zh-TW" altLang="zh-CN" spc="0" dirty="0">
                <a:solidFill>
                  <a:schemeClr val="bg1"/>
                </a:solidFill>
                <a:latin typeface="宋体" panose="02010600030101010101" pitchFamily="2" charset="-122"/>
                <a:ea typeface="宋体" panose="02010600030101010101" pitchFamily="2" charset="-122"/>
              </a:rPr>
              <a:t>计算办法的，应从其</a:t>
            </a:r>
            <a:r>
              <a:rPr lang="zh-CN" altLang="zh-CN" spc="0" dirty="0">
                <a:solidFill>
                  <a:schemeClr val="bg1"/>
                </a:solidFill>
                <a:latin typeface="宋体" panose="02010600030101010101" pitchFamily="2" charset="-122"/>
                <a:ea typeface="宋体" panose="02010600030101010101" pitchFamily="2" charset="-122"/>
              </a:rPr>
              <a:t>规定</a:t>
            </a:r>
            <a:r>
              <a:rPr lang="zh-TW" altLang="zh-CN" spc="0" dirty="0">
                <a:solidFill>
                  <a:schemeClr val="bg1"/>
                </a:solidFill>
                <a:latin typeface="宋体" panose="02010600030101010101" pitchFamily="2" charset="-122"/>
                <a:ea typeface="宋体" panose="02010600030101010101" pitchFamily="2" charset="-122"/>
              </a:rPr>
              <a:t>计算。</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6.2.5 </a:t>
            </a:r>
            <a:r>
              <a:rPr lang="zh-TW" altLang="zh-CN" spc="0" dirty="0">
                <a:solidFill>
                  <a:srgbClr val="FFFF00"/>
                </a:solidFill>
                <a:latin typeface="宋体" panose="02010600030101010101" pitchFamily="2" charset="-122"/>
                <a:ea typeface="宋体" panose="02010600030101010101" pitchFamily="2" charset="-122"/>
              </a:rPr>
              <a:t>总价措施项目</a:t>
            </a:r>
            <a:r>
              <a:rPr lang="zh-TW" altLang="zh-CN" spc="0" dirty="0">
                <a:solidFill>
                  <a:schemeClr val="bg1"/>
                </a:solidFill>
                <a:latin typeface="宋体" panose="02010600030101010101" pitchFamily="2" charset="-122"/>
                <a:ea typeface="宋体" panose="02010600030101010101" pitchFamily="2" charset="-122"/>
              </a:rPr>
              <a:t>金额应根据招标文件和投标时拟定的施工组织设计或施工方案</a:t>
            </a:r>
            <a:r>
              <a:rPr lang="zh-CN" altLang="zh-CN" spc="0" dirty="0">
                <a:solidFill>
                  <a:schemeClr val="bg1"/>
                </a:solidFill>
                <a:latin typeface="宋体" panose="02010600030101010101" pitchFamily="2" charset="-122"/>
                <a:ea typeface="宋体" panose="02010600030101010101" pitchFamily="2" charset="-122"/>
              </a:rPr>
              <a:t>计算</a:t>
            </a:r>
            <a:r>
              <a:rPr lang="zh-TW" altLang="zh-CN" spc="0" dirty="0">
                <a:solidFill>
                  <a:schemeClr val="bg1"/>
                </a:solidFill>
                <a:latin typeface="宋体" panose="02010600030101010101" pitchFamily="2" charset="-122"/>
                <a:ea typeface="宋体" panose="02010600030101010101" pitchFamily="2" charset="-122"/>
              </a:rPr>
              <a:t>，并列出其计算公式。</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6.2.6 </a:t>
            </a:r>
            <a:r>
              <a:rPr lang="zh-TW" altLang="zh-CN" spc="0" dirty="0">
                <a:solidFill>
                  <a:srgbClr val="FFFF00"/>
                </a:solidFill>
                <a:latin typeface="宋体" panose="02010600030101010101" pitchFamily="2" charset="-122"/>
                <a:ea typeface="宋体" panose="02010600030101010101" pitchFamily="2" charset="-122"/>
              </a:rPr>
              <a:t>绿色施工安全防护施工措施项目</a:t>
            </a:r>
            <a:r>
              <a:rPr lang="zh-CN" altLang="zh-CN" spc="0" dirty="0">
                <a:solidFill>
                  <a:srgbClr val="FFFF00"/>
                </a:solidFill>
                <a:latin typeface="宋体" panose="02010600030101010101" pitchFamily="2" charset="-122"/>
                <a:ea typeface="宋体" panose="02010600030101010101" pitchFamily="2" charset="-122"/>
              </a:rPr>
              <a:t>费</a:t>
            </a:r>
            <a:r>
              <a:rPr lang="zh-CN" altLang="zh-CN" spc="0" dirty="0">
                <a:solidFill>
                  <a:schemeClr val="bg1"/>
                </a:solidFill>
                <a:latin typeface="宋体" panose="02010600030101010101" pitchFamily="2" charset="-122"/>
                <a:ea typeface="宋体" panose="02010600030101010101" pitchFamily="2" charset="-122"/>
              </a:rPr>
              <a:t>应按照本办法附录</a:t>
            </a:r>
            <a:r>
              <a:rPr lang="en-US" altLang="zh-CN" spc="0" dirty="0">
                <a:solidFill>
                  <a:schemeClr val="bg1"/>
                </a:solidFill>
                <a:latin typeface="宋体" panose="02010600030101010101" pitchFamily="2" charset="-122"/>
                <a:ea typeface="宋体" panose="02010600030101010101" pitchFamily="2" charset="-122"/>
              </a:rPr>
              <a:t>C</a:t>
            </a:r>
            <a:r>
              <a:rPr lang="zh-CN" altLang="zh-CN" spc="0" dirty="0">
                <a:solidFill>
                  <a:schemeClr val="bg1"/>
                </a:solidFill>
                <a:latin typeface="宋体" panose="02010600030101010101" pitchFamily="2" charset="-122"/>
                <a:ea typeface="宋体" panose="02010600030101010101" pitchFamily="2" charset="-122"/>
              </a:rPr>
              <a:t>相关规定计算。</a:t>
            </a:r>
          </a:p>
          <a:p>
            <a:pPr marL="0" indent="0" eaLnBrk="1" hangingPunct="1">
              <a:lnSpc>
                <a:spcPct val="100000"/>
              </a:lnSpc>
              <a:spcAft>
                <a:spcPct val="0"/>
              </a:spcAft>
              <a:buNone/>
            </a:pPr>
            <a:endParaRPr lang="zh-CN" altLang="zh-CN" dirty="0">
              <a:solidFill>
                <a:schemeClr val="bg1"/>
              </a:solidFill>
              <a:latin typeface="宋体" panose="02010600030101010101" pitchFamily="2" charset="-122"/>
              <a:ea typeface="宋体" panose="02010600030101010101" pitchFamily="2" charset="-122"/>
            </a:endParaRPr>
          </a:p>
        </p:txBody>
      </p:sp>
      <p:sp>
        <p:nvSpPr>
          <p:cNvPr id="9523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5-32</a:t>
            </a:r>
            <a:endParaRPr lang="en-US" altLang="zh-CN" sz="2200" b="1" dirty="0">
              <a:solidFill>
                <a:schemeClr val="bg2"/>
              </a:solidFill>
              <a:latin typeface="微软雅黑" panose="020B0503020204020204" pitchFamily="34" charset="-122"/>
            </a:endParaRPr>
          </a:p>
        </p:txBody>
      </p:sp>
      <p:sp>
        <p:nvSpPr>
          <p:cNvPr id="9523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28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9728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合同价款调整</a:t>
                </a:r>
                <a:endParaRPr lang="en-US" altLang="zh-CN" b="0" dirty="0">
                  <a:solidFill>
                    <a:schemeClr val="bg1"/>
                  </a:solidFill>
                  <a:ea typeface="PMingLiU" pitchFamily="18" charset="-120"/>
                </a:endParaRPr>
              </a:p>
            </p:txBody>
          </p:sp>
        </p:grpSp>
      </p:grpSp>
      <p:sp>
        <p:nvSpPr>
          <p:cNvPr id="97283" name="Rectangle 1"/>
          <p:cNvSpPr/>
          <p:nvPr/>
        </p:nvSpPr>
        <p:spPr>
          <a:xfrm>
            <a:off x="204972" y="1510914"/>
            <a:ext cx="11780470" cy="4366548"/>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9.1.1</a:t>
            </a:r>
            <a:r>
              <a:rPr lang="zh-TW" altLang="zh-CN" spc="0" dirty="0" smtClean="0">
                <a:solidFill>
                  <a:schemeClr val="bg1"/>
                </a:solidFill>
                <a:latin typeface="宋体" panose="02010600030101010101" pitchFamily="2" charset="-122"/>
                <a:ea typeface="宋体" panose="02010600030101010101" pitchFamily="2" charset="-122"/>
              </a:rPr>
              <a:t>下</a:t>
            </a:r>
            <a:r>
              <a:rPr lang="zh-TW" altLang="zh-CN" spc="0" dirty="0">
                <a:solidFill>
                  <a:schemeClr val="bg1"/>
                </a:solidFill>
                <a:latin typeface="宋体" panose="02010600030101010101" pitchFamily="2" charset="-122"/>
                <a:ea typeface="宋体" panose="02010600030101010101" pitchFamily="2" charset="-122"/>
              </a:rPr>
              <a:t>列事项（但不限于）发生，发承包双方</a:t>
            </a:r>
            <a:r>
              <a:rPr lang="zh-TW" altLang="zh-CN" spc="0" dirty="0">
                <a:solidFill>
                  <a:srgbClr val="FFFF00"/>
                </a:solidFill>
                <a:latin typeface="宋体" panose="02010600030101010101" pitchFamily="2" charset="-122"/>
                <a:ea typeface="宋体" panose="02010600030101010101" pitchFamily="2" charset="-122"/>
              </a:rPr>
              <a:t>应当按照合同约定调整合同价款</a:t>
            </a:r>
            <a:r>
              <a:rPr lang="zh-TW" altLang="zh-CN" spc="0" dirty="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1</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法律法规变化；</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2</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工程变更；</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3</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rgbClr val="FFFF00"/>
                </a:solidFill>
                <a:latin typeface="宋体" panose="02010600030101010101" pitchFamily="2" charset="-122"/>
                <a:ea typeface="宋体" panose="02010600030101010101" pitchFamily="2" charset="-122"/>
              </a:rPr>
              <a:t>工程量清单缺陷</a:t>
            </a:r>
            <a:r>
              <a:rPr lang="zh-TW" altLang="zh-CN" sz="2000" spc="0" dirty="0">
                <a:solidFill>
                  <a:schemeClr val="bg1"/>
                </a:solidFill>
                <a:latin typeface="宋体" panose="02010600030101010101" pitchFamily="2" charset="-122"/>
                <a:ea typeface="宋体" panose="02010600030101010101" pitchFamily="2" charset="-122"/>
              </a:rPr>
              <a:t>；</a:t>
            </a:r>
            <a:r>
              <a:rPr lang="zh-CN" altLang="en-US"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14</a:t>
            </a:r>
            <a:r>
              <a:rPr lang="zh-CN" altLang="en-US" sz="2000" spc="0" dirty="0">
                <a:solidFill>
                  <a:schemeClr val="bg1"/>
                </a:solidFill>
                <a:latin typeface="宋体" panose="02010600030101010101" pitchFamily="2" charset="-122"/>
                <a:ea typeface="宋体" panose="02010600030101010101" pitchFamily="2" charset="-122"/>
              </a:rPr>
              <a:t>清单为项目特征不符、工程量清单缺项、工程量偏差）</a:t>
            </a: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4</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计日工；</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5</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物价变化；</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6</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暂估价；</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7</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不可抗力；</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8</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提前竣工</a:t>
            </a:r>
            <a:r>
              <a:rPr lang="zh-CN" altLang="zh-CN" sz="2000" spc="0" dirty="0">
                <a:solidFill>
                  <a:schemeClr val="bg1"/>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9</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误期赔偿；</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10</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索赔；</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11</a:t>
            </a:r>
            <a:r>
              <a:rPr lang="zh-CN" altLang="zh-CN" sz="2000" spc="0" dirty="0">
                <a:solidFill>
                  <a:schemeClr val="bg1"/>
                </a:solidFill>
                <a:latin typeface="宋体" panose="02010600030101010101" pitchFamily="2" charset="-122"/>
                <a:ea typeface="宋体" panose="02010600030101010101" pitchFamily="2" charset="-122"/>
              </a:rPr>
              <a:t>）现场签证；</a:t>
            </a: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12</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暂列金额；</a:t>
            </a:r>
            <a:endParaRPr lang="zh-CN" altLang="zh-CN" sz="2000"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z="2000" spc="0" dirty="0">
                <a:solidFill>
                  <a:schemeClr val="bg1"/>
                </a:solidFill>
                <a:latin typeface="宋体" panose="02010600030101010101" pitchFamily="2" charset="-122"/>
                <a:ea typeface="宋体" panose="02010600030101010101" pitchFamily="2" charset="-122"/>
              </a:rPr>
              <a:t>（</a:t>
            </a:r>
            <a:r>
              <a:rPr lang="en-US" altLang="zh-CN" sz="2000" spc="0" dirty="0">
                <a:solidFill>
                  <a:schemeClr val="bg1"/>
                </a:solidFill>
                <a:latin typeface="宋体" panose="02010600030101010101" pitchFamily="2" charset="-122"/>
                <a:ea typeface="宋体" panose="02010600030101010101" pitchFamily="2" charset="-122"/>
              </a:rPr>
              <a:t>13</a:t>
            </a:r>
            <a:r>
              <a:rPr lang="zh-CN" altLang="zh-CN" sz="2000" spc="0" dirty="0">
                <a:solidFill>
                  <a:schemeClr val="bg1"/>
                </a:solidFill>
                <a:latin typeface="宋体" panose="02010600030101010101" pitchFamily="2" charset="-122"/>
                <a:ea typeface="宋体" panose="02010600030101010101" pitchFamily="2" charset="-122"/>
              </a:rPr>
              <a:t>）</a:t>
            </a:r>
            <a:r>
              <a:rPr lang="zh-TW" altLang="zh-CN" sz="2000" spc="0" dirty="0">
                <a:solidFill>
                  <a:schemeClr val="bg1"/>
                </a:solidFill>
                <a:latin typeface="宋体" panose="02010600030101010101" pitchFamily="2" charset="-122"/>
                <a:ea typeface="宋体" panose="02010600030101010101" pitchFamily="2" charset="-122"/>
              </a:rPr>
              <a:t>发承包双方约定的其他调整事项</a:t>
            </a:r>
            <a:r>
              <a:rPr lang="zh-TW" altLang="zh-CN" sz="2000" spc="0" dirty="0" smtClean="0">
                <a:solidFill>
                  <a:schemeClr val="bg1"/>
                </a:solidFill>
                <a:latin typeface="宋体" panose="02010600030101010101" pitchFamily="2" charset="-122"/>
                <a:ea typeface="宋体" panose="02010600030101010101" pitchFamily="2" charset="-122"/>
              </a:rPr>
              <a:t>。</a:t>
            </a:r>
            <a:endParaRPr lang="zh-CN" altLang="zh-CN" sz="2000" spc="0" dirty="0">
              <a:solidFill>
                <a:schemeClr val="bg1"/>
              </a:solidFill>
              <a:latin typeface="宋体" panose="02010600030101010101" pitchFamily="2" charset="-122"/>
              <a:ea typeface="宋体" panose="02010600030101010101" pitchFamily="2" charset="-122"/>
            </a:endParaRPr>
          </a:p>
        </p:txBody>
      </p:sp>
      <p:sp>
        <p:nvSpPr>
          <p:cNvPr id="9728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5-33</a:t>
            </a:r>
            <a:endParaRPr lang="en-US" altLang="zh-CN" sz="2200" b="1" dirty="0">
              <a:solidFill>
                <a:schemeClr val="bg2"/>
              </a:solidFill>
              <a:latin typeface="微软雅黑" panose="020B0503020204020204" pitchFamily="34" charset="-122"/>
            </a:endParaRPr>
          </a:p>
        </p:txBody>
      </p:sp>
      <p:sp>
        <p:nvSpPr>
          <p:cNvPr id="9728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33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99336"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rPr>
                  <a:t>合同价款调整</a:t>
                </a:r>
                <a:endParaRPr lang="zh-CN" altLang="en-US" b="0" dirty="0">
                  <a:solidFill>
                    <a:schemeClr val="bg1"/>
                  </a:solidFill>
                </a:endParaRPr>
              </a:p>
            </p:txBody>
          </p:sp>
        </p:grpSp>
      </p:grpSp>
      <p:sp>
        <p:nvSpPr>
          <p:cNvPr id="99331" name="Rectangle 1"/>
          <p:cNvSpPr/>
          <p:nvPr/>
        </p:nvSpPr>
        <p:spPr>
          <a:xfrm>
            <a:off x="419645" y="2195873"/>
            <a:ext cx="11141213" cy="3058541"/>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9.1.2 </a:t>
            </a:r>
            <a:r>
              <a:rPr lang="zh-TW" altLang="zh-CN" spc="0" dirty="0">
                <a:solidFill>
                  <a:srgbClr val="FFFF00"/>
                </a:solidFill>
                <a:latin typeface="宋体" panose="02010600030101010101" pitchFamily="2" charset="-122"/>
                <a:ea typeface="宋体" panose="02010600030101010101" pitchFamily="2" charset="-122"/>
              </a:rPr>
              <a:t>出现合同价款调增事项</a:t>
            </a:r>
            <a:r>
              <a:rPr lang="zh-TW" altLang="zh-CN" spc="0" dirty="0">
                <a:solidFill>
                  <a:schemeClr val="bg1"/>
                </a:solidFill>
                <a:latin typeface="宋体" panose="02010600030101010101" pitchFamily="2" charset="-122"/>
                <a:ea typeface="宋体" panose="02010600030101010101" pitchFamily="2" charset="-122"/>
              </a:rPr>
              <a:t>（不含工程量清单缺陷、计日工、</a:t>
            </a:r>
            <a:r>
              <a:rPr lang="zh-CN" altLang="zh-CN" spc="0" dirty="0">
                <a:solidFill>
                  <a:schemeClr val="bg1"/>
                </a:solidFill>
                <a:latin typeface="宋体" panose="02010600030101010101" pitchFamily="2" charset="-122"/>
                <a:ea typeface="宋体" panose="02010600030101010101" pitchFamily="2" charset="-122"/>
              </a:rPr>
              <a:t>现场签证、</a:t>
            </a:r>
            <a:r>
              <a:rPr lang="zh-TW" altLang="zh-CN" spc="0" dirty="0">
                <a:solidFill>
                  <a:schemeClr val="bg1"/>
                </a:solidFill>
                <a:latin typeface="宋体" panose="02010600030101010101" pitchFamily="2" charset="-122"/>
                <a:ea typeface="宋体" panose="02010600030101010101" pitchFamily="2" charset="-122"/>
              </a:rPr>
              <a:t>索赔）后的</a:t>
            </a:r>
            <a:r>
              <a:rPr lang="en-US" altLang="zh-CN" spc="0" dirty="0">
                <a:solidFill>
                  <a:srgbClr val="FFFF00"/>
                </a:solidFill>
                <a:latin typeface="宋体" panose="02010600030101010101" pitchFamily="2" charset="-122"/>
                <a:ea typeface="宋体" panose="02010600030101010101" pitchFamily="2" charset="-122"/>
              </a:rPr>
              <a:t>14</a:t>
            </a:r>
            <a:r>
              <a:rPr lang="zh-TW" altLang="zh-CN" spc="0" dirty="0">
                <a:solidFill>
                  <a:srgbClr val="FFFF00"/>
                </a:solidFill>
                <a:latin typeface="宋体" panose="02010600030101010101" pitchFamily="2" charset="-122"/>
                <a:ea typeface="宋体" panose="02010600030101010101" pitchFamily="2" charset="-122"/>
              </a:rPr>
              <a:t>天内</a:t>
            </a:r>
            <a:r>
              <a:rPr lang="zh-TW" altLang="zh-CN" spc="0" dirty="0">
                <a:solidFill>
                  <a:schemeClr val="bg1"/>
                </a:solidFill>
                <a:latin typeface="宋体" panose="02010600030101010101" pitchFamily="2" charset="-122"/>
                <a:ea typeface="宋体" panose="02010600030101010101" pitchFamily="2" charset="-122"/>
              </a:rPr>
              <a:t>，承包人应向发包人提交合同价款调增报告并附上相关资料；承包人在</a:t>
            </a:r>
            <a:r>
              <a:rPr lang="en-US" altLang="zh-CN" spc="0" dirty="0">
                <a:solidFill>
                  <a:schemeClr val="bg1"/>
                </a:solidFill>
                <a:latin typeface="宋体" panose="02010600030101010101" pitchFamily="2" charset="-122"/>
                <a:ea typeface="宋体" panose="02010600030101010101" pitchFamily="2" charset="-122"/>
              </a:rPr>
              <a:t>14</a:t>
            </a:r>
            <a:r>
              <a:rPr lang="zh-TW" altLang="zh-CN" spc="0" dirty="0">
                <a:solidFill>
                  <a:schemeClr val="bg1"/>
                </a:solidFill>
                <a:latin typeface="宋体" panose="02010600030101010101" pitchFamily="2" charset="-122"/>
                <a:ea typeface="宋体" panose="02010600030101010101" pitchFamily="2" charset="-122"/>
              </a:rPr>
              <a:t>天内未提交合同价款调增报告的，应视为承包人对该事项不存在调整价款请求。</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9.1.3 </a:t>
            </a:r>
            <a:r>
              <a:rPr lang="zh-TW" altLang="zh-CN" spc="0" dirty="0">
                <a:solidFill>
                  <a:srgbClr val="FFFF00"/>
                </a:solidFill>
                <a:latin typeface="宋体" panose="02010600030101010101" pitchFamily="2" charset="-122"/>
                <a:ea typeface="宋体" panose="02010600030101010101" pitchFamily="2" charset="-122"/>
              </a:rPr>
              <a:t>出现合同价款调减事项</a:t>
            </a:r>
            <a:r>
              <a:rPr lang="zh-TW" altLang="zh-CN" spc="0" dirty="0">
                <a:solidFill>
                  <a:schemeClr val="bg1"/>
                </a:solidFill>
                <a:latin typeface="宋体" panose="02010600030101010101" pitchFamily="2" charset="-122"/>
                <a:ea typeface="宋体" panose="02010600030101010101" pitchFamily="2" charset="-122"/>
              </a:rPr>
              <a:t>（不含工程量清单缺陷、索赔）后的</a:t>
            </a:r>
            <a:r>
              <a:rPr lang="en-US" altLang="zh-CN" spc="0" dirty="0">
                <a:solidFill>
                  <a:srgbClr val="FFFF00"/>
                </a:solidFill>
                <a:latin typeface="宋体" panose="02010600030101010101" pitchFamily="2" charset="-122"/>
                <a:ea typeface="宋体" panose="02010600030101010101" pitchFamily="2" charset="-122"/>
              </a:rPr>
              <a:t>14</a:t>
            </a:r>
            <a:r>
              <a:rPr lang="zh-TW" altLang="zh-CN" spc="0" dirty="0">
                <a:solidFill>
                  <a:srgbClr val="FFFF00"/>
                </a:solidFill>
                <a:latin typeface="宋体" panose="02010600030101010101" pitchFamily="2" charset="-122"/>
                <a:ea typeface="宋体" panose="02010600030101010101" pitchFamily="2" charset="-122"/>
              </a:rPr>
              <a:t>天内</a:t>
            </a:r>
            <a:r>
              <a:rPr lang="zh-TW" altLang="zh-CN" spc="0" dirty="0">
                <a:solidFill>
                  <a:schemeClr val="bg1"/>
                </a:solidFill>
                <a:latin typeface="宋体" panose="02010600030101010101" pitchFamily="2" charset="-122"/>
                <a:ea typeface="宋体" panose="02010600030101010101" pitchFamily="2" charset="-122"/>
              </a:rPr>
              <a:t>，发包人应向承包人提交合同价款调减报告并附相关资料</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发包人在</a:t>
            </a:r>
            <a:r>
              <a:rPr lang="en-US" altLang="zh-CN" spc="0" dirty="0">
                <a:solidFill>
                  <a:schemeClr val="bg1"/>
                </a:solidFill>
                <a:latin typeface="宋体" panose="02010600030101010101" pitchFamily="2" charset="-122"/>
                <a:ea typeface="宋体" panose="02010600030101010101" pitchFamily="2" charset="-122"/>
              </a:rPr>
              <a:t>14</a:t>
            </a:r>
            <a:r>
              <a:rPr lang="zh-TW" altLang="zh-CN" spc="0" dirty="0">
                <a:solidFill>
                  <a:schemeClr val="bg1"/>
                </a:solidFill>
                <a:latin typeface="宋体" panose="02010600030101010101" pitchFamily="2" charset="-122"/>
                <a:ea typeface="宋体" panose="02010600030101010101" pitchFamily="2" charset="-122"/>
              </a:rPr>
              <a:t>天内未提交合同价款调减报告的，应视为发包人对该事项不存在调整价款请求。</a:t>
            </a:r>
            <a:endParaRPr lang="en-US" altLang="zh-TW"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9.1.6 </a:t>
            </a:r>
            <a:r>
              <a:rPr lang="zh-TW" altLang="zh-CN" spc="0" dirty="0">
                <a:solidFill>
                  <a:schemeClr val="bg1"/>
                </a:solidFill>
                <a:latin typeface="宋体" panose="02010600030101010101" pitchFamily="2" charset="-122"/>
                <a:ea typeface="宋体" panose="02010600030101010101" pitchFamily="2" charset="-122"/>
              </a:rPr>
              <a:t>经发承包双方确认调整的合同价款，</a:t>
            </a:r>
            <a:r>
              <a:rPr lang="zh-TW" altLang="zh-CN" spc="0" dirty="0">
                <a:solidFill>
                  <a:srgbClr val="FFFF00"/>
                </a:solidFill>
                <a:latin typeface="宋体" panose="02010600030101010101" pitchFamily="2" charset="-122"/>
                <a:ea typeface="宋体" panose="02010600030101010101" pitchFamily="2" charset="-122"/>
              </a:rPr>
              <a:t>作为追加（减）合同价款，应与工程进度款或结算款同期支付</a:t>
            </a:r>
            <a:r>
              <a:rPr lang="zh-TW" altLang="zh-CN" spc="0" dirty="0" smtClean="0">
                <a:solidFill>
                  <a:srgbClr val="FFFF00"/>
                </a:solidFill>
                <a:latin typeface="宋体" panose="02010600030101010101" pitchFamily="2" charset="-122"/>
                <a:ea typeface="宋体" panose="02010600030101010101" pitchFamily="2" charset="-122"/>
              </a:rPr>
              <a:t>。</a:t>
            </a:r>
            <a:endParaRPr lang="zh-CN" altLang="zh-CN" spc="0" dirty="0">
              <a:solidFill>
                <a:srgbClr val="FF0000"/>
              </a:solidFill>
              <a:latin typeface="宋体" panose="02010600030101010101" pitchFamily="2" charset="-122"/>
              <a:ea typeface="宋体" panose="02010600030101010101" pitchFamily="2" charset="-122"/>
            </a:endParaRPr>
          </a:p>
        </p:txBody>
      </p:sp>
      <p:sp>
        <p:nvSpPr>
          <p:cNvPr id="9933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5-34</a:t>
            </a:r>
            <a:endParaRPr lang="en-US" altLang="zh-CN" sz="2200" b="1" dirty="0">
              <a:solidFill>
                <a:schemeClr val="bg2"/>
              </a:solidFill>
              <a:latin typeface="微软雅黑" panose="020B0503020204020204" pitchFamily="34" charset="-122"/>
            </a:endParaRPr>
          </a:p>
        </p:txBody>
      </p:sp>
      <p:sp>
        <p:nvSpPr>
          <p:cNvPr id="9933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37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0138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工程变更</a:t>
                </a:r>
                <a:r>
                  <a:rPr lang="zh-TW" altLang="zh-CN" b="0" dirty="0"/>
                  <a:t> </a:t>
                </a:r>
                <a:endParaRPr lang="en-US" altLang="zh-CN" b="0" dirty="0"/>
              </a:p>
            </p:txBody>
          </p:sp>
        </p:grpSp>
      </p:grpSp>
      <p:sp>
        <p:nvSpPr>
          <p:cNvPr id="101379" name="Rectangle 1"/>
          <p:cNvSpPr/>
          <p:nvPr/>
        </p:nvSpPr>
        <p:spPr>
          <a:xfrm>
            <a:off x="600" y="1718785"/>
            <a:ext cx="12190413" cy="4192141"/>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zh-TW" spc="0" dirty="0">
                <a:solidFill>
                  <a:srgbClr val="FFFF00"/>
                </a:solidFill>
                <a:latin typeface="宋体" panose="02010600030101010101" pitchFamily="2" charset="-122"/>
                <a:ea typeface="宋体" panose="02010600030101010101" pitchFamily="2" charset="-122"/>
              </a:rPr>
              <a:t>2.0.16 </a:t>
            </a:r>
            <a:r>
              <a:rPr lang="zh-TW" altLang="zh-CN" spc="0" dirty="0">
                <a:solidFill>
                  <a:srgbClr val="FFFF00"/>
                </a:solidFill>
                <a:latin typeface="宋体" panose="02010600030101010101" pitchFamily="2" charset="-122"/>
                <a:ea typeface="宋体" panose="02010600030101010101" pitchFamily="2" charset="-122"/>
              </a:rPr>
              <a:t>工程变更</a:t>
            </a:r>
            <a:r>
              <a:rPr lang="zh-TW" altLang="zh-CN" spc="0" dirty="0">
                <a:solidFill>
                  <a:schemeClr val="bg1"/>
                </a:solidFill>
                <a:latin typeface="宋体" panose="02010600030101010101" pitchFamily="2" charset="-122"/>
                <a:ea typeface="宋体" panose="02010600030101010101" pitchFamily="2" charset="-122"/>
              </a:rPr>
              <a:t> </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a:solidFill>
                  <a:schemeClr val="bg1"/>
                </a:solidFill>
                <a:latin typeface="宋体" panose="02010600030101010101" pitchFamily="2" charset="-122"/>
                <a:ea typeface="宋体" panose="02010600030101010101" pitchFamily="2" charset="-122"/>
              </a:rPr>
              <a:t>    合同工程实施过程中由发包人提出，或由承包人提出并经发包人批准的对合同工程的工作内容、工程数量、质量要求、施工顺序与时间、施工条件、施工工艺或其他特征及合同条件等的改变。</a:t>
            </a:r>
          </a:p>
          <a:p>
            <a:pPr marL="0" indent="0" eaLnBrk="1" hangingPunct="1">
              <a:lnSpc>
                <a:spcPts val="3194"/>
              </a:lnSpc>
              <a:spcAft>
                <a:spcPct val="0"/>
              </a:spcAft>
              <a:buNone/>
            </a:pPr>
            <a:r>
              <a:rPr lang="zh-CN" altLang="en-US" b="1" spc="0" dirty="0">
                <a:solidFill>
                  <a:srgbClr val="FF0000"/>
                </a:solidFill>
                <a:latin typeface="宋体" panose="02010600030101010101" pitchFamily="2" charset="-122"/>
                <a:ea typeface="宋体" panose="02010600030101010101" pitchFamily="2" charset="-122"/>
              </a:rPr>
              <a:t>注意</a:t>
            </a:r>
            <a:r>
              <a:rPr lang="zh-CN" altLang="en-US" b="1" spc="0" dirty="0" smtClean="0">
                <a:solidFill>
                  <a:srgbClr val="FF0000"/>
                </a:solidFill>
                <a:latin typeface="宋体" panose="02010600030101010101" pitchFamily="2" charset="-122"/>
                <a:ea typeface="宋体" panose="02010600030101010101" pitchFamily="2" charset="-122"/>
              </a:rPr>
              <a:t>：</a:t>
            </a:r>
            <a:endParaRPr lang="en-US" altLang="zh-CN" b="1" spc="0" dirty="0" smtClean="0">
              <a:solidFill>
                <a:srgbClr val="FF00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smtClean="0">
                <a:solidFill>
                  <a:schemeClr val="bg2"/>
                </a:solidFill>
                <a:latin typeface="宋体" panose="02010600030101010101" pitchFamily="2" charset="-122"/>
                <a:ea typeface="宋体" panose="02010600030101010101" pitchFamily="2" charset="-122"/>
              </a:rPr>
              <a:t>根</a:t>
            </a:r>
            <a:r>
              <a:rPr lang="zh-CN" altLang="en-US" spc="0" dirty="0">
                <a:solidFill>
                  <a:schemeClr val="bg2"/>
                </a:solidFill>
                <a:latin typeface="宋体" panose="02010600030101010101" pitchFamily="2" charset="-122"/>
                <a:ea typeface="宋体" panose="02010600030101010101" pitchFamily="2" charset="-122"/>
              </a:rPr>
              <a:t>据</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关于加强政府投资项目工程变更管理有关问题的会议纪要</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（岳府阅</a:t>
            </a:r>
            <a:r>
              <a:rPr lang="en-US" altLang="zh-CN" spc="0" dirty="0">
                <a:solidFill>
                  <a:schemeClr val="bg2"/>
                </a:solidFill>
                <a:latin typeface="宋体" panose="02010600030101010101" pitchFamily="2" charset="-122"/>
                <a:ea typeface="宋体" panose="02010600030101010101" pitchFamily="2" charset="-122"/>
              </a:rPr>
              <a:t>〔2019〕45</a:t>
            </a:r>
            <a:r>
              <a:rPr lang="zh-CN" altLang="en-US" spc="0" dirty="0">
                <a:solidFill>
                  <a:schemeClr val="bg2"/>
                </a:solidFill>
                <a:latin typeface="宋体" panose="02010600030101010101" pitchFamily="2" charset="-122"/>
                <a:ea typeface="宋体" panose="02010600030101010101" pitchFamily="2" charset="-122"/>
              </a:rPr>
              <a:t>号）精神，我市政府投资项目明确：“凡在工程项目实施过程中、由于各种原因，导致工程的实施内容、范围、方式、规模、数量或标准等方面发生变化，引起合同价款变化的，均纳入工程变更管理。”</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“合同工程实施过程中由发包人提出或由承包人提出经发包人批准的合同工程任一项工作的增、减、取消或施工工艺、顺序、时间的改变；设计图纸的修改；施工条件的改变；</a:t>
            </a:r>
            <a:r>
              <a:rPr lang="zh-CN" altLang="en-US" spc="0" dirty="0">
                <a:solidFill>
                  <a:srgbClr val="FF3300"/>
                </a:solidFill>
                <a:latin typeface="宋体" panose="02010600030101010101" pitchFamily="2" charset="-122"/>
                <a:ea typeface="宋体" panose="02010600030101010101" pitchFamily="2" charset="-122"/>
              </a:rPr>
              <a:t>招标工程量清单的错、漏</a:t>
            </a:r>
            <a:r>
              <a:rPr lang="zh-CN" altLang="en-US" spc="0" dirty="0">
                <a:solidFill>
                  <a:schemeClr val="bg2"/>
                </a:solidFill>
                <a:latin typeface="宋体" panose="02010600030101010101" pitchFamily="2" charset="-122"/>
                <a:ea typeface="宋体" panose="02010600030101010101" pitchFamily="2" charset="-122"/>
              </a:rPr>
              <a:t>从而引起合同条件的改变或工程量的增减变化”。（</a:t>
            </a:r>
            <a:r>
              <a:rPr lang="en-US" altLang="zh-CN" spc="0" dirty="0">
                <a:solidFill>
                  <a:srgbClr val="FFFF00"/>
                </a:solidFill>
                <a:latin typeface="宋体" panose="02010600030101010101" pitchFamily="2" charset="-122"/>
                <a:ea typeface="宋体" panose="02010600030101010101" pitchFamily="2" charset="-122"/>
              </a:rPr>
              <a:t>13</a:t>
            </a:r>
            <a:r>
              <a:rPr lang="zh-CN" altLang="en-US" spc="0" dirty="0">
                <a:solidFill>
                  <a:srgbClr val="FFFF00"/>
                </a:solidFill>
                <a:latin typeface="宋体" panose="02010600030101010101" pitchFamily="2" charset="-122"/>
                <a:ea typeface="宋体" panose="02010600030101010101" pitchFamily="2" charset="-122"/>
              </a:rPr>
              <a:t>计价规范、</a:t>
            </a:r>
            <a:r>
              <a:rPr lang="en-US" altLang="zh-CN" spc="0" dirty="0">
                <a:solidFill>
                  <a:srgbClr val="FFFF00"/>
                </a:solidFill>
                <a:latin typeface="宋体" panose="02010600030101010101" pitchFamily="2" charset="-122"/>
                <a:ea typeface="宋体" panose="02010600030101010101" pitchFamily="2" charset="-122"/>
              </a:rPr>
              <a:t>14</a:t>
            </a:r>
            <a:r>
              <a:rPr lang="zh-CN" altLang="en-US" spc="0" dirty="0">
                <a:solidFill>
                  <a:srgbClr val="FFFF00"/>
                </a:solidFill>
                <a:latin typeface="宋体" panose="02010600030101010101" pitchFamily="2" charset="-122"/>
                <a:ea typeface="宋体" panose="02010600030101010101" pitchFamily="2" charset="-122"/>
              </a:rPr>
              <a:t>计价办法关于工程变更的定义）</a:t>
            </a:r>
            <a:r>
              <a:rPr lang="en-US" altLang="zh-CN" spc="0" dirty="0">
                <a:solidFill>
                  <a:schemeClr val="bg2"/>
                </a:solidFill>
                <a:latin typeface="宋体" panose="02010600030101010101" pitchFamily="2" charset="-122"/>
                <a:ea typeface="宋体" panose="02010600030101010101" pitchFamily="2" charset="-122"/>
              </a:rPr>
              <a:t> </a:t>
            </a:r>
          </a:p>
        </p:txBody>
      </p:sp>
      <p:sp>
        <p:nvSpPr>
          <p:cNvPr id="10138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5-35</a:t>
            </a:r>
            <a:endParaRPr lang="en-US" altLang="zh-CN" sz="2200" b="1" dirty="0">
              <a:solidFill>
                <a:schemeClr val="bg2"/>
              </a:solidFill>
              <a:latin typeface="微软雅黑" panose="020B0503020204020204" pitchFamily="34" charset="-122"/>
            </a:endParaRPr>
          </a:p>
        </p:txBody>
      </p:sp>
      <p:sp>
        <p:nvSpPr>
          <p:cNvPr id="10138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工程变更</a:t>
                </a:r>
                <a:r>
                  <a:rPr lang="zh-TW" altLang="zh-CN" b="0" dirty="0"/>
                  <a:t> </a:t>
                </a:r>
                <a:endParaRPr lang="en-US" altLang="zh-CN" b="0" dirty="0"/>
              </a:p>
            </p:txBody>
          </p:sp>
        </p:grpSp>
      </p:grpSp>
      <p:sp>
        <p:nvSpPr>
          <p:cNvPr id="101379" name="Rectangle 1"/>
          <p:cNvSpPr/>
          <p:nvPr/>
        </p:nvSpPr>
        <p:spPr>
          <a:xfrm>
            <a:off x="600" y="2385629"/>
            <a:ext cx="12190413" cy="285844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9.3.1 </a:t>
            </a:r>
            <a:r>
              <a:rPr lang="zh-TW" altLang="zh-CN" spc="0" dirty="0">
                <a:solidFill>
                  <a:schemeClr val="bg2"/>
                </a:solidFill>
                <a:latin typeface="宋体" panose="02010600030101010101" pitchFamily="2" charset="-122"/>
                <a:ea typeface="宋体" panose="02010600030101010101" pitchFamily="2" charset="-122"/>
              </a:rPr>
              <a:t>因工程变更</a:t>
            </a:r>
            <a:r>
              <a:rPr lang="zh-TW" altLang="zh-CN" spc="0" dirty="0">
                <a:solidFill>
                  <a:schemeClr val="bg1"/>
                </a:solidFill>
                <a:latin typeface="宋体" panose="02010600030101010101" pitchFamily="2" charset="-122"/>
                <a:ea typeface="宋体" panose="02010600030101010101" pitchFamily="2" charset="-122"/>
              </a:rPr>
              <a:t>引起已标价工程量清单项目或其工程数量发生变化时，其相应的综合单价除合同另有约定外，应按照下列规定调整：</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TW" altLang="zh-CN" spc="0" dirty="0">
                <a:solidFill>
                  <a:schemeClr val="bg1"/>
                </a:solidFill>
                <a:latin typeface="宋体" panose="02010600030101010101" pitchFamily="2" charset="-122"/>
                <a:ea typeface="宋体" panose="02010600030101010101" pitchFamily="2" charset="-122"/>
              </a:rPr>
              <a:t>）当分部分项工程量变更后</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调增工程量</a:t>
            </a:r>
            <a:r>
              <a:rPr lang="zh-CN" altLang="zh-CN" spc="0" dirty="0">
                <a:solidFill>
                  <a:schemeClr val="bg1"/>
                </a:solidFill>
                <a:latin typeface="宋体" panose="02010600030101010101" pitchFamily="2" charset="-122"/>
                <a:ea typeface="宋体" panose="02010600030101010101" pitchFamily="2" charset="-122"/>
              </a:rPr>
              <a:t>在</a:t>
            </a:r>
            <a:r>
              <a:rPr lang="zh-TW" altLang="zh-CN" spc="0" dirty="0">
                <a:solidFill>
                  <a:schemeClr val="bg1"/>
                </a:solidFill>
                <a:latin typeface="宋体" panose="02010600030101010101" pitchFamily="2" charset="-122"/>
                <a:ea typeface="宋体" panose="02010600030101010101" pitchFamily="2" charset="-122"/>
              </a:rPr>
              <a:t>原工程量的</a:t>
            </a:r>
            <a:r>
              <a:rPr lang="en-US" altLang="zh-CN" spc="0" dirty="0">
                <a:solidFill>
                  <a:schemeClr val="bg1"/>
                </a:solidFill>
                <a:latin typeface="宋体" panose="02010600030101010101" pitchFamily="2" charset="-122"/>
                <a:ea typeface="宋体" panose="02010600030101010101" pitchFamily="2" charset="-122"/>
              </a:rPr>
              <a:t>15%</a:t>
            </a:r>
            <a:r>
              <a:rPr lang="zh-CN" altLang="zh-CN" spc="0" dirty="0">
                <a:solidFill>
                  <a:schemeClr val="bg1"/>
                </a:solidFill>
                <a:latin typeface="宋体" panose="02010600030101010101" pitchFamily="2" charset="-122"/>
                <a:ea typeface="宋体" panose="02010600030101010101" pitchFamily="2" charset="-122"/>
              </a:rPr>
              <a:t>以内</a:t>
            </a:r>
            <a:r>
              <a:rPr lang="zh-TW" altLang="zh-CN" spc="0" dirty="0">
                <a:solidFill>
                  <a:schemeClr val="bg1"/>
                </a:solidFill>
                <a:latin typeface="宋体" panose="02010600030101010101" pitchFamily="2" charset="-122"/>
                <a:ea typeface="宋体" panose="02010600030101010101" pitchFamily="2" charset="-122"/>
              </a:rPr>
              <a:t>（含</a:t>
            </a:r>
            <a:r>
              <a:rPr lang="en-US" altLang="zh-CN" spc="0" dirty="0">
                <a:solidFill>
                  <a:schemeClr val="bg1"/>
                </a:solidFill>
                <a:latin typeface="宋体" panose="02010600030101010101" pitchFamily="2" charset="-122"/>
                <a:ea typeface="宋体" panose="02010600030101010101" pitchFamily="2" charset="-122"/>
              </a:rPr>
              <a:t>15%</a:t>
            </a:r>
            <a:r>
              <a:rPr lang="zh-TW" altLang="zh-CN" spc="0" dirty="0">
                <a:solidFill>
                  <a:schemeClr val="bg1"/>
                </a:solidFill>
                <a:latin typeface="宋体" panose="02010600030101010101" pitchFamily="2" charset="-122"/>
                <a:ea typeface="宋体" panose="02010600030101010101" pitchFamily="2" charset="-122"/>
              </a:rPr>
              <a:t>）时，其综合单价应按照原综合单价确定</a:t>
            </a:r>
            <a:r>
              <a:rPr lang="zh-CN" altLang="zh-CN" spc="0" dirty="0">
                <a:solidFill>
                  <a:schemeClr val="bg1"/>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TW" altLang="zh-CN" spc="0" dirty="0">
                <a:solidFill>
                  <a:schemeClr val="bg1"/>
                </a:solidFill>
                <a:latin typeface="宋体" panose="02010600030101010101" pitchFamily="2" charset="-122"/>
                <a:ea typeface="宋体" panose="02010600030101010101" pitchFamily="2" charset="-122"/>
              </a:rPr>
              <a:t>）当分部分项工程量变更后</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调增工程量</a:t>
            </a:r>
            <a:r>
              <a:rPr lang="zh-CN" altLang="zh-CN" spc="0" dirty="0">
                <a:solidFill>
                  <a:schemeClr val="bg1"/>
                </a:solidFill>
                <a:latin typeface="宋体" panose="02010600030101010101" pitchFamily="2" charset="-122"/>
                <a:ea typeface="宋体" panose="02010600030101010101" pitchFamily="2" charset="-122"/>
              </a:rPr>
              <a:t>在</a:t>
            </a:r>
            <a:r>
              <a:rPr lang="zh-TW" altLang="zh-CN" spc="0" dirty="0">
                <a:solidFill>
                  <a:schemeClr val="bg1"/>
                </a:solidFill>
                <a:latin typeface="宋体" panose="02010600030101010101" pitchFamily="2" charset="-122"/>
                <a:ea typeface="宋体" panose="02010600030101010101" pitchFamily="2" charset="-122"/>
              </a:rPr>
              <a:t>原工程量的</a:t>
            </a:r>
            <a:r>
              <a:rPr lang="en-US" altLang="zh-CN" spc="0" dirty="0">
                <a:solidFill>
                  <a:schemeClr val="bg1"/>
                </a:solidFill>
                <a:latin typeface="宋体" panose="02010600030101010101" pitchFamily="2" charset="-122"/>
                <a:ea typeface="宋体" panose="02010600030101010101" pitchFamily="2" charset="-122"/>
              </a:rPr>
              <a:t>15%</a:t>
            </a:r>
            <a:r>
              <a:rPr lang="zh-CN" altLang="zh-CN" spc="0" dirty="0">
                <a:solidFill>
                  <a:schemeClr val="bg1"/>
                </a:solidFill>
                <a:latin typeface="宋体" panose="02010600030101010101" pitchFamily="2" charset="-122"/>
                <a:ea typeface="宋体" panose="02010600030101010101" pitchFamily="2" charset="-122"/>
              </a:rPr>
              <a:t>以上</a:t>
            </a:r>
            <a:r>
              <a:rPr lang="zh-TW" altLang="zh-CN" spc="0" dirty="0">
                <a:solidFill>
                  <a:schemeClr val="bg1"/>
                </a:solidFill>
                <a:latin typeface="宋体" panose="02010600030101010101" pitchFamily="2" charset="-122"/>
                <a:ea typeface="宋体" panose="02010600030101010101" pitchFamily="2" charset="-122"/>
              </a:rPr>
              <a:t>时，</a:t>
            </a:r>
            <a:r>
              <a:rPr lang="zh-CN" altLang="zh-CN" spc="0" dirty="0">
                <a:solidFill>
                  <a:srgbClr val="FF0000"/>
                </a:solidFill>
                <a:latin typeface="宋体" panose="02010600030101010101" pitchFamily="2" charset="-122"/>
                <a:ea typeface="宋体" panose="02010600030101010101" pitchFamily="2" charset="-122"/>
              </a:rPr>
              <a:t>超过原工程量部分</a:t>
            </a:r>
            <a:r>
              <a:rPr lang="zh-CN" altLang="zh-CN" spc="0" dirty="0">
                <a:solidFill>
                  <a:schemeClr val="bg1"/>
                </a:solidFill>
                <a:latin typeface="宋体" panose="02010600030101010101" pitchFamily="2" charset="-122"/>
                <a:ea typeface="宋体" panose="02010600030101010101" pitchFamily="2" charset="-122"/>
              </a:rPr>
              <a:t>的</a:t>
            </a:r>
            <a:r>
              <a:rPr lang="zh-TW" altLang="zh-CN" spc="0" dirty="0">
                <a:solidFill>
                  <a:schemeClr val="bg1"/>
                </a:solidFill>
                <a:latin typeface="宋体" panose="02010600030101010101" pitchFamily="2" charset="-122"/>
                <a:ea typeface="宋体" panose="02010600030101010101" pitchFamily="2" charset="-122"/>
              </a:rPr>
              <a:t>综合单价应按照省建设行政主管部门颁发的建设工程</a:t>
            </a:r>
            <a:r>
              <a:rPr lang="zh-CN" altLang="zh-CN" spc="0" dirty="0">
                <a:solidFill>
                  <a:schemeClr val="bg1"/>
                </a:solidFill>
                <a:latin typeface="宋体" panose="02010600030101010101" pitchFamily="2" charset="-122"/>
                <a:ea typeface="宋体" panose="02010600030101010101" pitchFamily="2" charset="-122"/>
              </a:rPr>
              <a:t>消耗量标准</a:t>
            </a:r>
            <a:r>
              <a:rPr lang="zh-TW" altLang="zh-CN" spc="0" dirty="0">
                <a:solidFill>
                  <a:schemeClr val="bg1"/>
                </a:solidFill>
                <a:latin typeface="宋体" panose="02010600030101010101" pitchFamily="2" charset="-122"/>
                <a:ea typeface="宋体" panose="02010600030101010101" pitchFamily="2" charset="-122"/>
              </a:rPr>
              <a:t>、取费标准、计费程序及</a:t>
            </a:r>
            <a:r>
              <a:rPr lang="zh-CN" altLang="zh-CN" spc="0" dirty="0">
                <a:solidFill>
                  <a:schemeClr val="bg1"/>
                </a:solidFill>
                <a:latin typeface="宋体" panose="02010600030101010101" pitchFamily="2" charset="-122"/>
                <a:ea typeface="宋体" panose="02010600030101010101" pitchFamily="2" charset="-122"/>
              </a:rPr>
              <a:t>建设行政主管部门</a:t>
            </a:r>
            <a:r>
              <a:rPr lang="zh-TW" altLang="zh-CN" spc="0" dirty="0">
                <a:solidFill>
                  <a:schemeClr val="bg1"/>
                </a:solidFill>
                <a:latin typeface="宋体" panose="02010600030101010101" pitchFamily="2" charset="-122"/>
                <a:ea typeface="宋体" panose="02010600030101010101" pitchFamily="2" charset="-122"/>
              </a:rPr>
              <a:t>发布的工程造价信息（工程造价信息没有发布的参照市场价）确定，但投标人投标报价时或</a:t>
            </a:r>
            <a:r>
              <a:rPr lang="zh-CN" altLang="zh-CN" spc="0" dirty="0">
                <a:solidFill>
                  <a:schemeClr val="bg1"/>
                </a:solidFill>
                <a:latin typeface="宋体" panose="02010600030101010101" pitchFamily="2" charset="-122"/>
                <a:ea typeface="宋体" panose="02010600030101010101" pitchFamily="2" charset="-122"/>
              </a:rPr>
              <a:t>合同</a:t>
            </a:r>
            <a:r>
              <a:rPr lang="zh-TW" altLang="zh-CN" spc="0" dirty="0">
                <a:solidFill>
                  <a:schemeClr val="bg1"/>
                </a:solidFill>
                <a:latin typeface="宋体" panose="02010600030101010101" pitchFamily="2" charset="-122"/>
                <a:ea typeface="宋体" panose="02010600030101010101" pitchFamily="2" charset="-122"/>
              </a:rPr>
              <a:t>约定的</a:t>
            </a:r>
            <a:r>
              <a:rPr lang="zh-TW" altLang="zh-CN" spc="0" dirty="0">
                <a:solidFill>
                  <a:srgbClr val="FFFF00"/>
                </a:solidFill>
                <a:latin typeface="宋体" panose="02010600030101010101" pitchFamily="2" charset="-122"/>
                <a:ea typeface="宋体" panose="02010600030101010101" pitchFamily="2" charset="-122"/>
              </a:rPr>
              <a:t>优惠比例应予保持</a:t>
            </a:r>
            <a:r>
              <a:rPr lang="zh-CN" altLang="zh-CN" spc="0" dirty="0">
                <a:solidFill>
                  <a:schemeClr val="bg1"/>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CN" altLang="zh-CN" spc="0" dirty="0">
                <a:solidFill>
                  <a:schemeClr val="bg1"/>
                </a:solidFill>
                <a:latin typeface="宋体" panose="02010600030101010101" pitchFamily="2" charset="-122"/>
                <a:ea typeface="宋体" panose="02010600030101010101" pitchFamily="2" charset="-122"/>
              </a:rPr>
              <a:t>）当分部分项工程量变更后</a:t>
            </a:r>
            <a:r>
              <a:rPr lang="zh-CN" altLang="zh-CN" spc="0" dirty="0">
                <a:solidFill>
                  <a:srgbClr val="FFFF00"/>
                </a:solidFill>
                <a:latin typeface="宋体" panose="02010600030101010101" pitchFamily="2" charset="-122"/>
                <a:ea typeface="宋体" panose="02010600030101010101" pitchFamily="2" charset="-122"/>
              </a:rPr>
              <a:t>调减的工程量</a:t>
            </a:r>
            <a:r>
              <a:rPr lang="zh-CN" altLang="zh-CN" spc="0" dirty="0">
                <a:solidFill>
                  <a:schemeClr val="bg1"/>
                </a:solidFill>
                <a:latin typeface="宋体" panose="02010600030101010101" pitchFamily="2" charset="-122"/>
                <a:ea typeface="宋体" panose="02010600030101010101" pitchFamily="2" charset="-122"/>
              </a:rPr>
              <a:t>及因设计变更被取消的项目，其综合单价应按照</a:t>
            </a:r>
            <a:r>
              <a:rPr lang="zh-CN" altLang="zh-CN" spc="0" dirty="0">
                <a:solidFill>
                  <a:srgbClr val="FFFF00"/>
                </a:solidFill>
                <a:latin typeface="宋体" panose="02010600030101010101" pitchFamily="2" charset="-122"/>
                <a:ea typeface="宋体" panose="02010600030101010101" pitchFamily="2" charset="-122"/>
              </a:rPr>
              <a:t>原综合单价</a:t>
            </a:r>
            <a:r>
              <a:rPr lang="zh-CN" altLang="zh-CN" spc="0" dirty="0">
                <a:solidFill>
                  <a:schemeClr val="bg1"/>
                </a:solidFill>
                <a:latin typeface="宋体" panose="02010600030101010101" pitchFamily="2" charset="-122"/>
                <a:ea typeface="宋体" panose="02010600030101010101" pitchFamily="2" charset="-122"/>
              </a:rPr>
              <a:t>确定。</a:t>
            </a:r>
          </a:p>
          <a:p>
            <a:pPr marL="0" indent="0" eaLnBrk="1" hangingPunct="1">
              <a:lnSpc>
                <a:spcPct val="100000"/>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4</a:t>
            </a:r>
            <a:r>
              <a:rPr lang="zh-TW" altLang="zh-CN" spc="0" dirty="0">
                <a:solidFill>
                  <a:schemeClr val="bg1"/>
                </a:solidFill>
                <a:latin typeface="宋体" panose="02010600030101010101" pitchFamily="2" charset="-122"/>
                <a:ea typeface="宋体" panose="02010600030101010101" pitchFamily="2" charset="-122"/>
              </a:rPr>
              <a:t>）由于设计变更引起</a:t>
            </a:r>
            <a:r>
              <a:rPr lang="zh-CN" altLang="zh-CN" spc="0" dirty="0">
                <a:solidFill>
                  <a:schemeClr val="bg1"/>
                </a:solidFill>
                <a:latin typeface="宋体" panose="02010600030101010101" pitchFamily="2" charset="-122"/>
                <a:ea typeface="宋体" panose="02010600030101010101" pitchFamily="2" charset="-122"/>
              </a:rPr>
              <a:t>的</a:t>
            </a:r>
            <a:r>
              <a:rPr lang="zh-TW" altLang="zh-CN" spc="0" dirty="0">
                <a:solidFill>
                  <a:schemeClr val="bg1"/>
                </a:solidFill>
                <a:latin typeface="宋体" panose="02010600030101010101" pitchFamily="2" charset="-122"/>
                <a:ea typeface="宋体" panose="02010600030101010101" pitchFamily="2" charset="-122"/>
              </a:rPr>
              <a:t>新增分部分项工程项目，其综合单价</a:t>
            </a:r>
            <a:r>
              <a:rPr lang="zh-CN" altLang="zh-CN" spc="0" dirty="0">
                <a:solidFill>
                  <a:schemeClr val="bg1"/>
                </a:solidFill>
                <a:latin typeface="宋体" panose="02010600030101010101" pitchFamily="2" charset="-122"/>
                <a:ea typeface="宋体" panose="02010600030101010101" pitchFamily="2" charset="-122"/>
              </a:rPr>
              <a:t>按</a:t>
            </a:r>
            <a:r>
              <a:rPr lang="en-US" altLang="zh-CN" spc="0" dirty="0">
                <a:solidFill>
                  <a:schemeClr val="bg1"/>
                </a:solidFill>
                <a:latin typeface="宋体" panose="02010600030101010101" pitchFamily="2" charset="-122"/>
                <a:ea typeface="宋体" panose="02010600030101010101" pitchFamily="2" charset="-122"/>
              </a:rPr>
              <a:t>9.3.1</a:t>
            </a:r>
            <a:r>
              <a:rPr lang="zh-CN" altLang="zh-CN" spc="0" dirty="0">
                <a:solidFill>
                  <a:schemeClr val="bg1"/>
                </a:solidFill>
                <a:latin typeface="宋体" panose="02010600030101010101" pitchFamily="2" charset="-122"/>
                <a:ea typeface="宋体" panose="02010600030101010101" pitchFamily="2" charset="-122"/>
              </a:rPr>
              <a:t>条（</a:t>
            </a: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）款规定</a:t>
            </a:r>
            <a:r>
              <a:rPr lang="zh-TW" altLang="zh-CN" spc="0" dirty="0">
                <a:solidFill>
                  <a:schemeClr val="bg1"/>
                </a:solidFill>
                <a:latin typeface="宋体" panose="02010600030101010101" pitchFamily="2" charset="-122"/>
                <a:ea typeface="宋体" panose="02010600030101010101" pitchFamily="2" charset="-122"/>
              </a:rPr>
              <a:t>确定。</a:t>
            </a:r>
            <a:endParaRPr lang="zh-TW"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en-US" spc="0" dirty="0">
                <a:solidFill>
                  <a:srgbClr val="FF0000"/>
                </a:solidFill>
                <a:latin typeface="宋体" panose="02010600030101010101" pitchFamily="2" charset="-122"/>
                <a:ea typeface="宋体" panose="02010600030101010101" pitchFamily="2" charset="-122"/>
              </a:rPr>
              <a:t>注意：</a:t>
            </a:r>
            <a:r>
              <a:rPr lang="en-US" altLang="zh-CN" spc="0" dirty="0">
                <a:solidFill>
                  <a:schemeClr val="bg1"/>
                </a:solidFill>
                <a:latin typeface="宋体" panose="02010600030101010101" pitchFamily="2" charset="-122"/>
                <a:ea typeface="宋体" panose="02010600030101010101" pitchFamily="2" charset="-122"/>
              </a:rPr>
              <a:t>14</a:t>
            </a:r>
            <a:r>
              <a:rPr lang="zh-CN" altLang="en-US" spc="0" dirty="0">
                <a:solidFill>
                  <a:schemeClr val="bg1"/>
                </a:solidFill>
                <a:latin typeface="宋体" panose="02010600030101010101" pitchFamily="2" charset="-122"/>
                <a:ea typeface="宋体" panose="02010600030101010101" pitchFamily="2" charset="-122"/>
              </a:rPr>
              <a:t>计价办法第</a:t>
            </a:r>
            <a:r>
              <a:rPr lang="en-US" altLang="zh-CN" spc="0" dirty="0">
                <a:solidFill>
                  <a:schemeClr val="bg1"/>
                </a:solidFill>
                <a:latin typeface="宋体" panose="02010600030101010101" pitchFamily="2" charset="-122"/>
                <a:ea typeface="宋体" panose="02010600030101010101" pitchFamily="2" charset="-122"/>
              </a:rPr>
              <a:t>151</a:t>
            </a:r>
            <a:r>
              <a:rPr lang="zh-CN" altLang="en-US" spc="0" dirty="0">
                <a:solidFill>
                  <a:schemeClr val="bg1"/>
                </a:solidFill>
                <a:latin typeface="宋体" panose="02010600030101010101" pitchFamily="2" charset="-122"/>
                <a:ea typeface="宋体" panose="02010600030101010101" pitchFamily="2" charset="-122"/>
              </a:rPr>
              <a:t>条“当分部分项工程量变更后的调增量</a:t>
            </a:r>
            <a:r>
              <a:rPr lang="zh-CN" altLang="en-US" spc="0" dirty="0">
                <a:solidFill>
                  <a:srgbClr val="FF0000"/>
                </a:solidFill>
                <a:latin typeface="宋体" panose="02010600030101010101" pitchFamily="2" charset="-122"/>
                <a:ea typeface="宋体" panose="02010600030101010101" pitchFamily="2" charset="-122"/>
              </a:rPr>
              <a:t>大于原工程量的</a:t>
            </a:r>
            <a:r>
              <a:rPr lang="en-US" altLang="zh-CN" spc="0" dirty="0">
                <a:solidFill>
                  <a:srgbClr val="FF0000"/>
                </a:solidFill>
                <a:latin typeface="宋体" panose="02010600030101010101" pitchFamily="2" charset="-122"/>
                <a:ea typeface="宋体" panose="02010600030101010101" pitchFamily="2" charset="-122"/>
              </a:rPr>
              <a:t>15%</a:t>
            </a:r>
            <a:r>
              <a:rPr lang="zh-CN" altLang="en-US" spc="0" dirty="0">
                <a:solidFill>
                  <a:srgbClr val="FF0000"/>
                </a:solidFill>
                <a:latin typeface="宋体" panose="02010600030101010101" pitchFamily="2" charset="-122"/>
                <a:ea typeface="宋体" panose="02010600030101010101" pitchFamily="2" charset="-122"/>
              </a:rPr>
              <a:t>以上部分</a:t>
            </a:r>
            <a:r>
              <a:rPr lang="zh-CN" altLang="en-US" spc="0" dirty="0">
                <a:solidFill>
                  <a:schemeClr val="bg1"/>
                </a:solidFill>
                <a:latin typeface="宋体" panose="02010600030101010101" pitchFamily="2" charset="-122"/>
                <a:ea typeface="宋体" panose="02010600030101010101" pitchFamily="2" charset="-122"/>
              </a:rPr>
              <a:t>，其综合单价应按照</a:t>
            </a:r>
            <a:r>
              <a:rPr lang="zh-TW" altLang="zh-CN" spc="0" dirty="0">
                <a:solidFill>
                  <a:schemeClr val="bg1"/>
                </a:solidFill>
                <a:latin typeface="宋体" panose="02010600030101010101" pitchFamily="2" charset="-122"/>
                <a:ea typeface="宋体" panose="02010600030101010101" pitchFamily="2" charset="-122"/>
              </a:rPr>
              <a:t>省建设行政主管部门</a:t>
            </a:r>
            <a:r>
              <a:rPr lang="zh-CN" altLang="zh-TW"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优惠比例应予保持</a:t>
            </a:r>
            <a:r>
              <a:rPr lang="zh-CN" altLang="en-US" spc="0" dirty="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0138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5-36</a:t>
            </a:r>
            <a:endParaRPr lang="en-US" altLang="zh-CN" sz="2200" b="1" dirty="0">
              <a:solidFill>
                <a:schemeClr val="bg2"/>
              </a:solidFill>
              <a:latin typeface="微软雅黑" panose="020B0503020204020204" pitchFamily="34" charset="-122"/>
            </a:endParaRPr>
          </a:p>
        </p:txBody>
      </p:sp>
      <p:sp>
        <p:nvSpPr>
          <p:cNvPr id="10138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组合 9"/>
          <p:cNvGrpSpPr/>
          <p:nvPr/>
        </p:nvGrpSpPr>
        <p:grpSpPr>
          <a:xfrm>
            <a:off x="272030" y="203245"/>
            <a:ext cx="11634860" cy="685959"/>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6"/>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1</a:t>
              </a:r>
            </a:p>
          </p:txBody>
        </p:sp>
        <p:grpSp>
          <p:nvGrpSpPr>
            <p:cNvPr id="15369" name="组合 20"/>
            <p:cNvGrpSpPr/>
            <p:nvPr/>
          </p:nvGrpSpPr>
          <p:grpSpPr>
            <a:xfrm>
              <a:off x="1708" y="428"/>
              <a:ext cx="6521" cy="852"/>
              <a:chOff x="1708" y="428"/>
              <a:chExt cx="6521" cy="852"/>
            </a:xfrm>
          </p:grpSpPr>
          <p:sp>
            <p:nvSpPr>
              <p:cNvPr id="14" name="椭圆 13"/>
              <p:cNvSpPr/>
              <p:nvPr/>
            </p:nvSpPr>
            <p:spPr>
              <a:xfrm>
                <a:off x="1708" y="431"/>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6"/>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6103" cy="846"/>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计价办法相关支撑文件</a:t>
                </a:r>
              </a:p>
            </p:txBody>
          </p:sp>
        </p:grpSp>
      </p:grpSp>
      <p:sp>
        <p:nvSpPr>
          <p:cNvPr id="15363" name="TextBox 12"/>
          <p:cNvSpPr txBox="1"/>
          <p:nvPr/>
        </p:nvSpPr>
        <p:spPr>
          <a:xfrm>
            <a:off x="1238691" y="1000363"/>
            <a:ext cx="10642802" cy="365452"/>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endParaRPr lang="en-US" altLang="zh-CN" dirty="0">
              <a:solidFill>
                <a:schemeClr val="bg1"/>
              </a:solidFill>
              <a:latin typeface="微软雅黑" panose="020B0503020204020204" pitchFamily="34" charset="-122"/>
            </a:endParaRPr>
          </a:p>
        </p:txBody>
      </p:sp>
      <p:sp>
        <p:nvSpPr>
          <p:cNvPr id="15364"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1-3</a:t>
            </a:r>
          </a:p>
        </p:txBody>
      </p:sp>
      <p:sp>
        <p:nvSpPr>
          <p:cNvPr id="17" name="矩形 16"/>
          <p:cNvSpPr/>
          <p:nvPr/>
        </p:nvSpPr>
        <p:spPr>
          <a:xfrm>
            <a:off x="2" y="1306819"/>
            <a:ext cx="12070355" cy="4192141"/>
          </a:xfrm>
          <a:prstGeom prst="rect">
            <a:avLst/>
          </a:prstGeom>
        </p:spPr>
        <p:txBody>
          <a:bodyPr wrap="square" lIns="87596" tIns="43799" rIns="87596" bIns="43799">
            <a:spAutoFit/>
          </a:bodyPr>
          <a:lstStyle/>
          <a:p>
            <a:pPr eaLnBrk="1" hangingPunct="1">
              <a:lnSpc>
                <a:spcPts val="3194"/>
              </a:lnSpc>
              <a:buFont typeface="Wingdings" panose="05000000000000000000" pitchFamily="2" charset="2"/>
              <a:buChar char="Ø"/>
              <a:defRPr/>
            </a:pPr>
            <a:r>
              <a:rPr lang="en-US" altLang="zh-CN" b="0" dirty="0">
                <a:solidFill>
                  <a:schemeClr val="bg1"/>
                </a:solidFill>
                <a:cs typeface="+mn-ea"/>
                <a:sym typeface="+mn-lt"/>
              </a:rPr>
              <a:t>21</a:t>
            </a:r>
            <a:r>
              <a:rPr lang="en-US" altLang="zh-CN" b="0" dirty="0" smtClean="0">
                <a:solidFill>
                  <a:schemeClr val="bg1"/>
                </a:solidFill>
                <a:cs typeface="+mn-ea"/>
                <a:sym typeface="+mn-lt"/>
              </a:rPr>
              <a:t>.</a:t>
            </a:r>
            <a:r>
              <a:rPr lang="zh-CN" altLang="en-US" b="0" dirty="0" smtClean="0">
                <a:solidFill>
                  <a:schemeClr val="bg1"/>
                </a:solidFill>
                <a:cs typeface="+mn-ea"/>
                <a:sym typeface="+mn-lt"/>
              </a:rPr>
              <a:t>省政</a:t>
            </a:r>
            <a:r>
              <a:rPr lang="zh-CN" altLang="en-US" b="0" dirty="0">
                <a:solidFill>
                  <a:schemeClr val="bg1"/>
                </a:solidFill>
                <a:cs typeface="+mn-ea"/>
                <a:sym typeface="+mn-lt"/>
              </a:rPr>
              <a:t>府办公厅关于促进建筑业健康发展的实施意见  </a:t>
            </a:r>
            <a:r>
              <a:rPr lang="zh-CN" altLang="en-US" b="0" dirty="0" smtClean="0">
                <a:solidFill>
                  <a:schemeClr val="bg1"/>
                </a:solidFill>
                <a:cs typeface="+mn-ea"/>
                <a:sym typeface="+mn-lt"/>
              </a:rPr>
              <a:t>湘</a:t>
            </a:r>
            <a:r>
              <a:rPr lang="zh-CN" altLang="en-US" b="0" dirty="0">
                <a:solidFill>
                  <a:schemeClr val="bg1"/>
                </a:solidFill>
                <a:cs typeface="+mn-ea"/>
                <a:sym typeface="+mn-lt"/>
              </a:rPr>
              <a:t>政办</a:t>
            </a:r>
            <a:r>
              <a:rPr lang="zh-CN" altLang="en-US" b="0" dirty="0" smtClean="0">
                <a:solidFill>
                  <a:schemeClr val="bg1"/>
                </a:solidFill>
                <a:cs typeface="+mn-ea"/>
                <a:sym typeface="+mn-lt"/>
              </a:rPr>
              <a:t>发</a:t>
            </a:r>
            <a:r>
              <a:rPr lang="en-US" altLang="zh-CN" b="0" dirty="0" smtClean="0">
                <a:solidFill>
                  <a:schemeClr val="bg1"/>
                </a:solidFill>
                <a:cs typeface="+mn-ea"/>
                <a:sym typeface="+mn-lt"/>
              </a:rPr>
              <a:t>【2018】21</a:t>
            </a:r>
            <a:r>
              <a:rPr lang="zh-CN" altLang="en-US" b="0" dirty="0" smtClean="0">
                <a:solidFill>
                  <a:schemeClr val="bg1"/>
                </a:solidFill>
                <a:cs typeface="+mn-ea"/>
                <a:sym typeface="+mn-lt"/>
              </a:rPr>
              <a:t>号</a:t>
            </a:r>
            <a:endParaRPr lang="en-US" altLang="zh-CN" b="0" dirty="0">
              <a:solidFill>
                <a:schemeClr val="bg1"/>
              </a:solidFill>
              <a:cs typeface="+mn-ea"/>
              <a:sym typeface="+mn-lt"/>
            </a:endParaRPr>
          </a:p>
          <a:p>
            <a:pPr eaLnBrk="1" hangingPunct="1">
              <a:lnSpc>
                <a:spcPts val="3194"/>
              </a:lnSpc>
              <a:buFont typeface="Wingdings" panose="05000000000000000000" pitchFamily="2" charset="2"/>
              <a:buChar char="Ø"/>
              <a:defRPr/>
            </a:pPr>
            <a:r>
              <a:rPr lang="en-US" altLang="zh-CN" b="0" dirty="0">
                <a:solidFill>
                  <a:schemeClr val="bg1"/>
                </a:solidFill>
                <a:cs typeface="+mn-ea"/>
                <a:sym typeface="+mn-lt"/>
              </a:rPr>
              <a:t>22</a:t>
            </a:r>
            <a:r>
              <a:rPr lang="en-US" altLang="zh-CN" b="0" dirty="0" smtClean="0">
                <a:solidFill>
                  <a:schemeClr val="bg1"/>
                </a:solidFill>
                <a:cs typeface="+mn-ea"/>
                <a:sym typeface="+mn-lt"/>
              </a:rPr>
              <a:t>.</a:t>
            </a:r>
            <a:r>
              <a:rPr lang="zh-CN" altLang="en-US" b="0" dirty="0" smtClean="0">
                <a:solidFill>
                  <a:schemeClr val="bg1"/>
                </a:solidFill>
                <a:cs typeface="+mn-ea"/>
                <a:sym typeface="+mn-lt"/>
              </a:rPr>
              <a:t>省</a:t>
            </a:r>
            <a:r>
              <a:rPr lang="zh-CN" altLang="en-US" b="0" dirty="0">
                <a:solidFill>
                  <a:schemeClr val="bg1"/>
                </a:solidFill>
                <a:cs typeface="+mn-ea"/>
                <a:sym typeface="+mn-lt"/>
              </a:rPr>
              <a:t>建筑工程施工质量标准化示范工程（工地）创建实施办法 湘质安</a:t>
            </a:r>
            <a:r>
              <a:rPr lang="zh-CN" altLang="en-US" b="0" dirty="0" smtClean="0">
                <a:solidFill>
                  <a:schemeClr val="bg1"/>
                </a:solidFill>
                <a:cs typeface="+mn-ea"/>
                <a:sym typeface="+mn-lt"/>
              </a:rPr>
              <a:t>监</a:t>
            </a:r>
            <a:r>
              <a:rPr lang="en-US" altLang="zh-CN" b="0" dirty="0" smtClean="0">
                <a:solidFill>
                  <a:schemeClr val="bg1"/>
                </a:solidFill>
                <a:cs typeface="+mn-ea"/>
                <a:sym typeface="+mn-lt"/>
              </a:rPr>
              <a:t>【</a:t>
            </a:r>
            <a:r>
              <a:rPr lang="en-US" altLang="zh-CN" b="0" dirty="0">
                <a:solidFill>
                  <a:schemeClr val="bg1"/>
                </a:solidFill>
                <a:cs typeface="+mn-ea"/>
                <a:sym typeface="+mn-lt"/>
              </a:rPr>
              <a:t>2015】26</a:t>
            </a:r>
            <a:r>
              <a:rPr lang="zh-CN" altLang="en-US" b="0" dirty="0">
                <a:solidFill>
                  <a:schemeClr val="bg1"/>
                </a:solidFill>
                <a:cs typeface="+mn-ea"/>
                <a:sym typeface="+mn-lt"/>
              </a:rPr>
              <a:t>号</a:t>
            </a:r>
            <a:endParaRPr lang="en-US" altLang="zh-CN" b="0" dirty="0">
              <a:solidFill>
                <a:schemeClr val="bg1"/>
              </a:solidFill>
              <a:cs typeface="+mn-ea"/>
              <a:sym typeface="+mn-lt"/>
            </a:endParaRPr>
          </a:p>
          <a:p>
            <a:pPr eaLnBrk="1" hangingPunct="1">
              <a:lnSpc>
                <a:spcPts val="3194"/>
              </a:lnSpc>
              <a:buFont typeface="Wingdings" panose="05000000000000000000" pitchFamily="2" charset="2"/>
              <a:buChar char="Ø"/>
              <a:defRPr/>
            </a:pPr>
            <a:r>
              <a:rPr lang="zh-CN" altLang="en-US" b="0" dirty="0">
                <a:solidFill>
                  <a:srgbClr val="FFFF00"/>
                </a:solidFill>
                <a:cs typeface="+mn-ea"/>
                <a:sym typeface="+mn-lt"/>
              </a:rPr>
              <a:t>其他综合参考：</a:t>
            </a:r>
            <a:endParaRPr lang="en-US" altLang="zh-CN" b="0" dirty="0">
              <a:solidFill>
                <a:srgbClr val="FFFF00"/>
              </a:solidFill>
              <a:cs typeface="+mn-ea"/>
              <a:sym typeface="+mn-lt"/>
            </a:endParaRPr>
          </a:p>
          <a:p>
            <a:pPr marL="328532" indent="-328532" eaLnBrk="1" hangingPunct="1">
              <a:lnSpc>
                <a:spcPts val="3194"/>
              </a:lnSpc>
              <a:buFont typeface="+mj-lt"/>
              <a:buAutoNum type="arabicPeriod"/>
              <a:defRPr/>
            </a:pPr>
            <a:r>
              <a:rPr lang="zh-CN" altLang="en-US" b="0" dirty="0">
                <a:solidFill>
                  <a:schemeClr val="bg1"/>
                </a:solidFill>
                <a:cs typeface="+mn-ea"/>
                <a:sym typeface="+mn-lt"/>
              </a:rPr>
              <a:t>绿色建筑评价标准</a:t>
            </a:r>
            <a:endParaRPr lang="en-US" altLang="zh-CN" b="0" dirty="0">
              <a:solidFill>
                <a:schemeClr val="bg1"/>
              </a:solidFill>
              <a:cs typeface="+mn-ea"/>
              <a:sym typeface="+mn-lt"/>
            </a:endParaRPr>
          </a:p>
          <a:p>
            <a:pPr marL="328532" indent="-328532" eaLnBrk="1" hangingPunct="1">
              <a:lnSpc>
                <a:spcPts val="3194"/>
              </a:lnSpc>
              <a:buFont typeface="+mj-lt"/>
              <a:buAutoNum type="arabicPeriod"/>
              <a:defRPr/>
            </a:pPr>
            <a:r>
              <a:rPr lang="zh-CN" altLang="en-US" b="0" dirty="0">
                <a:solidFill>
                  <a:schemeClr val="bg1"/>
                </a:solidFill>
                <a:cs typeface="+mn-ea"/>
                <a:sym typeface="+mn-lt"/>
              </a:rPr>
              <a:t>建筑信息模型应用统一标准、建筑信息模型施工应用标准、建筑信息模型分类和编码国家标准</a:t>
            </a:r>
            <a:endParaRPr lang="en-US" altLang="zh-CN" b="0" dirty="0">
              <a:solidFill>
                <a:schemeClr val="bg1"/>
              </a:solidFill>
              <a:cs typeface="+mn-ea"/>
              <a:sym typeface="+mn-lt"/>
            </a:endParaRPr>
          </a:p>
          <a:p>
            <a:pPr marL="328532" indent="-328532" eaLnBrk="1" hangingPunct="1">
              <a:lnSpc>
                <a:spcPts val="3194"/>
              </a:lnSpc>
              <a:buFont typeface="+mj-lt"/>
              <a:buAutoNum type="arabicPeriod"/>
              <a:defRPr/>
            </a:pPr>
            <a:r>
              <a:rPr lang="zh-CN" altLang="en-US" b="0" dirty="0">
                <a:solidFill>
                  <a:schemeClr val="bg1"/>
                </a:solidFill>
                <a:cs typeface="+mn-ea"/>
                <a:sym typeface="+mn-lt"/>
              </a:rPr>
              <a:t>征集各地市对</a:t>
            </a:r>
            <a:r>
              <a:rPr lang="en-US" altLang="zh-CN" b="0" dirty="0">
                <a:solidFill>
                  <a:schemeClr val="bg1"/>
                </a:solidFill>
                <a:cs typeface="+mn-ea"/>
                <a:sym typeface="+mn-lt"/>
              </a:rPr>
              <a:t>2014</a:t>
            </a:r>
            <a:r>
              <a:rPr lang="zh-CN" altLang="en-US" b="0" dirty="0">
                <a:solidFill>
                  <a:schemeClr val="bg1"/>
                </a:solidFill>
                <a:cs typeface="+mn-ea"/>
                <a:sym typeface="+mn-lt"/>
              </a:rPr>
              <a:t>建设工程计价办法及其配套文件的修订意见</a:t>
            </a:r>
            <a:endParaRPr lang="en-US" altLang="zh-CN" b="0" dirty="0">
              <a:solidFill>
                <a:schemeClr val="bg1"/>
              </a:solidFill>
              <a:cs typeface="+mn-ea"/>
              <a:sym typeface="+mn-lt"/>
            </a:endParaRPr>
          </a:p>
          <a:p>
            <a:pPr marL="328532" indent="-328532" eaLnBrk="1" hangingPunct="1">
              <a:lnSpc>
                <a:spcPts val="3194"/>
              </a:lnSpc>
              <a:buFont typeface="+mj-lt"/>
              <a:buAutoNum type="arabicPeriod"/>
              <a:defRPr/>
            </a:pPr>
            <a:r>
              <a:rPr lang="zh-CN" altLang="en-US" b="0" dirty="0">
                <a:solidFill>
                  <a:schemeClr val="bg1"/>
                </a:solidFill>
                <a:cs typeface="+mn-ea"/>
                <a:sym typeface="+mn-lt"/>
              </a:rPr>
              <a:t>开展省内企业实地调研，征集修订意见</a:t>
            </a:r>
            <a:endParaRPr lang="en-US" altLang="zh-CN" b="0" dirty="0">
              <a:solidFill>
                <a:schemeClr val="bg1"/>
              </a:solidFill>
              <a:cs typeface="+mn-ea"/>
              <a:sym typeface="+mn-lt"/>
            </a:endParaRPr>
          </a:p>
          <a:p>
            <a:pPr marL="328532" indent="-328532" eaLnBrk="1" hangingPunct="1">
              <a:lnSpc>
                <a:spcPts val="3194"/>
              </a:lnSpc>
              <a:buFont typeface="+mj-lt"/>
              <a:buAutoNum type="arabicPeriod"/>
              <a:defRPr/>
            </a:pPr>
            <a:r>
              <a:rPr lang="zh-CN" altLang="en-US" b="0" dirty="0">
                <a:solidFill>
                  <a:schemeClr val="bg1"/>
                </a:solidFill>
                <a:cs typeface="+mn-ea"/>
                <a:sym typeface="+mn-lt"/>
              </a:rPr>
              <a:t>与其他省份造价管理部门交流，吸收成熟操作方法</a:t>
            </a:r>
            <a:endParaRPr lang="en-US" altLang="zh-CN" b="0" dirty="0">
              <a:solidFill>
                <a:schemeClr val="bg1"/>
              </a:solidFill>
              <a:cs typeface="+mn-ea"/>
              <a:sym typeface="+mn-lt"/>
            </a:endParaRPr>
          </a:p>
          <a:p>
            <a:pPr marL="328532" indent="-328532" eaLnBrk="1" hangingPunct="1">
              <a:lnSpc>
                <a:spcPts val="3194"/>
              </a:lnSpc>
              <a:buFont typeface="+mj-lt"/>
              <a:buAutoNum type="arabicPeriod"/>
              <a:defRPr/>
            </a:pPr>
            <a:r>
              <a:rPr lang="zh-CN" altLang="en-US" b="0" dirty="0">
                <a:solidFill>
                  <a:schemeClr val="bg1"/>
                </a:solidFill>
                <a:cs typeface="+mn-ea"/>
                <a:sym typeface="+mn-lt"/>
              </a:rPr>
              <a:t>深圳市建设工程计价文件、广东省建设工程施工过程结算办法（试行）及重庆市关于在建筑领域推行施工过程结算的通知等。</a:t>
            </a:r>
            <a:endParaRPr lang="en-US" altLang="zh-CN" b="0" dirty="0">
              <a:solidFill>
                <a:schemeClr val="bg1"/>
              </a:solidFill>
              <a:cs typeface="+mn-ea"/>
              <a:sym typeface="+mn-lt"/>
            </a:endParaRPr>
          </a:p>
        </p:txBody>
      </p:sp>
      <p:sp>
        <p:nvSpPr>
          <p:cNvPr id="15366"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a:solidFill>
                  <a:schemeClr val="bg1"/>
                </a:solidFill>
                <a:latin typeface="华文琥珀" pitchFamily="2" charset="-122"/>
                <a:ea typeface="华文琥珀" pitchFamily="2" charset="-122"/>
              </a:rPr>
              <a:t>5</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42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0343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rPr>
                  <a:t>工程变更</a:t>
                </a:r>
                <a:r>
                  <a:rPr lang="zh-TW" altLang="zh-CN" b="0" dirty="0"/>
                  <a:t> </a:t>
                </a:r>
                <a:endParaRPr lang="zh-CN" altLang="en-US" b="0" dirty="0"/>
              </a:p>
            </p:txBody>
          </p:sp>
        </p:grpSp>
      </p:grpSp>
      <p:sp>
        <p:nvSpPr>
          <p:cNvPr id="103427" name="Rectangle 1"/>
          <p:cNvSpPr/>
          <p:nvPr/>
        </p:nvSpPr>
        <p:spPr>
          <a:xfrm>
            <a:off x="226549" y="2121672"/>
            <a:ext cx="11683378" cy="3430829"/>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9.3.2 </a:t>
            </a:r>
            <a:r>
              <a:rPr lang="zh-TW" altLang="zh-CN" spc="0" dirty="0">
                <a:solidFill>
                  <a:schemeClr val="bg1"/>
                </a:solidFill>
                <a:latin typeface="宋体" panose="02010600030101010101" pitchFamily="2" charset="-122"/>
                <a:ea typeface="宋体" panose="02010600030101010101" pitchFamily="2" charset="-122"/>
              </a:rPr>
              <a:t>工程变更引起施工方案改变并使措施项目发生变化时，</a:t>
            </a:r>
            <a:r>
              <a:rPr lang="zh-CN" altLang="zh-CN" spc="0" dirty="0">
                <a:solidFill>
                  <a:schemeClr val="bg1"/>
                </a:solidFill>
                <a:latin typeface="宋体" panose="02010600030101010101" pitchFamily="2" charset="-122"/>
                <a:ea typeface="宋体" panose="02010600030101010101" pitchFamily="2" charset="-122"/>
              </a:rPr>
              <a:t>承包人</a:t>
            </a:r>
            <a:r>
              <a:rPr lang="zh-TW" altLang="zh-CN" spc="0" dirty="0">
                <a:solidFill>
                  <a:schemeClr val="bg1"/>
                </a:solidFill>
                <a:latin typeface="宋体" panose="02010600030101010101" pitchFamily="2" charset="-122"/>
                <a:ea typeface="宋体" panose="02010600030101010101" pitchFamily="2" charset="-122"/>
              </a:rPr>
              <a:t>调整措施项目费的，应事先将拟实施的方案提交</a:t>
            </a:r>
            <a:r>
              <a:rPr lang="zh-CN" altLang="zh-CN" spc="0" dirty="0">
                <a:solidFill>
                  <a:schemeClr val="bg1"/>
                </a:solidFill>
                <a:latin typeface="宋体" panose="02010600030101010101" pitchFamily="2" charset="-122"/>
                <a:ea typeface="宋体" panose="02010600030101010101" pitchFamily="2" charset="-122"/>
              </a:rPr>
              <a:t>发包方</a:t>
            </a:r>
            <a:r>
              <a:rPr lang="zh-TW" altLang="zh-CN" spc="0" dirty="0">
                <a:solidFill>
                  <a:schemeClr val="bg1"/>
                </a:solidFill>
                <a:latin typeface="宋体" panose="02010600030101010101" pitchFamily="2" charset="-122"/>
                <a:ea typeface="宋体" panose="02010600030101010101" pitchFamily="2" charset="-122"/>
              </a:rPr>
              <a:t>确认，并应详细说明与原方案措施项目相比的变化情况，</a:t>
            </a:r>
            <a:r>
              <a:rPr lang="zh-TW" altLang="zh-CN" spc="0" dirty="0">
                <a:solidFill>
                  <a:srgbClr val="FFFF00"/>
                </a:solidFill>
                <a:latin typeface="宋体" panose="02010600030101010101" pitchFamily="2" charset="-122"/>
                <a:ea typeface="宋体" panose="02010600030101010101" pitchFamily="2" charset="-122"/>
              </a:rPr>
              <a:t>拟实施的方案经发承包双方确认后执行，</a:t>
            </a:r>
            <a:r>
              <a:rPr lang="zh-CN" altLang="zh-CN" spc="0" dirty="0">
                <a:solidFill>
                  <a:srgbClr val="FFFF00"/>
                </a:solidFill>
                <a:latin typeface="宋体" panose="02010600030101010101" pitchFamily="2" charset="-122"/>
                <a:ea typeface="宋体" panose="02010600030101010101" pitchFamily="2" charset="-122"/>
              </a:rPr>
              <a:t>除合同另有约定外，</a:t>
            </a:r>
            <a:r>
              <a:rPr lang="zh-TW" altLang="zh-CN" spc="0" dirty="0">
                <a:solidFill>
                  <a:srgbClr val="FFFF00"/>
                </a:solidFill>
                <a:latin typeface="宋体" panose="02010600030101010101" pitchFamily="2" charset="-122"/>
                <a:ea typeface="宋体" panose="02010600030101010101" pitchFamily="2" charset="-122"/>
              </a:rPr>
              <a:t>应按照下列规定计量并调整措施项目费：</a:t>
            </a:r>
            <a:endParaRPr lang="zh-CN" altLang="zh-CN"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TW" altLang="zh-CN" spc="0" dirty="0">
                <a:solidFill>
                  <a:schemeClr val="bg1"/>
                </a:solidFill>
                <a:latin typeface="宋体" panose="02010600030101010101" pitchFamily="2" charset="-122"/>
                <a:ea typeface="宋体" panose="02010600030101010101" pitchFamily="2" charset="-122"/>
              </a:rPr>
              <a:t>）</a:t>
            </a:r>
            <a:r>
              <a:rPr lang="zh-TW" altLang="zh-CN" spc="0" dirty="0">
                <a:solidFill>
                  <a:srgbClr val="FFFF00"/>
                </a:solidFill>
                <a:latin typeface="宋体" panose="02010600030101010101" pitchFamily="2" charset="-122"/>
                <a:ea typeface="宋体" panose="02010600030101010101" pitchFamily="2" charset="-122"/>
              </a:rPr>
              <a:t>单价措施项目费</a:t>
            </a:r>
            <a:r>
              <a:rPr lang="zh-TW" altLang="zh-CN" spc="0" dirty="0">
                <a:solidFill>
                  <a:schemeClr val="bg1"/>
                </a:solidFill>
                <a:latin typeface="宋体" panose="02010600030101010101" pitchFamily="2" charset="-122"/>
                <a:ea typeface="宋体" panose="02010600030101010101" pitchFamily="2" charset="-122"/>
              </a:rPr>
              <a:t>，应按照工程变更引起的实际发生的工程量数量乘以本办法第</a:t>
            </a:r>
            <a:r>
              <a:rPr lang="en-US" altLang="zh-CN" spc="0" dirty="0">
                <a:solidFill>
                  <a:schemeClr val="bg1"/>
                </a:solidFill>
                <a:latin typeface="宋体" panose="02010600030101010101" pitchFamily="2" charset="-122"/>
                <a:ea typeface="宋体" panose="02010600030101010101" pitchFamily="2" charset="-122"/>
              </a:rPr>
              <a:t>9.3.1</a:t>
            </a:r>
            <a:r>
              <a:rPr lang="zh-TW" altLang="zh-CN" spc="0" dirty="0">
                <a:solidFill>
                  <a:schemeClr val="bg1"/>
                </a:solidFill>
                <a:latin typeface="宋体" panose="02010600030101010101" pitchFamily="2" charset="-122"/>
                <a:ea typeface="宋体" panose="02010600030101010101" pitchFamily="2" charset="-122"/>
              </a:rPr>
              <a:t>条规定确定的单价计算；</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TW" altLang="zh-CN" spc="0" dirty="0">
                <a:solidFill>
                  <a:schemeClr val="bg1"/>
                </a:solidFill>
                <a:latin typeface="宋体" panose="02010600030101010101" pitchFamily="2" charset="-122"/>
                <a:ea typeface="宋体" panose="02010600030101010101" pitchFamily="2" charset="-122"/>
              </a:rPr>
              <a:t>）</a:t>
            </a:r>
            <a:r>
              <a:rPr lang="zh-TW" altLang="zh-CN" spc="0" dirty="0">
                <a:solidFill>
                  <a:srgbClr val="FFFF00"/>
                </a:solidFill>
                <a:latin typeface="宋体" panose="02010600030101010101" pitchFamily="2" charset="-122"/>
                <a:ea typeface="宋体" panose="02010600030101010101" pitchFamily="2" charset="-122"/>
              </a:rPr>
              <a:t>总价措施项目费</a:t>
            </a:r>
            <a:r>
              <a:rPr lang="zh-TW" altLang="zh-CN" spc="0" dirty="0">
                <a:solidFill>
                  <a:schemeClr val="bg1"/>
                </a:solidFill>
                <a:latin typeface="宋体" panose="02010600030101010101" pitchFamily="2" charset="-122"/>
                <a:ea typeface="宋体" panose="02010600030101010101" pitchFamily="2" charset="-122"/>
              </a:rPr>
              <a:t>，应按照工程变更引起的实际变量，已有的总价措施项目按投标时的公式计算；</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TW" altLang="zh-CN" spc="0" dirty="0">
                <a:solidFill>
                  <a:schemeClr val="bg1"/>
                </a:solidFill>
                <a:latin typeface="宋体" panose="02010600030101010101" pitchFamily="2" charset="-122"/>
                <a:ea typeface="宋体" panose="02010600030101010101" pitchFamily="2" charset="-122"/>
              </a:rPr>
              <a:t>）新增</a:t>
            </a:r>
            <a:r>
              <a:rPr lang="zh-CN" altLang="zh-CN" spc="0" dirty="0">
                <a:solidFill>
                  <a:schemeClr val="bg1"/>
                </a:solidFill>
                <a:latin typeface="宋体" panose="02010600030101010101" pitchFamily="2" charset="-122"/>
                <a:ea typeface="宋体" panose="02010600030101010101" pitchFamily="2" charset="-122"/>
              </a:rPr>
              <a:t>工程量</a:t>
            </a:r>
            <a:r>
              <a:rPr lang="zh-TW" altLang="zh-CN" spc="0" dirty="0">
                <a:solidFill>
                  <a:schemeClr val="bg1"/>
                </a:solidFill>
                <a:latin typeface="宋体" panose="02010600030101010101" pitchFamily="2" charset="-122"/>
                <a:ea typeface="宋体" panose="02010600030101010101" pitchFamily="2" charset="-122"/>
              </a:rPr>
              <a:t>引起</a:t>
            </a:r>
            <a:r>
              <a:rPr lang="zh-TW" altLang="zh-CN" spc="0" dirty="0">
                <a:solidFill>
                  <a:srgbClr val="FFFF00"/>
                </a:solidFill>
                <a:latin typeface="宋体" panose="02010600030101010101" pitchFamily="2" charset="-122"/>
                <a:ea typeface="宋体" panose="02010600030101010101" pitchFamily="2" charset="-122"/>
              </a:rPr>
              <a:t>新增措施项目</a:t>
            </a:r>
            <a:r>
              <a:rPr lang="zh-TW" altLang="zh-CN" spc="0" dirty="0">
                <a:solidFill>
                  <a:schemeClr val="bg1"/>
                </a:solidFill>
                <a:latin typeface="宋体" panose="02010600030101010101" pitchFamily="2" charset="-122"/>
                <a:ea typeface="宋体" panose="02010600030101010101" pitchFamily="2" charset="-122"/>
              </a:rPr>
              <a:t>，其措施项目的综合单价按本办法第</a:t>
            </a:r>
            <a:r>
              <a:rPr lang="en-US" altLang="zh-CN" spc="0" dirty="0">
                <a:solidFill>
                  <a:schemeClr val="bg1"/>
                </a:solidFill>
                <a:latin typeface="宋体" panose="02010600030101010101" pitchFamily="2" charset="-122"/>
                <a:ea typeface="宋体" panose="02010600030101010101" pitchFamily="2" charset="-122"/>
              </a:rPr>
              <a:t>9.3.1</a:t>
            </a:r>
            <a:r>
              <a:rPr lang="zh-TW" altLang="zh-CN" spc="0" dirty="0">
                <a:solidFill>
                  <a:schemeClr val="bg1"/>
                </a:solidFill>
                <a:latin typeface="宋体" panose="02010600030101010101" pitchFamily="2" charset="-122"/>
                <a:ea typeface="宋体" panose="02010600030101010101" pitchFamily="2" charset="-122"/>
              </a:rPr>
              <a:t>条（</a:t>
            </a:r>
            <a:r>
              <a:rPr lang="en-US" altLang="zh-CN" spc="0" dirty="0">
                <a:solidFill>
                  <a:schemeClr val="bg1"/>
                </a:solidFill>
                <a:latin typeface="宋体" panose="02010600030101010101" pitchFamily="2" charset="-122"/>
                <a:ea typeface="宋体" panose="02010600030101010101" pitchFamily="2" charset="-122"/>
              </a:rPr>
              <a:t>2</a:t>
            </a:r>
            <a:r>
              <a:rPr lang="zh-TW" altLang="zh-CN" spc="0" dirty="0">
                <a:solidFill>
                  <a:schemeClr val="bg1"/>
                </a:solidFill>
                <a:latin typeface="宋体" panose="02010600030101010101" pitchFamily="2" charset="-122"/>
                <a:ea typeface="宋体" panose="02010600030101010101" pitchFamily="2" charset="-122"/>
              </a:rPr>
              <a:t>）款的规定确定</a:t>
            </a:r>
            <a:r>
              <a:rPr lang="zh-CN" altLang="zh-CN" spc="0" dirty="0">
                <a:solidFill>
                  <a:schemeClr val="bg1"/>
                </a:solidFill>
                <a:latin typeface="宋体" panose="02010600030101010101" pitchFamily="2" charset="-122"/>
                <a:ea typeface="宋体" panose="02010600030101010101" pitchFamily="2" charset="-122"/>
              </a:rPr>
              <a:t>；</a:t>
            </a: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4</a:t>
            </a:r>
            <a:r>
              <a:rPr lang="zh-TW" altLang="zh-CN" spc="0" dirty="0">
                <a:solidFill>
                  <a:schemeClr val="bg1"/>
                </a:solidFill>
                <a:latin typeface="宋体" panose="02010600030101010101" pitchFamily="2" charset="-122"/>
                <a:ea typeface="宋体" panose="02010600030101010101" pitchFamily="2" charset="-122"/>
              </a:rPr>
              <a:t>）</a:t>
            </a:r>
            <a:r>
              <a:rPr lang="zh-TW" altLang="zh-CN" spc="0" dirty="0">
                <a:solidFill>
                  <a:srgbClr val="FFFF00"/>
                </a:solidFill>
                <a:latin typeface="宋体" panose="02010600030101010101" pitchFamily="2" charset="-122"/>
                <a:ea typeface="宋体" panose="02010600030101010101" pitchFamily="2" charset="-122"/>
              </a:rPr>
              <a:t>绿色施工安全防护措施项目费</a:t>
            </a:r>
            <a:r>
              <a:rPr lang="zh-TW" altLang="zh-CN" spc="0" dirty="0">
                <a:solidFill>
                  <a:schemeClr val="bg1"/>
                </a:solidFill>
                <a:latin typeface="宋体" panose="02010600030101010101" pitchFamily="2" charset="-122"/>
                <a:ea typeface="宋体" panose="02010600030101010101" pitchFamily="2" charset="-122"/>
              </a:rPr>
              <a:t>，其组成的单价措施项目费和总价措施项目费应按照工程变更引起的实际变量，依据国家或省级、行业建设主管部门的计价规定计算</a:t>
            </a:r>
            <a:r>
              <a:rPr lang="zh-TW"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0342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5-37</a:t>
            </a:r>
            <a:endParaRPr lang="en-US" altLang="zh-CN" sz="2200" b="1" dirty="0">
              <a:solidFill>
                <a:schemeClr val="bg2"/>
              </a:solidFill>
              <a:latin typeface="微软雅黑" panose="020B0503020204020204" pitchFamily="34" charset="-122"/>
            </a:endParaRPr>
          </a:p>
        </p:txBody>
      </p:sp>
      <p:sp>
        <p:nvSpPr>
          <p:cNvPr id="10342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rPr>
                  <a:t>工程变更</a:t>
                </a:r>
                <a:r>
                  <a:rPr lang="zh-TW" altLang="zh-CN" b="0" dirty="0"/>
                  <a:t> </a:t>
                </a:r>
                <a:endParaRPr lang="zh-CN" altLang="en-US" b="0" dirty="0"/>
              </a:p>
            </p:txBody>
          </p:sp>
        </p:grpSp>
      </p:grpSp>
      <p:sp>
        <p:nvSpPr>
          <p:cNvPr id="103427" name="Rectangle 1"/>
          <p:cNvSpPr/>
          <p:nvPr/>
        </p:nvSpPr>
        <p:spPr>
          <a:xfrm>
            <a:off x="402189" y="3238862"/>
            <a:ext cx="11141211" cy="1196449"/>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dirty="0" smtClean="0">
                <a:solidFill>
                  <a:schemeClr val="bg1"/>
                </a:solidFill>
                <a:latin typeface="宋体" panose="02010600030101010101" pitchFamily="2" charset="-122"/>
                <a:ea typeface="宋体" panose="02010600030101010101" pitchFamily="2" charset="-122"/>
              </a:rPr>
              <a:t>9.3.3</a:t>
            </a:r>
            <a:r>
              <a:rPr lang="zh-TW" altLang="zh-CN" dirty="0">
                <a:solidFill>
                  <a:schemeClr val="bg1"/>
                </a:solidFill>
                <a:latin typeface="宋体" panose="02010600030101010101" pitchFamily="2" charset="-122"/>
                <a:ea typeface="宋体" panose="02010600030101010101" pitchFamily="2" charset="-122"/>
              </a:rPr>
              <a:t>当发包人提出的</a:t>
            </a:r>
            <a:r>
              <a:rPr lang="zh-TW" altLang="zh-CN" dirty="0">
                <a:solidFill>
                  <a:srgbClr val="FFFF00"/>
                </a:solidFill>
                <a:latin typeface="宋体" panose="02010600030101010101" pitchFamily="2" charset="-122"/>
                <a:ea typeface="宋体" panose="02010600030101010101" pitchFamily="2" charset="-122"/>
              </a:rPr>
              <a:t>工程变更因非承包人原因删减了</a:t>
            </a:r>
            <a:r>
              <a:rPr lang="zh-TW" altLang="zh-CN" dirty="0">
                <a:solidFill>
                  <a:schemeClr val="bg1"/>
                </a:solidFill>
                <a:latin typeface="宋体" panose="02010600030101010101" pitchFamily="2" charset="-122"/>
                <a:ea typeface="宋体" panose="02010600030101010101" pitchFamily="2" charset="-122"/>
              </a:rPr>
              <a:t>合同中的某项原定工作或工程，致使承包人发生的费用或（和）得到的收益不能被包括在其他已支付或应支付的项目中，也未被包含在任何替代的工作或工程中时，承包人</a:t>
            </a:r>
            <a:r>
              <a:rPr lang="zh-TW" altLang="zh-CN" dirty="0">
                <a:solidFill>
                  <a:srgbClr val="FFFF00"/>
                </a:solidFill>
                <a:latin typeface="宋体" panose="02010600030101010101" pitchFamily="2" charset="-122"/>
                <a:ea typeface="宋体" panose="02010600030101010101" pitchFamily="2" charset="-122"/>
              </a:rPr>
              <a:t>有权提出并应得到合理的费用及利润补偿</a:t>
            </a:r>
            <a:r>
              <a:rPr lang="zh-TW" altLang="zh-CN" dirty="0">
                <a:solidFill>
                  <a:schemeClr val="bg1"/>
                </a:solidFill>
                <a:latin typeface="宋体" panose="02010600030101010101" pitchFamily="2" charset="-122"/>
                <a:ea typeface="宋体" panose="02010600030101010101" pitchFamily="2" charset="-122"/>
              </a:rPr>
              <a:t>。</a:t>
            </a:r>
            <a:endParaRPr lang="zh-CN" altLang="zh-CN"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endParaRPr lang="zh-CN" altLang="zh-CN" dirty="0">
              <a:solidFill>
                <a:schemeClr val="bg1"/>
              </a:solidFill>
              <a:latin typeface="宋体" panose="02010600030101010101" pitchFamily="2" charset="-122"/>
              <a:ea typeface="宋体" panose="02010600030101010101" pitchFamily="2" charset="-122"/>
            </a:endParaRPr>
          </a:p>
        </p:txBody>
      </p:sp>
      <p:sp>
        <p:nvSpPr>
          <p:cNvPr id="10342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5-38</a:t>
            </a:r>
            <a:endParaRPr lang="en-US" altLang="zh-CN" sz="2200" b="1" dirty="0">
              <a:solidFill>
                <a:schemeClr val="bg2"/>
              </a:solidFill>
              <a:latin typeface="微软雅黑" panose="020B0503020204020204" pitchFamily="34" charset="-122"/>
            </a:endParaRPr>
          </a:p>
        </p:txBody>
      </p:sp>
      <p:sp>
        <p:nvSpPr>
          <p:cNvPr id="10342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69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47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05480"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工程量清单缺陷</a:t>
                </a:r>
                <a:endParaRPr lang="en-US" altLang="zh-CN" b="0" dirty="0">
                  <a:solidFill>
                    <a:schemeClr val="bg1"/>
                  </a:solidFill>
                  <a:ea typeface="PMingLiU" pitchFamily="18" charset="-120"/>
                </a:endParaRPr>
              </a:p>
            </p:txBody>
          </p:sp>
        </p:grpSp>
      </p:grpSp>
      <p:sp>
        <p:nvSpPr>
          <p:cNvPr id="105475" name="Rectangle 1"/>
          <p:cNvSpPr/>
          <p:nvPr/>
        </p:nvSpPr>
        <p:spPr>
          <a:xfrm>
            <a:off x="452981" y="2564573"/>
            <a:ext cx="11141211" cy="2827665"/>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TW" altLang="zh-CN" spc="0" dirty="0">
                <a:solidFill>
                  <a:srgbClr val="FFFF00"/>
                </a:solidFill>
                <a:latin typeface="宋体" panose="02010600030101010101" pitchFamily="2" charset="-122"/>
                <a:ea typeface="宋体" panose="02010600030101010101" pitchFamily="2" charset="-122"/>
              </a:rPr>
              <a:t>工程量清单缺陷</a:t>
            </a:r>
            <a:endParaRPr lang="zh-CN" altLang="zh-CN"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招标工程量清单与对应的招标时的施工图纸之间出现的</a:t>
            </a:r>
            <a:r>
              <a:rPr lang="zh-CN" altLang="zh-CN" spc="0" dirty="0">
                <a:solidFill>
                  <a:srgbClr val="FFFF00"/>
                </a:solidFill>
                <a:latin typeface="宋体" panose="02010600030101010101" pitchFamily="2" charset="-122"/>
                <a:ea typeface="宋体" panose="02010600030101010101" pitchFamily="2" charset="-122"/>
              </a:rPr>
              <a:t>工程量清单缺漏项、项目特征不符以及工程量偏差</a:t>
            </a: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 </a:t>
            </a:r>
            <a:endParaRPr lang="en-US" altLang="zh-CN" spc="0" dirty="0" smtClean="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9.4.1 </a:t>
            </a:r>
            <a:r>
              <a:rPr lang="zh-TW" altLang="zh-CN" spc="0" dirty="0">
                <a:solidFill>
                  <a:srgbClr val="FFFF00"/>
                </a:solidFill>
                <a:latin typeface="宋体" panose="02010600030101010101" pitchFamily="2" charset="-122"/>
                <a:ea typeface="宋体" panose="02010600030101010101" pitchFamily="2" charset="-122"/>
              </a:rPr>
              <a:t>招标工程量清单应被认为是准确的和全面的，并且与实际施工要求相符合</a:t>
            </a:r>
            <a:r>
              <a:rPr lang="zh-CN" altLang="zh-CN" spc="0" dirty="0">
                <a:solidFill>
                  <a:srgbClr val="FFFF00"/>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承包人应按照发包人提供的招标设计图纸和工程量清单实施合同</a:t>
            </a:r>
            <a:r>
              <a:rPr lang="zh-CN" altLang="zh-CN" spc="0" dirty="0">
                <a:solidFill>
                  <a:schemeClr val="bg1"/>
                </a:solidFill>
                <a:latin typeface="宋体" panose="02010600030101010101" pitchFamily="2" charset="-122"/>
                <a:ea typeface="宋体" panose="02010600030101010101" pitchFamily="2" charset="-122"/>
              </a:rPr>
              <a:t>工程，直到项目被改变。</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9.4.2 </a:t>
            </a:r>
            <a:r>
              <a:rPr lang="zh-TW" altLang="zh-CN" spc="0" dirty="0">
                <a:solidFill>
                  <a:schemeClr val="bg1"/>
                </a:solidFill>
                <a:latin typeface="宋体" panose="02010600030101010101" pitchFamily="2" charset="-122"/>
                <a:ea typeface="宋体" panose="02010600030101010101" pitchFamily="2" charset="-122"/>
              </a:rPr>
              <a:t>合同履行期间，招标工程量清单缺陷经发承包双方确认后，应按照承包人实际完成合同工程的应予计量的工程量和实际发生的措施项目，按本办法第</a:t>
            </a:r>
            <a:r>
              <a:rPr lang="en-US" altLang="zh-CN" spc="0" dirty="0">
                <a:solidFill>
                  <a:schemeClr val="bg1"/>
                </a:solidFill>
                <a:latin typeface="宋体" panose="02010600030101010101" pitchFamily="2" charset="-122"/>
                <a:ea typeface="宋体" panose="02010600030101010101" pitchFamily="2" charset="-122"/>
              </a:rPr>
              <a:t>9.3.1</a:t>
            </a:r>
            <a:r>
              <a:rPr lang="zh-TW" altLang="zh-CN" spc="0" dirty="0">
                <a:solidFill>
                  <a:schemeClr val="bg1"/>
                </a:solidFill>
                <a:latin typeface="宋体" panose="02010600030101010101" pitchFamily="2" charset="-122"/>
                <a:ea typeface="宋体" panose="02010600030101010101" pitchFamily="2" charset="-122"/>
              </a:rPr>
              <a:t>条和第</a:t>
            </a:r>
            <a:r>
              <a:rPr lang="en-US" altLang="zh-CN" spc="0" dirty="0">
                <a:solidFill>
                  <a:schemeClr val="bg1"/>
                </a:solidFill>
                <a:latin typeface="宋体" panose="02010600030101010101" pitchFamily="2" charset="-122"/>
                <a:ea typeface="宋体" panose="02010600030101010101" pitchFamily="2" charset="-122"/>
              </a:rPr>
              <a:t>9.3.2</a:t>
            </a:r>
            <a:r>
              <a:rPr lang="zh-TW" altLang="zh-CN" spc="0" dirty="0">
                <a:solidFill>
                  <a:schemeClr val="bg1"/>
                </a:solidFill>
                <a:latin typeface="宋体" panose="02010600030101010101" pitchFamily="2" charset="-122"/>
                <a:ea typeface="宋体" panose="02010600030101010101" pitchFamily="2" charset="-122"/>
              </a:rPr>
              <a:t>条相关规定调整合同价款</a:t>
            </a:r>
            <a:r>
              <a:rPr lang="zh-TW" altLang="zh-CN" dirty="0">
                <a:solidFill>
                  <a:schemeClr val="bg1"/>
                </a:solidFill>
                <a:latin typeface="宋体" panose="02010600030101010101" pitchFamily="2" charset="-122"/>
                <a:ea typeface="宋体" panose="02010600030101010101" pitchFamily="2" charset="-122"/>
              </a:rPr>
              <a:t>。</a:t>
            </a:r>
            <a:endParaRPr lang="zh-CN" altLang="zh-CN"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endParaRPr lang="zh-CN" altLang="zh-CN" dirty="0">
              <a:solidFill>
                <a:schemeClr val="bg1"/>
              </a:solidFill>
              <a:latin typeface="宋体" panose="02010600030101010101" pitchFamily="2" charset="-122"/>
              <a:ea typeface="宋体" panose="02010600030101010101" pitchFamily="2" charset="-122"/>
            </a:endParaRPr>
          </a:p>
        </p:txBody>
      </p:sp>
      <p:sp>
        <p:nvSpPr>
          <p:cNvPr id="10547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5-39</a:t>
            </a:r>
            <a:endParaRPr lang="en-US" altLang="zh-CN" sz="2200" b="1" dirty="0">
              <a:solidFill>
                <a:schemeClr val="bg2"/>
              </a:solidFill>
              <a:latin typeface="微软雅黑" panose="020B0503020204020204" pitchFamily="34" charset="-122"/>
            </a:endParaRPr>
          </a:p>
        </p:txBody>
      </p:sp>
      <p:sp>
        <p:nvSpPr>
          <p:cNvPr id="10547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工程量清单缺陷</a:t>
                </a:r>
                <a:endParaRPr lang="en-US" altLang="zh-CN" b="0" dirty="0">
                  <a:solidFill>
                    <a:schemeClr val="bg1"/>
                  </a:solidFill>
                  <a:ea typeface="PMingLiU" pitchFamily="18" charset="-120"/>
                </a:endParaRPr>
              </a:p>
            </p:txBody>
          </p:sp>
        </p:grpSp>
      </p:grpSp>
      <p:sp>
        <p:nvSpPr>
          <p:cNvPr id="105475" name="Rectangle 1"/>
          <p:cNvSpPr/>
          <p:nvPr/>
        </p:nvSpPr>
        <p:spPr>
          <a:xfrm>
            <a:off x="151031" y="1771992"/>
            <a:ext cx="12039382" cy="4175403"/>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9.4.3 </a:t>
            </a:r>
            <a:r>
              <a:rPr lang="zh-TW" altLang="zh-CN" spc="0" dirty="0">
                <a:solidFill>
                  <a:schemeClr val="bg1"/>
                </a:solidFill>
                <a:latin typeface="宋体" panose="02010600030101010101" pitchFamily="2" charset="-122"/>
                <a:ea typeface="宋体" panose="02010600030101010101" pitchFamily="2" charset="-122"/>
              </a:rPr>
              <a:t>当出</a:t>
            </a:r>
            <a:r>
              <a:rPr lang="zh-TW" altLang="zh-CN" spc="0" dirty="0" smtClean="0">
                <a:solidFill>
                  <a:schemeClr val="bg1"/>
                </a:solidFill>
                <a:latin typeface="宋体" panose="02010600030101010101" pitchFamily="2" charset="-122"/>
                <a:ea typeface="宋体" panose="02010600030101010101" pitchFamily="2" charset="-122"/>
              </a:rPr>
              <a:t>现工</a:t>
            </a:r>
            <a:r>
              <a:rPr lang="zh-TW" altLang="zh-CN" spc="0" dirty="0">
                <a:solidFill>
                  <a:schemeClr val="bg1"/>
                </a:solidFill>
                <a:latin typeface="宋体" panose="02010600030101010101" pitchFamily="2" charset="-122"/>
                <a:ea typeface="宋体" panose="02010600030101010101" pitchFamily="2" charset="-122"/>
              </a:rPr>
              <a:t>程量偏</a:t>
            </a:r>
            <a:r>
              <a:rPr lang="zh-TW" altLang="zh-CN" spc="0" dirty="0" smtClean="0">
                <a:solidFill>
                  <a:schemeClr val="bg1"/>
                </a:solidFill>
                <a:latin typeface="宋体" panose="02010600030101010101" pitchFamily="2" charset="-122"/>
                <a:ea typeface="宋体" panose="02010600030101010101" pitchFamily="2" charset="-122"/>
              </a:rPr>
              <a:t>差、</a:t>
            </a:r>
            <a:r>
              <a:rPr lang="zh-TW" altLang="zh-CN" spc="0" dirty="0">
                <a:solidFill>
                  <a:schemeClr val="bg1"/>
                </a:solidFill>
                <a:latin typeface="宋体" panose="02010600030101010101" pitchFamily="2" charset="-122"/>
                <a:ea typeface="宋体" panose="02010600030101010101" pitchFamily="2" charset="-122"/>
              </a:rPr>
              <a:t>工程量清单缺项和项目特征不符等工程量清单缺陷，且符合以下规定时，发承包双方应按照下列规定计量并调整合同价款：</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TW" altLang="zh-CN" spc="0" dirty="0">
                <a:solidFill>
                  <a:schemeClr val="bg1"/>
                </a:solidFill>
                <a:latin typeface="宋体" panose="02010600030101010101" pitchFamily="2" charset="-122"/>
                <a:ea typeface="宋体" panose="02010600030101010101" pitchFamily="2" charset="-122"/>
              </a:rPr>
              <a:t>）当分部分项项目清单和单价措施项目</a:t>
            </a:r>
            <a:r>
              <a:rPr lang="zh-TW" altLang="zh-CN" spc="0" dirty="0">
                <a:solidFill>
                  <a:srgbClr val="FFFF00"/>
                </a:solidFill>
                <a:latin typeface="宋体" panose="02010600030101010101" pitchFamily="2" charset="-122"/>
                <a:ea typeface="宋体" panose="02010600030101010101" pitchFamily="2" charset="-122"/>
              </a:rPr>
              <a:t>出现工程量偏差</a:t>
            </a:r>
            <a:r>
              <a:rPr lang="zh-TW" altLang="zh-CN" spc="0" dirty="0">
                <a:solidFill>
                  <a:schemeClr val="bg1"/>
                </a:solidFill>
                <a:latin typeface="宋体" panose="02010600030101010101" pitchFamily="2" charset="-122"/>
                <a:ea typeface="宋体" panose="02010600030101010101" pitchFamily="2" charset="-122"/>
              </a:rPr>
              <a:t>在</a:t>
            </a:r>
            <a:r>
              <a:rPr lang="en-US" altLang="zh-CN" spc="0" dirty="0">
                <a:solidFill>
                  <a:schemeClr val="bg1"/>
                </a:solidFill>
                <a:latin typeface="宋体" panose="02010600030101010101" pitchFamily="2" charset="-122"/>
                <a:ea typeface="宋体" panose="02010600030101010101" pitchFamily="2" charset="-122"/>
              </a:rPr>
              <a:t>15%</a:t>
            </a:r>
            <a:r>
              <a:rPr lang="zh-TW" altLang="zh-CN" spc="0" dirty="0">
                <a:solidFill>
                  <a:schemeClr val="bg1"/>
                </a:solidFill>
                <a:latin typeface="宋体" panose="02010600030101010101" pitchFamily="2" charset="-122"/>
                <a:ea typeface="宋体" panose="02010600030101010101" pitchFamily="2" charset="-122"/>
              </a:rPr>
              <a:t>以内</a:t>
            </a:r>
            <a:r>
              <a:rPr lang="zh-CN" altLang="zh-CN" spc="0" dirty="0">
                <a:solidFill>
                  <a:schemeClr val="bg1"/>
                </a:solidFill>
                <a:latin typeface="宋体" panose="02010600030101010101" pitchFamily="2" charset="-122"/>
                <a:ea typeface="宋体" panose="02010600030101010101" pitchFamily="2" charset="-122"/>
              </a:rPr>
              <a:t>的，综合单价</a:t>
            </a:r>
            <a:r>
              <a:rPr lang="zh-TW" altLang="zh-CN" spc="0" dirty="0">
                <a:solidFill>
                  <a:schemeClr val="bg1"/>
                </a:solidFill>
                <a:latin typeface="宋体" panose="02010600030101010101" pitchFamily="2" charset="-122"/>
                <a:ea typeface="宋体" panose="02010600030101010101" pitchFamily="2" charset="-122"/>
              </a:rPr>
              <a:t>应按照清单项目原有的综合单价计</a:t>
            </a:r>
            <a:r>
              <a:rPr lang="zh-CN" altLang="zh-CN" spc="0" dirty="0">
                <a:solidFill>
                  <a:schemeClr val="bg1"/>
                </a:solidFill>
                <a:latin typeface="宋体" panose="02010600030101010101" pitchFamily="2" charset="-122"/>
                <a:ea typeface="宋体" panose="02010600030101010101" pitchFamily="2" charset="-122"/>
              </a:rPr>
              <a:t>算；超过</a:t>
            </a:r>
            <a:r>
              <a:rPr lang="en-US" altLang="zh-CN" spc="0" dirty="0">
                <a:solidFill>
                  <a:schemeClr val="bg1"/>
                </a:solidFill>
                <a:latin typeface="宋体" panose="02010600030101010101" pitchFamily="2" charset="-122"/>
                <a:ea typeface="宋体" panose="02010600030101010101" pitchFamily="2" charset="-122"/>
              </a:rPr>
              <a:t>15%</a:t>
            </a:r>
            <a:r>
              <a:rPr lang="zh-CN" altLang="zh-CN" spc="0" dirty="0">
                <a:solidFill>
                  <a:schemeClr val="bg1"/>
                </a:solidFill>
                <a:latin typeface="宋体" panose="02010600030101010101" pitchFamily="2" charset="-122"/>
                <a:ea typeface="宋体" panose="02010600030101010101" pitchFamily="2" charset="-122"/>
              </a:rPr>
              <a:t>以上时，超过原工程量部分的综合单价</a:t>
            </a:r>
            <a:r>
              <a:rPr lang="zh-TW" altLang="zh-CN" spc="0" dirty="0">
                <a:solidFill>
                  <a:schemeClr val="bg1"/>
                </a:solidFill>
                <a:latin typeface="宋体" panose="02010600030101010101" pitchFamily="2" charset="-122"/>
                <a:ea typeface="宋体" panose="02010600030101010101" pitchFamily="2" charset="-122"/>
              </a:rPr>
              <a:t>按本办法</a:t>
            </a:r>
            <a:r>
              <a:rPr lang="en-US" altLang="zh-CN" spc="0" dirty="0">
                <a:solidFill>
                  <a:schemeClr val="bg1"/>
                </a:solidFill>
                <a:latin typeface="宋体" panose="02010600030101010101" pitchFamily="2" charset="-122"/>
                <a:ea typeface="宋体" panose="02010600030101010101" pitchFamily="2" charset="-122"/>
              </a:rPr>
              <a:t>9.3.1</a:t>
            </a:r>
            <a:r>
              <a:rPr lang="zh-TW" altLang="zh-CN" spc="0" dirty="0">
                <a:solidFill>
                  <a:schemeClr val="bg1"/>
                </a:solidFill>
                <a:latin typeface="宋体" panose="02010600030101010101" pitchFamily="2" charset="-122"/>
                <a:ea typeface="宋体" panose="02010600030101010101" pitchFamily="2" charset="-122"/>
              </a:rPr>
              <a:t>条相关规定确定单价并调整合同价款；由于工程量偏差引起的总价措施项目变化，按本办法</a:t>
            </a:r>
            <a:r>
              <a:rPr lang="en-US" altLang="zh-CN" spc="0" dirty="0">
                <a:solidFill>
                  <a:schemeClr val="bg1"/>
                </a:solidFill>
                <a:latin typeface="宋体" panose="02010600030101010101" pitchFamily="2" charset="-122"/>
                <a:ea typeface="宋体" panose="02010600030101010101" pitchFamily="2" charset="-122"/>
              </a:rPr>
              <a:t>9.3.2</a:t>
            </a:r>
            <a:r>
              <a:rPr lang="zh-TW" altLang="zh-CN" spc="0" dirty="0">
                <a:solidFill>
                  <a:schemeClr val="bg1"/>
                </a:solidFill>
                <a:latin typeface="宋体" panose="02010600030101010101" pitchFamily="2" charset="-122"/>
                <a:ea typeface="宋体" panose="02010600030101010101" pitchFamily="2" charset="-122"/>
              </a:rPr>
              <a:t>条相关规定调整合同价款；</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TW" altLang="zh-CN" spc="0" dirty="0">
                <a:solidFill>
                  <a:schemeClr val="bg1"/>
                </a:solidFill>
                <a:latin typeface="宋体" panose="02010600030101010101" pitchFamily="2" charset="-122"/>
                <a:ea typeface="宋体" panose="02010600030101010101" pitchFamily="2" charset="-122"/>
              </a:rPr>
              <a:t>）当</a:t>
            </a:r>
            <a:r>
              <a:rPr lang="zh-TW" altLang="zh-CN" spc="0" dirty="0">
                <a:solidFill>
                  <a:srgbClr val="FFFF00"/>
                </a:solidFill>
                <a:latin typeface="宋体" panose="02010600030101010101" pitchFamily="2" charset="-122"/>
                <a:ea typeface="宋体" panose="02010600030101010101" pitchFamily="2" charset="-122"/>
              </a:rPr>
              <a:t>出现工程量清单缺项</a:t>
            </a:r>
            <a:r>
              <a:rPr lang="zh-TW" altLang="zh-CN" spc="0" dirty="0">
                <a:solidFill>
                  <a:schemeClr val="bg1"/>
                </a:solidFill>
                <a:latin typeface="宋体" panose="02010600030101010101" pitchFamily="2" charset="-122"/>
                <a:ea typeface="宋体" panose="02010600030101010101" pitchFamily="2" charset="-122"/>
              </a:rPr>
              <a:t>时，分部分项工程清单项目按本办法</a:t>
            </a:r>
            <a:r>
              <a:rPr lang="en-US" altLang="zh-CN" spc="0" dirty="0">
                <a:solidFill>
                  <a:schemeClr val="bg1"/>
                </a:solidFill>
                <a:latin typeface="宋体" panose="02010600030101010101" pitchFamily="2" charset="-122"/>
                <a:ea typeface="宋体" panose="02010600030101010101" pitchFamily="2" charset="-122"/>
              </a:rPr>
              <a:t>9.3.1</a:t>
            </a:r>
            <a:r>
              <a:rPr lang="zh-TW" altLang="zh-CN" spc="0" dirty="0">
                <a:solidFill>
                  <a:schemeClr val="bg1"/>
                </a:solidFill>
                <a:latin typeface="宋体" panose="02010600030101010101" pitchFamily="2" charset="-122"/>
                <a:ea typeface="宋体" panose="02010600030101010101" pitchFamily="2" charset="-122"/>
              </a:rPr>
              <a:t>条相关规定确定单价并调整合同价款，单价措施项目、总价措施项目按本办法</a:t>
            </a:r>
            <a:r>
              <a:rPr lang="en-US" altLang="zh-CN" spc="0" dirty="0">
                <a:solidFill>
                  <a:schemeClr val="bg1"/>
                </a:solidFill>
                <a:latin typeface="宋体" panose="02010600030101010101" pitchFamily="2" charset="-122"/>
                <a:ea typeface="宋体" panose="02010600030101010101" pitchFamily="2" charset="-122"/>
              </a:rPr>
              <a:t>9.3.2</a:t>
            </a:r>
            <a:r>
              <a:rPr lang="zh-TW" altLang="zh-CN" spc="0" dirty="0">
                <a:solidFill>
                  <a:schemeClr val="bg1"/>
                </a:solidFill>
                <a:latin typeface="宋体" panose="02010600030101010101" pitchFamily="2" charset="-122"/>
                <a:ea typeface="宋体" panose="02010600030101010101" pitchFamily="2" charset="-122"/>
              </a:rPr>
              <a:t>条相关规定调整合同价款</a:t>
            </a:r>
            <a:r>
              <a:rPr lang="zh-CN" altLang="zh-CN" spc="0" dirty="0">
                <a:solidFill>
                  <a:schemeClr val="bg1"/>
                </a:solidFill>
                <a:latin typeface="宋体" panose="02010600030101010101" pitchFamily="2" charset="-122"/>
                <a:ea typeface="宋体" panose="02010600030101010101" pitchFamily="2" charset="-122"/>
              </a:rPr>
              <a:t>；</a:t>
            </a: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TW" altLang="zh-CN" spc="0" dirty="0">
                <a:solidFill>
                  <a:schemeClr val="bg1"/>
                </a:solidFill>
                <a:latin typeface="宋体" panose="02010600030101010101" pitchFamily="2" charset="-122"/>
                <a:ea typeface="宋体" panose="02010600030101010101" pitchFamily="2" charset="-122"/>
              </a:rPr>
              <a:t>）承包人应按照发包人提供的设计图纸实施合同工程，若在合同履行期间</a:t>
            </a:r>
            <a:r>
              <a:rPr lang="zh-TW" altLang="zh-CN" spc="0" dirty="0">
                <a:solidFill>
                  <a:srgbClr val="FFFF00"/>
                </a:solidFill>
                <a:latin typeface="宋体" panose="02010600030101010101" pitchFamily="2" charset="-122"/>
                <a:ea typeface="宋体" panose="02010600030101010101" pitchFamily="2" charset="-122"/>
              </a:rPr>
              <a:t>出现设计图纸（含设计变更）与招标工程量清单任一项目的特征描述不符</a:t>
            </a:r>
            <a:r>
              <a:rPr lang="zh-TW" altLang="zh-CN" spc="0" dirty="0">
                <a:solidFill>
                  <a:schemeClr val="bg1"/>
                </a:solidFill>
                <a:latin typeface="宋体" panose="02010600030101010101" pitchFamily="2" charset="-122"/>
                <a:ea typeface="宋体" panose="02010600030101010101" pitchFamily="2" charset="-122"/>
              </a:rPr>
              <a:t>，且该变化引起该项目工程造价增减变化的，应按照实际施工的项目特征，按本办法</a:t>
            </a:r>
            <a:r>
              <a:rPr lang="en-US" altLang="zh-CN" spc="0" dirty="0">
                <a:solidFill>
                  <a:schemeClr val="bg1"/>
                </a:solidFill>
                <a:latin typeface="宋体" panose="02010600030101010101" pitchFamily="2" charset="-122"/>
                <a:ea typeface="宋体" panose="02010600030101010101" pitchFamily="2" charset="-122"/>
              </a:rPr>
              <a:t>9.3</a:t>
            </a:r>
            <a:r>
              <a:rPr lang="zh-TW" altLang="zh-CN" spc="0" dirty="0">
                <a:solidFill>
                  <a:schemeClr val="bg1"/>
                </a:solidFill>
                <a:latin typeface="宋体" panose="02010600030101010101" pitchFamily="2" charset="-122"/>
                <a:ea typeface="宋体" panose="02010600030101010101" pitchFamily="2" charset="-122"/>
              </a:rPr>
              <a:t>条相关规定重新确定相应工程量清单项目的综合单价，并调整合同价款</a:t>
            </a:r>
            <a:r>
              <a:rPr lang="zh-TW"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0547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5-40</a:t>
            </a:r>
            <a:endParaRPr lang="en-US" altLang="zh-CN" sz="2200" b="1" dirty="0">
              <a:solidFill>
                <a:schemeClr val="bg2"/>
              </a:solidFill>
              <a:latin typeface="微软雅黑" panose="020B0503020204020204" pitchFamily="34" charset="-122"/>
            </a:endParaRPr>
          </a:p>
        </p:txBody>
      </p:sp>
      <p:sp>
        <p:nvSpPr>
          <p:cNvPr id="10547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52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0752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暂估价</a:t>
                </a:r>
                <a:endParaRPr lang="en-US" altLang="zh-CN" b="0" dirty="0">
                  <a:solidFill>
                    <a:schemeClr val="bg1"/>
                  </a:solidFill>
                  <a:ea typeface="PMingLiU" pitchFamily="18" charset="-120"/>
                </a:endParaRPr>
              </a:p>
            </p:txBody>
          </p:sp>
        </p:grpSp>
      </p:grpSp>
      <p:sp>
        <p:nvSpPr>
          <p:cNvPr id="107523" name="Rectangle 1"/>
          <p:cNvSpPr/>
          <p:nvPr/>
        </p:nvSpPr>
        <p:spPr>
          <a:xfrm>
            <a:off x="546630" y="1927940"/>
            <a:ext cx="11141213" cy="3781772"/>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9.7.1 </a:t>
            </a:r>
            <a:r>
              <a:rPr lang="zh-TW" altLang="zh-CN" spc="0" dirty="0">
                <a:solidFill>
                  <a:schemeClr val="bg1"/>
                </a:solidFill>
                <a:latin typeface="宋体" panose="02010600030101010101" pitchFamily="2" charset="-122"/>
                <a:ea typeface="宋体" panose="02010600030101010101" pitchFamily="2" charset="-122"/>
              </a:rPr>
              <a:t>发包人在招标工程量清单中给定材料</a:t>
            </a:r>
            <a:r>
              <a:rPr lang="zh-CN" altLang="zh-CN" spc="0" dirty="0">
                <a:solidFill>
                  <a:schemeClr val="bg1"/>
                </a:solidFill>
                <a:latin typeface="宋体" panose="02010600030101010101" pitchFamily="2" charset="-122"/>
                <a:ea typeface="宋体" panose="02010600030101010101" pitchFamily="2" charset="-122"/>
              </a:rPr>
              <a:t>、</a:t>
            </a:r>
            <a:r>
              <a:rPr lang="zh-TW" altLang="zh-CN" spc="0" dirty="0">
                <a:solidFill>
                  <a:schemeClr val="bg1"/>
                </a:solidFill>
                <a:latin typeface="宋体" panose="02010600030101010101" pitchFamily="2" charset="-122"/>
                <a:ea typeface="宋体" panose="02010600030101010101" pitchFamily="2" charset="-122"/>
              </a:rPr>
              <a:t>专业工程</a:t>
            </a:r>
            <a:r>
              <a:rPr lang="zh-CN" altLang="zh-CN" spc="0" dirty="0">
                <a:solidFill>
                  <a:schemeClr val="bg1"/>
                </a:solidFill>
                <a:latin typeface="宋体" panose="02010600030101010101" pitchFamily="2" charset="-122"/>
                <a:ea typeface="宋体" panose="02010600030101010101" pitchFamily="2" charset="-122"/>
              </a:rPr>
              <a:t>和分部分项工程</a:t>
            </a:r>
            <a:r>
              <a:rPr lang="zh-TW" altLang="zh-CN" spc="0" dirty="0">
                <a:solidFill>
                  <a:srgbClr val="FFFF00"/>
                </a:solidFill>
                <a:latin typeface="宋体" panose="02010600030101010101" pitchFamily="2" charset="-122"/>
                <a:ea typeface="宋体" panose="02010600030101010101" pitchFamily="2" charset="-122"/>
              </a:rPr>
              <a:t>暂估价属于依法应招标的，应以招标确定的价格为依据取代暂估价，调整合同价款</a:t>
            </a:r>
            <a:r>
              <a:rPr lang="zh-TW" altLang="zh-CN" spc="0" dirty="0" smtClean="0">
                <a:solidFill>
                  <a:srgbClr val="FFFF00"/>
                </a:solidFill>
                <a:latin typeface="宋体" panose="02010600030101010101" pitchFamily="2" charset="-122"/>
                <a:ea typeface="宋体" panose="02010600030101010101" pitchFamily="2" charset="-122"/>
              </a:rPr>
              <a:t>。</a:t>
            </a:r>
            <a:endParaRPr lang="en-US" altLang="zh-TW" spc="0" dirty="0" smtClean="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endParaRPr lang="zh-CN" altLang="zh-CN"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9.7.2 </a:t>
            </a:r>
            <a:r>
              <a:rPr lang="zh-CN" altLang="zh-CN" spc="0" dirty="0">
                <a:solidFill>
                  <a:schemeClr val="bg1"/>
                </a:solidFill>
                <a:latin typeface="宋体" panose="02010600030101010101" pitchFamily="2" charset="-122"/>
                <a:ea typeface="宋体" panose="02010600030101010101" pitchFamily="2" charset="-122"/>
              </a:rPr>
              <a:t>发包人在招标工程量清单中给定材料暂估价不属于依法应招标的，应由承包人按照合同约定采购或自主报价（承包人自产自供的），经发包人确认单价后取代暂估价，调整合同价款</a:t>
            </a:r>
            <a:r>
              <a:rPr lang="zh-CN" altLang="zh-CN" spc="0" dirty="0" smtClean="0">
                <a:solidFill>
                  <a:schemeClr val="bg1"/>
                </a:solidFill>
                <a:latin typeface="宋体" panose="02010600030101010101" pitchFamily="2" charset="-122"/>
                <a:ea typeface="宋体" panose="02010600030101010101" pitchFamily="2" charset="-122"/>
              </a:rPr>
              <a:t>。</a:t>
            </a:r>
            <a:endParaRPr lang="en-US" altLang="zh-CN" spc="0" dirty="0" smtClean="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9.7.3 </a:t>
            </a:r>
            <a:r>
              <a:rPr lang="zh-TW" altLang="zh-CN" spc="0" dirty="0">
                <a:solidFill>
                  <a:schemeClr val="bg1"/>
                </a:solidFill>
                <a:latin typeface="宋体" panose="02010600030101010101" pitchFamily="2" charset="-122"/>
                <a:ea typeface="宋体" panose="02010600030101010101" pitchFamily="2" charset="-122"/>
              </a:rPr>
              <a:t>发包人在招标工程量清单中给定暂估价的专业工程</a:t>
            </a:r>
            <a:r>
              <a:rPr lang="zh-CN" altLang="zh-CN" spc="0" dirty="0">
                <a:solidFill>
                  <a:schemeClr val="bg1"/>
                </a:solidFill>
                <a:latin typeface="宋体" panose="02010600030101010101" pitchFamily="2" charset="-122"/>
                <a:ea typeface="宋体" panose="02010600030101010101" pitchFamily="2" charset="-122"/>
              </a:rPr>
              <a:t>、分部分项工程</a:t>
            </a:r>
            <a:r>
              <a:rPr lang="zh-TW" altLang="zh-CN" spc="0" dirty="0">
                <a:solidFill>
                  <a:schemeClr val="bg1"/>
                </a:solidFill>
                <a:latin typeface="宋体" panose="02010600030101010101" pitchFamily="2" charset="-122"/>
                <a:ea typeface="宋体" panose="02010600030101010101" pitchFamily="2" charset="-122"/>
              </a:rPr>
              <a:t>不属于依法应招标的，</a:t>
            </a:r>
            <a:r>
              <a:rPr lang="zh-TW" altLang="zh-CN" spc="0" dirty="0">
                <a:solidFill>
                  <a:srgbClr val="FFFF00"/>
                </a:solidFill>
                <a:latin typeface="宋体" panose="02010600030101010101" pitchFamily="2" charset="-122"/>
                <a:ea typeface="宋体" panose="02010600030101010101" pitchFamily="2" charset="-122"/>
              </a:rPr>
              <a:t>应按照本办法第</a:t>
            </a:r>
            <a:r>
              <a:rPr lang="en-US" altLang="zh-CN" spc="0" dirty="0">
                <a:solidFill>
                  <a:srgbClr val="FFFF00"/>
                </a:solidFill>
                <a:latin typeface="宋体" panose="02010600030101010101" pitchFamily="2" charset="-122"/>
                <a:ea typeface="宋体" panose="02010600030101010101" pitchFamily="2" charset="-122"/>
              </a:rPr>
              <a:t>9.3</a:t>
            </a:r>
            <a:r>
              <a:rPr lang="zh-TW" altLang="zh-CN" spc="0" dirty="0">
                <a:solidFill>
                  <a:srgbClr val="FFFF00"/>
                </a:solidFill>
                <a:latin typeface="宋体" panose="02010600030101010101" pitchFamily="2" charset="-122"/>
                <a:ea typeface="宋体" panose="02010600030101010101" pitchFamily="2" charset="-122"/>
              </a:rPr>
              <a:t>节</a:t>
            </a:r>
            <a:r>
              <a:rPr lang="zh-CN" altLang="zh-CN" spc="0" dirty="0">
                <a:solidFill>
                  <a:srgbClr val="FFFF00"/>
                </a:solidFill>
                <a:latin typeface="宋体" panose="02010600030101010101" pitchFamily="2" charset="-122"/>
                <a:ea typeface="宋体" panose="02010600030101010101" pitchFamily="2" charset="-122"/>
              </a:rPr>
              <a:t>工程变更</a:t>
            </a:r>
            <a:r>
              <a:rPr lang="zh-TW" altLang="zh-CN" spc="0" dirty="0">
                <a:solidFill>
                  <a:srgbClr val="FFFF00"/>
                </a:solidFill>
                <a:latin typeface="宋体" panose="02010600030101010101" pitchFamily="2" charset="-122"/>
                <a:ea typeface="宋体" panose="02010600030101010101" pitchFamily="2" charset="-122"/>
              </a:rPr>
              <a:t>相关规定确定工程价款，并应以此为依据取代专业工程</a:t>
            </a:r>
            <a:r>
              <a:rPr lang="zh-CN" altLang="zh-CN" spc="0" dirty="0">
                <a:solidFill>
                  <a:srgbClr val="FFFF00"/>
                </a:solidFill>
                <a:latin typeface="宋体" panose="02010600030101010101" pitchFamily="2" charset="-122"/>
                <a:ea typeface="宋体" panose="02010600030101010101" pitchFamily="2" charset="-122"/>
              </a:rPr>
              <a:t>、分部分项工程</a:t>
            </a:r>
            <a:r>
              <a:rPr lang="zh-TW" altLang="zh-CN" spc="0" dirty="0">
                <a:solidFill>
                  <a:srgbClr val="FFFF00"/>
                </a:solidFill>
                <a:latin typeface="宋体" panose="02010600030101010101" pitchFamily="2" charset="-122"/>
                <a:ea typeface="宋体" panose="02010600030101010101" pitchFamily="2" charset="-122"/>
              </a:rPr>
              <a:t>暂估价，调整合同价款</a:t>
            </a:r>
            <a:r>
              <a:rPr lang="zh-TW" altLang="zh-CN" spc="0" dirty="0" smtClean="0">
                <a:solidFill>
                  <a:srgbClr val="FFFF00"/>
                </a:solidFill>
                <a:latin typeface="宋体" panose="02010600030101010101" pitchFamily="2" charset="-122"/>
                <a:ea typeface="宋体" panose="02010600030101010101" pitchFamily="2" charset="-122"/>
              </a:rPr>
              <a:t>。</a:t>
            </a:r>
            <a:endParaRPr lang="zh-CN" altLang="zh-CN" spc="0" dirty="0">
              <a:solidFill>
                <a:srgbClr val="FFFF00"/>
              </a:solidFill>
              <a:latin typeface="宋体" panose="02010600030101010101" pitchFamily="2" charset="-122"/>
              <a:ea typeface="宋体" panose="02010600030101010101" pitchFamily="2" charset="-122"/>
            </a:endParaRPr>
          </a:p>
        </p:txBody>
      </p:sp>
      <p:sp>
        <p:nvSpPr>
          <p:cNvPr id="10752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5-41</a:t>
            </a:r>
            <a:endParaRPr lang="en-US" altLang="zh-CN" sz="2200" b="1" dirty="0">
              <a:solidFill>
                <a:schemeClr val="bg2"/>
              </a:solidFill>
              <a:latin typeface="微软雅黑" panose="020B0503020204020204" pitchFamily="34" charset="-122"/>
            </a:endParaRPr>
          </a:p>
        </p:txBody>
      </p:sp>
      <p:sp>
        <p:nvSpPr>
          <p:cNvPr id="10752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暂估价</a:t>
                </a:r>
                <a:endParaRPr lang="en-US" altLang="zh-CN" b="0" dirty="0">
                  <a:solidFill>
                    <a:schemeClr val="bg1"/>
                  </a:solidFill>
                  <a:ea typeface="PMingLiU" pitchFamily="18" charset="-120"/>
                </a:endParaRPr>
              </a:p>
            </p:txBody>
          </p:sp>
        </p:grpSp>
      </p:grpSp>
      <p:sp>
        <p:nvSpPr>
          <p:cNvPr id="107523" name="Rectangle 1"/>
          <p:cNvSpPr/>
          <p:nvPr/>
        </p:nvSpPr>
        <p:spPr>
          <a:xfrm>
            <a:off x="546630" y="2133124"/>
            <a:ext cx="11141213" cy="337140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9.7.4 </a:t>
            </a:r>
            <a:r>
              <a:rPr lang="zh-TW" altLang="zh-CN" spc="0" dirty="0">
                <a:solidFill>
                  <a:schemeClr val="bg1"/>
                </a:solidFill>
                <a:latin typeface="宋体" panose="02010600030101010101" pitchFamily="2" charset="-122"/>
                <a:ea typeface="宋体" panose="02010600030101010101" pitchFamily="2" charset="-122"/>
              </a:rPr>
              <a:t>进行材料、专业工程</a:t>
            </a:r>
            <a:r>
              <a:rPr lang="zh-CN" altLang="zh-CN" spc="0" dirty="0">
                <a:solidFill>
                  <a:schemeClr val="bg1"/>
                </a:solidFill>
                <a:latin typeface="宋体" panose="02010600030101010101" pitchFamily="2" charset="-122"/>
                <a:ea typeface="宋体" panose="02010600030101010101" pitchFamily="2" charset="-122"/>
              </a:rPr>
              <a:t>、分部分项工程</a:t>
            </a:r>
            <a:r>
              <a:rPr lang="zh-TW" altLang="zh-CN" spc="0" dirty="0">
                <a:solidFill>
                  <a:schemeClr val="bg1"/>
                </a:solidFill>
                <a:latin typeface="宋体" panose="02010600030101010101" pitchFamily="2" charset="-122"/>
                <a:ea typeface="宋体" panose="02010600030101010101" pitchFamily="2" charset="-122"/>
              </a:rPr>
              <a:t>暂估价招标，</a:t>
            </a:r>
            <a:r>
              <a:rPr lang="zh-TW" altLang="zh-CN" spc="0" dirty="0">
                <a:solidFill>
                  <a:srgbClr val="FFFF00"/>
                </a:solidFill>
                <a:latin typeface="宋体" panose="02010600030101010101" pitchFamily="2" charset="-122"/>
                <a:ea typeface="宋体" panose="02010600030101010101" pitchFamily="2" charset="-122"/>
              </a:rPr>
              <a:t>由承包人作为招标人时</a:t>
            </a:r>
            <a:r>
              <a:rPr lang="zh-TW" altLang="zh-CN" spc="0" dirty="0">
                <a:solidFill>
                  <a:schemeClr val="bg1"/>
                </a:solidFill>
                <a:latin typeface="宋体" panose="02010600030101010101" pitchFamily="2" charset="-122"/>
                <a:ea typeface="宋体" panose="02010600030101010101" pitchFamily="2" charset="-122"/>
              </a:rPr>
              <a:t>，其组织招标工作有关的费用应当被认为已经包括在承包人的签约合同价（投标总报价）中，需要发包人配合的费用由发包人自行承担。</a:t>
            </a:r>
            <a:r>
              <a:rPr lang="zh-TW" altLang="zh-CN" spc="0" dirty="0">
                <a:solidFill>
                  <a:srgbClr val="FFFF00"/>
                </a:solidFill>
                <a:latin typeface="宋体" panose="02010600030101010101" pitchFamily="2" charset="-122"/>
                <a:ea typeface="宋体" panose="02010600030101010101" pitchFamily="2" charset="-122"/>
              </a:rPr>
              <a:t>由发包人作为招标人时</a:t>
            </a:r>
            <a:r>
              <a:rPr lang="zh-TW" altLang="zh-CN" spc="0" dirty="0">
                <a:solidFill>
                  <a:schemeClr val="bg1"/>
                </a:solidFill>
                <a:latin typeface="宋体" panose="02010600030101010101" pitchFamily="2" charset="-122"/>
                <a:ea typeface="宋体" panose="02010600030101010101" pitchFamily="2" charset="-122"/>
              </a:rPr>
              <a:t>，与组织招标工作有关的费用由发包人承担，需要承包人配合的，应在总承包服务费列支给承包人</a:t>
            </a:r>
            <a:r>
              <a:rPr lang="zh-TW" altLang="zh-CN" spc="0" dirty="0" smtClean="0">
                <a:solidFill>
                  <a:schemeClr val="bg1"/>
                </a:solidFill>
                <a:latin typeface="宋体" panose="02010600030101010101" pitchFamily="2" charset="-122"/>
                <a:ea typeface="宋体" panose="02010600030101010101" pitchFamily="2" charset="-122"/>
              </a:rPr>
              <a:t>。</a:t>
            </a:r>
            <a:endParaRPr lang="en-US" altLang="zh-TW" spc="0" dirty="0" smtClean="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9.7.5 </a:t>
            </a:r>
            <a:r>
              <a:rPr lang="zh-TW" altLang="zh-CN" spc="0" dirty="0">
                <a:solidFill>
                  <a:srgbClr val="FFFF00"/>
                </a:solidFill>
                <a:latin typeface="宋体" panose="02010600030101010101" pitchFamily="2" charset="-122"/>
                <a:ea typeface="宋体" panose="02010600030101010101" pitchFamily="2" charset="-122"/>
              </a:rPr>
              <a:t>承包人参加暂估专业工程、分部分项工程的投标并中标的</a:t>
            </a:r>
            <a:r>
              <a:rPr lang="zh-TW" altLang="zh-CN" spc="0" dirty="0">
                <a:solidFill>
                  <a:schemeClr val="bg1"/>
                </a:solidFill>
                <a:latin typeface="宋体" panose="02010600030101010101" pitchFamily="2" charset="-122"/>
                <a:ea typeface="宋体" panose="02010600030101010101" pitchFamily="2" charset="-122"/>
              </a:rPr>
              <a:t>，对专业工程、分部分项工程提供配合协调、施工现场管理、竣工资料汇总整理等服务所需的费用应包含在中标价格中，</a:t>
            </a:r>
            <a:r>
              <a:rPr lang="zh-TW" altLang="zh-CN" spc="0" dirty="0">
                <a:solidFill>
                  <a:srgbClr val="FFFF00"/>
                </a:solidFill>
                <a:latin typeface="宋体" panose="02010600030101010101" pitchFamily="2" charset="-122"/>
                <a:ea typeface="宋体" panose="02010600030101010101" pitchFamily="2" charset="-122"/>
              </a:rPr>
              <a:t>已经计列在总</a:t>
            </a:r>
            <a:r>
              <a:rPr lang="zh-CN" altLang="zh-CN" spc="0" dirty="0">
                <a:solidFill>
                  <a:srgbClr val="FFFF00"/>
                </a:solidFill>
                <a:latin typeface="宋体" panose="02010600030101010101" pitchFamily="2" charset="-122"/>
                <a:ea typeface="宋体" panose="02010600030101010101" pitchFamily="2" charset="-122"/>
              </a:rPr>
              <a:t>承</a:t>
            </a:r>
            <a:r>
              <a:rPr lang="zh-TW" altLang="zh-CN" spc="0" dirty="0">
                <a:solidFill>
                  <a:srgbClr val="FFFF00"/>
                </a:solidFill>
                <a:latin typeface="宋体" panose="02010600030101010101" pitchFamily="2" charset="-122"/>
                <a:ea typeface="宋体" panose="02010600030101010101" pitchFamily="2" charset="-122"/>
              </a:rPr>
              <a:t>包服务费总额中的暂估专业工程</a:t>
            </a:r>
            <a:r>
              <a:rPr lang="zh-CN" altLang="zh-CN" spc="0" dirty="0">
                <a:solidFill>
                  <a:srgbClr val="FFFF00"/>
                </a:solidFill>
                <a:latin typeface="宋体" panose="02010600030101010101" pitchFamily="2" charset="-122"/>
                <a:ea typeface="宋体" panose="02010600030101010101" pitchFamily="2" charset="-122"/>
              </a:rPr>
              <a:t>、分部分项工程</a:t>
            </a:r>
            <a:r>
              <a:rPr lang="zh-TW" altLang="zh-CN" spc="0" dirty="0">
                <a:solidFill>
                  <a:srgbClr val="FFFF00"/>
                </a:solidFill>
                <a:latin typeface="宋体" panose="02010600030101010101" pitchFamily="2" charset="-122"/>
                <a:ea typeface="宋体" panose="02010600030101010101" pitchFamily="2" charset="-122"/>
              </a:rPr>
              <a:t>的单项总</a:t>
            </a:r>
            <a:r>
              <a:rPr lang="zh-CN" altLang="zh-CN" spc="0" dirty="0">
                <a:solidFill>
                  <a:srgbClr val="FFFF00"/>
                </a:solidFill>
                <a:latin typeface="宋体" panose="02010600030101010101" pitchFamily="2" charset="-122"/>
                <a:ea typeface="宋体" panose="02010600030101010101" pitchFamily="2" charset="-122"/>
              </a:rPr>
              <a:t>承</a:t>
            </a:r>
            <a:r>
              <a:rPr lang="zh-TW" altLang="zh-CN" spc="0" dirty="0">
                <a:solidFill>
                  <a:srgbClr val="FFFF00"/>
                </a:solidFill>
                <a:latin typeface="宋体" panose="02010600030101010101" pitchFamily="2" charset="-122"/>
                <a:ea typeface="宋体" panose="02010600030101010101" pitchFamily="2" charset="-122"/>
              </a:rPr>
              <a:t>包服务费应予扣减。</a:t>
            </a:r>
            <a:endParaRPr lang="zh-CN" altLang="zh-CN" spc="0" dirty="0">
              <a:solidFill>
                <a:srgbClr val="FFFF00"/>
              </a:solidFill>
              <a:latin typeface="宋体" panose="02010600030101010101" pitchFamily="2" charset="-122"/>
              <a:ea typeface="宋体" panose="02010600030101010101" pitchFamily="2" charset="-122"/>
            </a:endParaRPr>
          </a:p>
        </p:txBody>
      </p:sp>
      <p:sp>
        <p:nvSpPr>
          <p:cNvPr id="10752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5-42</a:t>
            </a:r>
            <a:endParaRPr lang="en-US" altLang="zh-CN" sz="2200" b="1" dirty="0">
              <a:solidFill>
                <a:schemeClr val="bg2"/>
              </a:solidFill>
              <a:latin typeface="微软雅黑" panose="020B0503020204020204" pitchFamily="34" charset="-122"/>
            </a:endParaRPr>
          </a:p>
        </p:txBody>
      </p:sp>
      <p:sp>
        <p:nvSpPr>
          <p:cNvPr id="10752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57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09576"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不可抗力</a:t>
                </a:r>
                <a:r>
                  <a:rPr lang="zh-CN" altLang="en-US" b="0" dirty="0"/>
                  <a:t> </a:t>
                </a:r>
                <a:endParaRPr lang="en-US" altLang="zh-CN" b="0" dirty="0"/>
              </a:p>
            </p:txBody>
          </p:sp>
        </p:grpSp>
      </p:grpSp>
      <p:sp>
        <p:nvSpPr>
          <p:cNvPr id="109571" name="Rectangle 1"/>
          <p:cNvSpPr/>
          <p:nvPr/>
        </p:nvSpPr>
        <p:spPr>
          <a:xfrm>
            <a:off x="187903" y="1599700"/>
            <a:ext cx="12003112" cy="4192141"/>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itchFamily="2" charset="-122"/>
                <a:ea typeface="宋体" pitchFamily="2" charset="-122"/>
              </a:rPr>
              <a:t>2.0.30 </a:t>
            </a:r>
            <a:r>
              <a:rPr lang="zh-CN" altLang="en-US" spc="0" dirty="0">
                <a:solidFill>
                  <a:schemeClr val="bg1"/>
                </a:solidFill>
                <a:latin typeface="宋体" pitchFamily="2" charset="-122"/>
                <a:ea typeface="宋体" pitchFamily="2" charset="-122"/>
              </a:rPr>
              <a:t>不可抗力 </a:t>
            </a:r>
          </a:p>
          <a:p>
            <a:pPr marL="0" indent="0" eaLnBrk="1" hangingPunct="1">
              <a:lnSpc>
                <a:spcPts val="3194"/>
              </a:lnSpc>
              <a:spcAft>
                <a:spcPct val="0"/>
              </a:spcAft>
              <a:buNone/>
            </a:pPr>
            <a:r>
              <a:rPr lang="zh-CN" altLang="en-US" spc="0" dirty="0">
                <a:solidFill>
                  <a:schemeClr val="bg1"/>
                </a:solidFill>
                <a:latin typeface="宋体" pitchFamily="2" charset="-122"/>
                <a:ea typeface="宋体" pitchFamily="2" charset="-122"/>
              </a:rPr>
              <a:t>     发承包双方在签订合同时不可预见，在合同履行过程中不能避免且不能克服的自然灾害和社会性突发事件，如地震、海啸、骚乱、戒严、暴动、战争，</a:t>
            </a:r>
            <a:r>
              <a:rPr lang="zh-CN" altLang="en-US" spc="0" dirty="0">
                <a:solidFill>
                  <a:srgbClr val="FFFF00"/>
                </a:solidFill>
                <a:latin typeface="宋体" pitchFamily="2" charset="-122"/>
                <a:ea typeface="宋体" pitchFamily="2" charset="-122"/>
              </a:rPr>
              <a:t>以及国家有关部门发布或专用合同条款中约定的不可抗力其他情形</a:t>
            </a:r>
            <a:r>
              <a:rPr lang="zh-CN" altLang="en-US" spc="0" dirty="0">
                <a:solidFill>
                  <a:schemeClr val="bg1"/>
                </a:solidFill>
                <a:latin typeface="宋体" pitchFamily="2" charset="-122"/>
                <a:ea typeface="宋体" pitchFamily="2" charset="-122"/>
              </a:rPr>
              <a:t>。</a:t>
            </a:r>
            <a:r>
              <a:rPr lang="en-US" altLang="zh-CN" spc="0" dirty="0">
                <a:solidFill>
                  <a:schemeClr val="tx1"/>
                </a:solidFill>
                <a:latin typeface="宋体" pitchFamily="2" charset="-122"/>
                <a:ea typeface="宋体" pitchFamily="2" charset="-122"/>
              </a:rPr>
              <a:t> </a:t>
            </a:r>
          </a:p>
          <a:p>
            <a:pPr marL="0" indent="0" eaLnBrk="1" hangingPunct="1">
              <a:lnSpc>
                <a:spcPts val="3194"/>
              </a:lnSpc>
              <a:spcAft>
                <a:spcPct val="0"/>
              </a:spcAft>
              <a:buNone/>
            </a:pPr>
            <a:r>
              <a:rPr lang="en-US" altLang="zh-CN" spc="0" dirty="0">
                <a:solidFill>
                  <a:schemeClr val="bg1"/>
                </a:solidFill>
                <a:latin typeface="宋体" pitchFamily="2" charset="-122"/>
                <a:ea typeface="宋体" pitchFamily="2" charset="-122"/>
              </a:rPr>
              <a:t>9.8.1 </a:t>
            </a:r>
            <a:r>
              <a:rPr lang="zh-TW" altLang="zh-CN" spc="0" dirty="0">
                <a:solidFill>
                  <a:schemeClr val="bg1"/>
                </a:solidFill>
                <a:latin typeface="宋体" pitchFamily="2" charset="-122"/>
                <a:ea typeface="宋体" pitchFamily="2" charset="-122"/>
              </a:rPr>
              <a:t>因不可抗力事件导致的人员伤亡、财产损失、 费用增加和（或）工期延误等后果，发承包双方应按下列原则分别承担并调整合同价款和工期：</a:t>
            </a:r>
            <a:endParaRPr lang="zh-CN" altLang="zh-CN" spc="0" dirty="0">
              <a:solidFill>
                <a:schemeClr val="bg1"/>
              </a:solidFill>
              <a:latin typeface="宋体" pitchFamily="2" charset="-122"/>
              <a:ea typeface="宋体" pitchFamily="2" charset="-122"/>
            </a:endParaRPr>
          </a:p>
          <a:p>
            <a:pPr marL="0" indent="0" eaLnBrk="1" hangingPunct="1">
              <a:lnSpc>
                <a:spcPts val="3194"/>
              </a:lnSpc>
              <a:spcAft>
                <a:spcPct val="0"/>
              </a:spcAft>
              <a:buNone/>
            </a:pPr>
            <a:r>
              <a:rPr lang="zh-CN"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1</a:t>
            </a:r>
            <a:r>
              <a:rPr lang="zh-CN" altLang="zh-CN" spc="0" dirty="0">
                <a:solidFill>
                  <a:schemeClr val="bg1"/>
                </a:solidFill>
                <a:latin typeface="宋体" pitchFamily="2" charset="-122"/>
                <a:ea typeface="宋体" pitchFamily="2" charset="-122"/>
              </a:rPr>
              <a:t>）</a:t>
            </a:r>
            <a:r>
              <a:rPr lang="zh-TW" altLang="zh-CN" spc="0" dirty="0">
                <a:solidFill>
                  <a:srgbClr val="FFFF00"/>
                </a:solidFill>
                <a:latin typeface="宋体" pitchFamily="2" charset="-122"/>
                <a:ea typeface="宋体" pitchFamily="2" charset="-122"/>
              </a:rPr>
              <a:t>永久工程、</a:t>
            </a:r>
            <a:r>
              <a:rPr lang="zh-CN" altLang="zh-CN" spc="0" dirty="0">
                <a:solidFill>
                  <a:srgbClr val="FFFF00"/>
                </a:solidFill>
                <a:latin typeface="宋体" pitchFamily="2" charset="-122"/>
                <a:ea typeface="宋体" pitchFamily="2" charset="-122"/>
              </a:rPr>
              <a:t>已</a:t>
            </a:r>
            <a:r>
              <a:rPr lang="zh-TW" altLang="zh-CN" spc="0" dirty="0">
                <a:solidFill>
                  <a:srgbClr val="FFFF00"/>
                </a:solidFill>
                <a:latin typeface="宋体" pitchFamily="2" charset="-122"/>
                <a:ea typeface="宋体" pitchFamily="2" charset="-122"/>
              </a:rPr>
              <a:t>运至施工现场材料的损坏，以及因工程损坏造成的第三人人员伤亡和财产损失由发包人承担；</a:t>
            </a:r>
            <a:endParaRPr lang="zh-CN" altLang="zh-CN" spc="0" dirty="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2</a:t>
            </a:r>
            <a:r>
              <a:rPr lang="zh-CN" altLang="zh-CN" spc="0" dirty="0">
                <a:solidFill>
                  <a:schemeClr val="bg1"/>
                </a:solidFill>
                <a:latin typeface="宋体" pitchFamily="2" charset="-122"/>
                <a:ea typeface="宋体" pitchFamily="2" charset="-122"/>
              </a:rPr>
              <a:t>）</a:t>
            </a:r>
            <a:r>
              <a:rPr lang="zh-CN" altLang="zh-CN" spc="0" dirty="0">
                <a:solidFill>
                  <a:srgbClr val="E9EDF0"/>
                </a:solidFill>
                <a:latin typeface="宋体" pitchFamily="2" charset="-122"/>
                <a:ea typeface="宋体" pitchFamily="2" charset="-122"/>
              </a:rPr>
              <a:t>承包人施工设备的损坏由承包人承担；</a:t>
            </a:r>
          </a:p>
          <a:p>
            <a:pPr marL="0" indent="0" eaLnBrk="1" hangingPunct="1">
              <a:lnSpc>
                <a:spcPts val="3194"/>
              </a:lnSpc>
              <a:spcAft>
                <a:spcPct val="0"/>
              </a:spcAft>
              <a:buNone/>
            </a:pPr>
            <a:r>
              <a:rPr lang="zh-CN"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3</a:t>
            </a:r>
            <a:r>
              <a:rPr lang="zh-CN" altLang="zh-CN" spc="0" dirty="0">
                <a:solidFill>
                  <a:schemeClr val="bg1"/>
                </a:solidFill>
                <a:latin typeface="宋体" pitchFamily="2" charset="-122"/>
                <a:ea typeface="宋体" pitchFamily="2" charset="-122"/>
              </a:rPr>
              <a:t>）发包人和承包人承担各自人员伤亡和财产的损失；</a:t>
            </a:r>
          </a:p>
          <a:p>
            <a:pPr marL="0" indent="0" eaLnBrk="1" hangingPunct="1">
              <a:lnSpc>
                <a:spcPts val="3194"/>
              </a:lnSpc>
              <a:spcAft>
                <a:spcPct val="0"/>
              </a:spcAft>
              <a:buNone/>
            </a:pPr>
            <a:r>
              <a:rPr lang="zh-CN" altLang="zh-CN" spc="0" dirty="0">
                <a:solidFill>
                  <a:schemeClr val="bg1"/>
                </a:solidFill>
                <a:latin typeface="宋体" pitchFamily="2" charset="-122"/>
                <a:ea typeface="宋体" pitchFamily="2" charset="-122"/>
              </a:rPr>
              <a:t>（</a:t>
            </a:r>
            <a:r>
              <a:rPr lang="en-US" altLang="zh-CN" spc="0" dirty="0">
                <a:solidFill>
                  <a:schemeClr val="bg1"/>
                </a:solidFill>
                <a:latin typeface="宋体" pitchFamily="2" charset="-122"/>
                <a:ea typeface="宋体" pitchFamily="2" charset="-122"/>
              </a:rPr>
              <a:t>4</a:t>
            </a:r>
            <a:r>
              <a:rPr lang="zh-CN" altLang="zh-CN" spc="0" dirty="0">
                <a:solidFill>
                  <a:schemeClr val="bg1"/>
                </a:solidFill>
                <a:latin typeface="宋体" pitchFamily="2" charset="-122"/>
                <a:ea typeface="宋体" pitchFamily="2" charset="-122"/>
              </a:rPr>
              <a:t>）因不可抗力影响承包人履行合同约定的义务，已经引起或将引起工期延误的，</a:t>
            </a:r>
            <a:r>
              <a:rPr lang="zh-CN" altLang="zh-CN" spc="0" dirty="0">
                <a:solidFill>
                  <a:srgbClr val="FFFF00"/>
                </a:solidFill>
                <a:latin typeface="宋体" pitchFamily="2" charset="-122"/>
                <a:ea typeface="宋体" pitchFamily="2" charset="-122"/>
              </a:rPr>
              <a:t>应当顺延工期，</a:t>
            </a:r>
            <a:r>
              <a:rPr lang="zh-CN" altLang="zh-CN" spc="0" dirty="0">
                <a:solidFill>
                  <a:schemeClr val="bg1"/>
                </a:solidFill>
                <a:latin typeface="宋体" pitchFamily="2" charset="-122"/>
                <a:ea typeface="宋体" pitchFamily="2" charset="-122"/>
              </a:rPr>
              <a:t>由此导致承包人停工的费用损失由发包人和承包人合理分担，</a:t>
            </a:r>
            <a:r>
              <a:rPr lang="zh-CN" altLang="zh-CN" spc="0" dirty="0">
                <a:solidFill>
                  <a:srgbClr val="FFFF00"/>
                </a:solidFill>
                <a:latin typeface="宋体" pitchFamily="2" charset="-122"/>
                <a:ea typeface="宋体" pitchFamily="2" charset="-122"/>
              </a:rPr>
              <a:t>停工期间应支付的施工场地必要的人员工资由发包人承担</a:t>
            </a:r>
            <a:r>
              <a:rPr lang="zh-CN" altLang="zh-CN" spc="0" dirty="0" smtClean="0">
                <a:solidFill>
                  <a:srgbClr val="FFFF00"/>
                </a:solidFill>
                <a:latin typeface="宋体" pitchFamily="2" charset="-122"/>
                <a:ea typeface="宋体" pitchFamily="2" charset="-122"/>
              </a:rPr>
              <a:t>；</a:t>
            </a:r>
            <a:endParaRPr lang="zh-CN" altLang="zh-CN" spc="0" dirty="0">
              <a:solidFill>
                <a:srgbClr val="FFFF00"/>
              </a:solidFill>
              <a:latin typeface="宋体" pitchFamily="2" charset="-122"/>
              <a:ea typeface="宋体" pitchFamily="2" charset="-122"/>
            </a:endParaRPr>
          </a:p>
        </p:txBody>
      </p:sp>
      <p:sp>
        <p:nvSpPr>
          <p:cNvPr id="10957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5-43</a:t>
            </a:r>
            <a:endParaRPr lang="en-US" altLang="zh-CN" sz="2200" b="1" dirty="0">
              <a:solidFill>
                <a:schemeClr val="bg2"/>
              </a:solidFill>
              <a:latin typeface="微软雅黑" panose="020B0503020204020204" pitchFamily="34" charset="-122"/>
            </a:endParaRPr>
          </a:p>
        </p:txBody>
      </p:sp>
      <p:sp>
        <p:nvSpPr>
          <p:cNvPr id="10957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不可抗力</a:t>
                </a:r>
                <a:r>
                  <a:rPr lang="zh-CN" altLang="en-US" b="0" dirty="0"/>
                  <a:t> </a:t>
                </a:r>
                <a:endParaRPr lang="en-US" altLang="zh-CN" b="0" dirty="0"/>
              </a:p>
            </p:txBody>
          </p:sp>
        </p:grpSp>
      </p:grpSp>
      <p:sp>
        <p:nvSpPr>
          <p:cNvPr id="109571" name="Rectangle 1"/>
          <p:cNvSpPr/>
          <p:nvPr/>
        </p:nvSpPr>
        <p:spPr>
          <a:xfrm>
            <a:off x="187903" y="2215250"/>
            <a:ext cx="12003112" cy="2961035"/>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zh-CN" spc="0" dirty="0" smtClean="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5</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因不可抗力引起或将引起工期延误，发包人要求赶工的，由此增加的赶工费用由发包人承担；</a:t>
            </a: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6</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承包人在停工期间按照发包人的要求照管、清理和修复工程的费用由发包人承担；</a:t>
            </a: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7</a:t>
            </a:r>
            <a:r>
              <a:rPr lang="zh-CN" altLang="zh-CN" spc="0" dirty="0">
                <a:solidFill>
                  <a:schemeClr val="bg1"/>
                </a:solidFill>
                <a:latin typeface="宋体" panose="02010600030101010101" pitchFamily="2" charset="-122"/>
                <a:ea typeface="宋体" panose="02010600030101010101" pitchFamily="2" charset="-122"/>
              </a:rPr>
              <a:t>）其他情形按国家法律规定执行。</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9.8.2 </a:t>
            </a:r>
            <a:r>
              <a:rPr lang="zh-TW" altLang="zh-CN" spc="0" dirty="0">
                <a:solidFill>
                  <a:schemeClr val="bg1"/>
                </a:solidFill>
                <a:latin typeface="宋体" panose="02010600030101010101" pitchFamily="2" charset="-122"/>
                <a:ea typeface="宋体" panose="02010600030101010101" pitchFamily="2" charset="-122"/>
              </a:rPr>
              <a:t>不可抗力发生后，合同当事人均应采取措施尽量避免和减少损失的扩大，任何一方当事人没有采取有效措施导致损失扩大的，应对扩大的损失承担责任。</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9.8.3 </a:t>
            </a:r>
            <a:r>
              <a:rPr lang="zh-TW" altLang="zh-CN" spc="0" dirty="0">
                <a:solidFill>
                  <a:schemeClr val="bg1"/>
                </a:solidFill>
                <a:latin typeface="宋体" panose="02010600030101010101" pitchFamily="2" charset="-122"/>
                <a:ea typeface="宋体" panose="02010600030101010101" pitchFamily="2" charset="-122"/>
              </a:rPr>
              <a:t>因合同一方迟延履行合同义务，在迟延履行合同期间遭遇不可抗力的，不免除其违约责任。</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9.8.4 </a:t>
            </a:r>
            <a:r>
              <a:rPr lang="zh-TW" altLang="zh-CN" spc="0" dirty="0">
                <a:solidFill>
                  <a:schemeClr val="bg1"/>
                </a:solidFill>
                <a:latin typeface="宋体" panose="02010600030101010101" pitchFamily="2" charset="-122"/>
                <a:ea typeface="宋体" panose="02010600030101010101" pitchFamily="2" charset="-122"/>
              </a:rPr>
              <a:t>因不可抗力解除合同的，应按本办法第</a:t>
            </a:r>
            <a:r>
              <a:rPr lang="en-US" altLang="zh-CN" spc="0" dirty="0">
                <a:solidFill>
                  <a:schemeClr val="bg1"/>
                </a:solidFill>
                <a:latin typeface="宋体" panose="02010600030101010101" pitchFamily="2" charset="-122"/>
                <a:ea typeface="宋体" panose="02010600030101010101" pitchFamily="2" charset="-122"/>
              </a:rPr>
              <a:t>11.4</a:t>
            </a:r>
            <a:r>
              <a:rPr lang="zh-TW" altLang="zh-CN" spc="0" dirty="0">
                <a:solidFill>
                  <a:schemeClr val="bg1"/>
                </a:solidFill>
                <a:latin typeface="宋体" panose="02010600030101010101" pitchFamily="2" charset="-122"/>
                <a:ea typeface="宋体" panose="02010600030101010101" pitchFamily="2" charset="-122"/>
              </a:rPr>
              <a:t>节</a:t>
            </a:r>
            <a:r>
              <a:rPr lang="zh-CN" altLang="en-US" spc="0" dirty="0">
                <a:solidFill>
                  <a:schemeClr val="bg1"/>
                </a:solidFill>
                <a:latin typeface="宋体" panose="02010600030101010101" pitchFamily="2" charset="-122"/>
                <a:ea typeface="宋体" panose="02010600030101010101" pitchFamily="2" charset="-122"/>
              </a:rPr>
              <a:t>（合同解除结算）</a:t>
            </a:r>
            <a:r>
              <a:rPr lang="zh-TW" altLang="zh-CN" spc="0" dirty="0">
                <a:solidFill>
                  <a:schemeClr val="bg1"/>
                </a:solidFill>
                <a:latin typeface="宋体" panose="02010600030101010101" pitchFamily="2" charset="-122"/>
                <a:ea typeface="宋体" panose="02010600030101010101" pitchFamily="2" charset="-122"/>
              </a:rPr>
              <a:t>规定办理。</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0957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5-44</a:t>
            </a:r>
            <a:endParaRPr lang="en-US" altLang="zh-CN" sz="2200" b="1" dirty="0">
              <a:solidFill>
                <a:schemeClr val="bg2"/>
              </a:solidFill>
              <a:latin typeface="微软雅黑" panose="020B0503020204020204" pitchFamily="34" charset="-122"/>
            </a:endParaRPr>
          </a:p>
        </p:txBody>
      </p:sp>
      <p:sp>
        <p:nvSpPr>
          <p:cNvPr id="10957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61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1162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新冠疫情</a:t>
                </a:r>
                <a:endParaRPr lang="en-US" altLang="zh-CN" b="0" dirty="0">
                  <a:solidFill>
                    <a:schemeClr val="bg1"/>
                  </a:solidFill>
                </a:endParaRPr>
              </a:p>
            </p:txBody>
          </p:sp>
        </p:grpSp>
      </p:grpSp>
      <p:sp>
        <p:nvSpPr>
          <p:cNvPr id="111619" name="Rectangle 1"/>
          <p:cNvSpPr/>
          <p:nvPr/>
        </p:nvSpPr>
        <p:spPr>
          <a:xfrm>
            <a:off x="600" y="2077983"/>
            <a:ext cx="12190413" cy="338166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en-US" spc="0" dirty="0" smtClean="0">
                <a:solidFill>
                  <a:schemeClr val="bg2"/>
                </a:solidFill>
                <a:latin typeface="宋体" panose="02010600030101010101" pitchFamily="2" charset="-122"/>
                <a:ea typeface="宋体" panose="02010600030101010101" pitchFamily="2" charset="-122"/>
              </a:rPr>
              <a:t>建</a:t>
            </a:r>
            <a:r>
              <a:rPr lang="zh-CN" altLang="en-US" spc="0" dirty="0">
                <a:solidFill>
                  <a:schemeClr val="bg2"/>
                </a:solidFill>
                <a:latin typeface="宋体" panose="02010600030101010101" pitchFamily="2" charset="-122"/>
                <a:ea typeface="宋体" panose="02010600030101010101" pitchFamily="2" charset="-122"/>
              </a:rPr>
              <a:t>设工程确因需要应复工的，应加强防护措施，保证人、财、物安全，并符合工程所在地政府有关规定，因此而导致工程费用变化，承发包双方应根据合同约定及有关规定，本着实事求是的原则协商解决或按以下规定另行签订补充协议</a:t>
            </a:r>
            <a:r>
              <a:rPr lang="zh-CN" altLang="en-US" spc="0" dirty="0" smtClean="0">
                <a:solidFill>
                  <a:schemeClr val="bg2"/>
                </a:solidFill>
                <a:latin typeface="宋体" panose="02010600030101010101" pitchFamily="2" charset="-122"/>
                <a:ea typeface="宋体" panose="02010600030101010101" pitchFamily="2" charset="-122"/>
              </a:rPr>
              <a:t>：</a:t>
            </a:r>
            <a:endParaRPr lang="en-US" altLang="zh-CN" spc="0" dirty="0" smtClean="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en-US" spc="0" dirty="0" smtClean="0">
                <a:solidFill>
                  <a:schemeClr val="bg2"/>
                </a:solidFill>
                <a:latin typeface="宋体" panose="02010600030101010101" pitchFamily="2" charset="-122"/>
                <a:ea typeface="宋体" panose="02010600030101010101" pitchFamily="2" charset="-122"/>
              </a:rPr>
              <a:t> </a:t>
            </a:r>
            <a:endParaRPr lang="zh-CN" altLang="en-US" spc="0" dirty="0">
              <a:solidFill>
                <a:schemeClr val="bg2"/>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en-US" altLang="zh-CN" sz="2000" spc="0" dirty="0" smtClean="0">
                <a:solidFill>
                  <a:srgbClr val="FFFF00"/>
                </a:solidFill>
                <a:latin typeface="宋体" panose="02010600030101010101" pitchFamily="2" charset="-122"/>
                <a:ea typeface="宋体" panose="02010600030101010101" pitchFamily="2" charset="-122"/>
              </a:rPr>
              <a:t>1</a:t>
            </a:r>
            <a:r>
              <a:rPr lang="zh-CN" altLang="en-US" sz="2000" spc="0" dirty="0" smtClean="0">
                <a:solidFill>
                  <a:srgbClr val="FFFF00"/>
                </a:solidFill>
                <a:latin typeface="宋体" panose="02010600030101010101" pitchFamily="2" charset="-122"/>
                <a:ea typeface="宋体" panose="02010600030101010101" pitchFamily="2" charset="-122"/>
              </a:rPr>
              <a:t>、防</a:t>
            </a:r>
            <a:r>
              <a:rPr lang="zh-CN" altLang="en-US" sz="2000" spc="0" dirty="0">
                <a:solidFill>
                  <a:srgbClr val="FFFF00"/>
                </a:solidFill>
                <a:latin typeface="宋体" panose="02010600030101010101" pitchFamily="2" charset="-122"/>
                <a:ea typeface="宋体" panose="02010600030101010101" pitchFamily="2" charset="-122"/>
              </a:rPr>
              <a:t>护费</a:t>
            </a:r>
            <a:r>
              <a:rPr lang="zh-CN" altLang="en-US" sz="2000" spc="0" dirty="0">
                <a:solidFill>
                  <a:schemeClr val="bg2"/>
                </a:solidFill>
                <a:latin typeface="宋体" panose="02010600030101010101" pitchFamily="2" charset="-122"/>
                <a:ea typeface="宋体" panose="02010600030101010101" pitchFamily="2" charset="-122"/>
              </a:rPr>
              <a:t>：政府或行业主管部门对不可抗力情形未解控期间（下简称“未解控期间”），复工需增加的防护物质费用和防护人员费用，由承发包双方按实签证，进入结算，防护费应及时足额支付。</a:t>
            </a:r>
          </a:p>
          <a:p>
            <a:pPr marL="0" indent="0" eaLnBrk="1" hangingPunct="1">
              <a:lnSpc>
                <a:spcPct val="100000"/>
              </a:lnSpc>
              <a:spcAft>
                <a:spcPct val="0"/>
              </a:spcAft>
              <a:buNone/>
            </a:pPr>
            <a:r>
              <a:rPr lang="en-US" altLang="zh-CN" sz="2000" spc="0" dirty="0" smtClean="0">
                <a:solidFill>
                  <a:srgbClr val="FFFF00"/>
                </a:solidFill>
                <a:latin typeface="宋体" panose="02010600030101010101" pitchFamily="2" charset="-122"/>
                <a:ea typeface="宋体" panose="02010600030101010101" pitchFamily="2" charset="-122"/>
              </a:rPr>
              <a:t>2</a:t>
            </a:r>
            <a:r>
              <a:rPr lang="zh-CN" altLang="en-US" sz="2000" spc="0" dirty="0" smtClean="0">
                <a:solidFill>
                  <a:srgbClr val="FFFF00"/>
                </a:solidFill>
                <a:latin typeface="宋体" panose="02010600030101010101" pitchFamily="2" charset="-122"/>
                <a:ea typeface="宋体" panose="02010600030101010101" pitchFamily="2" charset="-122"/>
              </a:rPr>
              <a:t>、人</a:t>
            </a:r>
            <a:r>
              <a:rPr lang="zh-CN" altLang="en-US" sz="2000" spc="0" dirty="0">
                <a:solidFill>
                  <a:srgbClr val="FFFF00"/>
                </a:solidFill>
                <a:latin typeface="宋体" panose="02010600030101010101" pitchFamily="2" charset="-122"/>
                <a:ea typeface="宋体" panose="02010600030101010101" pitchFamily="2" charset="-122"/>
              </a:rPr>
              <a:t>工费</a:t>
            </a:r>
            <a:r>
              <a:rPr lang="zh-CN" altLang="en-US" sz="2000" spc="0" dirty="0">
                <a:solidFill>
                  <a:schemeClr val="bg2"/>
                </a:solidFill>
                <a:latin typeface="宋体" panose="02010600030101010101" pitchFamily="2" charset="-122"/>
                <a:ea typeface="宋体" panose="02010600030101010101" pitchFamily="2" charset="-122"/>
              </a:rPr>
              <a:t>：受不可抗力因素影响，导致建筑工人人力资源短缺，工资变化幅度较大，承发包双方应本着实事求是的原则，及时做好建筑工人实名登记和市场工资调查，未解控期间完成的工程量，其人工费可由承发包双方签证确认并按实调整。</a:t>
            </a:r>
          </a:p>
          <a:p>
            <a:pPr marL="0" indent="0" eaLnBrk="1" hangingPunct="1">
              <a:lnSpc>
                <a:spcPct val="100000"/>
              </a:lnSpc>
              <a:spcAft>
                <a:spcPct val="0"/>
              </a:spcAft>
              <a:buNone/>
            </a:pPr>
            <a:r>
              <a:rPr lang="en-US" altLang="zh-CN" sz="2000" spc="0" dirty="0" smtClean="0">
                <a:solidFill>
                  <a:srgbClr val="FFFF00"/>
                </a:solidFill>
                <a:latin typeface="宋体" panose="02010600030101010101" pitchFamily="2" charset="-122"/>
                <a:ea typeface="宋体" panose="02010600030101010101" pitchFamily="2" charset="-122"/>
              </a:rPr>
              <a:t>3</a:t>
            </a:r>
            <a:r>
              <a:rPr lang="zh-CN" altLang="en-US" sz="2000" spc="0" dirty="0" smtClean="0">
                <a:solidFill>
                  <a:srgbClr val="FFFF00"/>
                </a:solidFill>
                <a:latin typeface="宋体" panose="02010600030101010101" pitchFamily="2" charset="-122"/>
                <a:ea typeface="宋体" panose="02010600030101010101" pitchFamily="2" charset="-122"/>
              </a:rPr>
              <a:t>、材</a:t>
            </a:r>
            <a:r>
              <a:rPr lang="zh-CN" altLang="en-US" sz="2000" spc="0" dirty="0">
                <a:solidFill>
                  <a:srgbClr val="FFFF00"/>
                </a:solidFill>
                <a:latin typeface="宋体" panose="02010600030101010101" pitchFamily="2" charset="-122"/>
                <a:ea typeface="宋体" panose="02010600030101010101" pitchFamily="2" charset="-122"/>
              </a:rPr>
              <a:t>料价格</a:t>
            </a:r>
            <a:r>
              <a:rPr lang="zh-CN" altLang="en-US" sz="2000" spc="0" dirty="0">
                <a:solidFill>
                  <a:schemeClr val="bg2"/>
                </a:solidFill>
                <a:latin typeface="宋体" panose="02010600030101010101" pitchFamily="2" charset="-122"/>
                <a:ea typeface="宋体" panose="02010600030101010101" pitchFamily="2" charset="-122"/>
              </a:rPr>
              <a:t>：受不可抗力影响，导致材料价格异常波动，承发包双方应根据实际情况及时签证并按实调整。</a:t>
            </a:r>
          </a:p>
          <a:p>
            <a:pPr marL="0" indent="0" eaLnBrk="1" hangingPunct="1">
              <a:lnSpc>
                <a:spcPct val="100000"/>
              </a:lnSpc>
              <a:spcAft>
                <a:spcPct val="0"/>
              </a:spcAft>
              <a:buNone/>
            </a:pPr>
            <a:r>
              <a:rPr lang="en-US" altLang="zh-CN" sz="2000" spc="0" dirty="0" smtClean="0">
                <a:solidFill>
                  <a:schemeClr val="bg2"/>
                </a:solidFill>
                <a:latin typeface="宋体" panose="02010600030101010101" pitchFamily="2" charset="-122"/>
                <a:ea typeface="宋体" panose="02010600030101010101" pitchFamily="2" charset="-122"/>
              </a:rPr>
              <a:t>4</a:t>
            </a:r>
            <a:r>
              <a:rPr lang="zh-CN" altLang="en-US" sz="2000" spc="0" dirty="0" smtClean="0">
                <a:solidFill>
                  <a:schemeClr val="bg2"/>
                </a:solidFill>
                <a:latin typeface="宋体" panose="02010600030101010101" pitchFamily="2" charset="-122"/>
                <a:ea typeface="宋体" panose="02010600030101010101" pitchFamily="2" charset="-122"/>
              </a:rPr>
              <a:t>、在</a:t>
            </a:r>
            <a:r>
              <a:rPr lang="zh-CN" altLang="en-US" sz="2000" spc="0" dirty="0">
                <a:solidFill>
                  <a:schemeClr val="bg2"/>
                </a:solidFill>
                <a:latin typeface="宋体" panose="02010600030101010101" pitchFamily="2" charset="-122"/>
                <a:ea typeface="宋体" panose="02010600030101010101" pitchFamily="2" charset="-122"/>
              </a:rPr>
              <a:t>未解控期间，人工费、材料价格、防护措施费用等未进行签证的可按各市州建设主管部门发布的人工费调整系数、材料价格、防护措施费用等各类建设工程造价信息及相关文件规定执行</a:t>
            </a:r>
            <a:r>
              <a:rPr lang="zh-CN" altLang="en-US" sz="2000" spc="0" dirty="0" smtClean="0">
                <a:solidFill>
                  <a:schemeClr val="bg2"/>
                </a:solidFill>
                <a:latin typeface="宋体" panose="02010600030101010101" pitchFamily="2" charset="-122"/>
                <a:ea typeface="宋体" panose="02010600030101010101" pitchFamily="2" charset="-122"/>
              </a:rPr>
              <a:t>。</a:t>
            </a:r>
            <a:endParaRPr lang="zh-CN" altLang="zh-CN" sz="2000" spc="0" dirty="0">
              <a:solidFill>
                <a:srgbClr val="FFFF00"/>
              </a:solidFill>
              <a:ea typeface="宋体" panose="02010600030101010101" pitchFamily="2" charset="-122"/>
            </a:endParaRPr>
          </a:p>
        </p:txBody>
      </p:sp>
      <p:sp>
        <p:nvSpPr>
          <p:cNvPr id="11162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5-45</a:t>
            </a:r>
            <a:endParaRPr lang="en-US" altLang="zh-CN" sz="2200" b="1" dirty="0">
              <a:solidFill>
                <a:schemeClr val="bg2"/>
              </a:solidFill>
              <a:latin typeface="微软雅黑" panose="020B0503020204020204" pitchFamily="34" charset="-122"/>
            </a:endParaRPr>
          </a:p>
        </p:txBody>
      </p:sp>
      <p:sp>
        <p:nvSpPr>
          <p:cNvPr id="11162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新冠疫情</a:t>
                </a:r>
                <a:endParaRPr lang="en-US" altLang="zh-CN" b="0" dirty="0">
                  <a:solidFill>
                    <a:schemeClr val="bg1"/>
                  </a:solidFill>
                </a:endParaRPr>
              </a:p>
            </p:txBody>
          </p:sp>
        </p:grpSp>
      </p:grpSp>
      <p:sp>
        <p:nvSpPr>
          <p:cNvPr id="111619" name="Rectangle 1"/>
          <p:cNvSpPr/>
          <p:nvPr/>
        </p:nvSpPr>
        <p:spPr>
          <a:xfrm>
            <a:off x="600" y="1672742"/>
            <a:ext cx="12190413" cy="4192141"/>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zh-CN" sz="2000" spc="0" dirty="0" smtClean="0">
                <a:solidFill>
                  <a:srgbClr val="FFFF00"/>
                </a:solidFill>
                <a:latin typeface="宋体" pitchFamily="2" charset="-122"/>
                <a:ea typeface="宋体" pitchFamily="2" charset="-122"/>
              </a:rPr>
              <a:t>《</a:t>
            </a:r>
            <a:r>
              <a:rPr lang="zh-CN" altLang="zh-CN" sz="2000" spc="0" dirty="0">
                <a:solidFill>
                  <a:srgbClr val="FFFF00"/>
                </a:solidFill>
                <a:latin typeface="宋体" pitchFamily="2" charset="-122"/>
                <a:ea typeface="宋体" pitchFamily="2" charset="-122"/>
              </a:rPr>
              <a:t>关于新冠肺炎疫情防控期间建设工程计价有关事项的通知</a:t>
            </a:r>
            <a:r>
              <a:rPr lang="zh-CN" altLang="zh-CN" sz="2000" spc="0" dirty="0" smtClean="0">
                <a:solidFill>
                  <a:srgbClr val="FFFF00"/>
                </a:solidFill>
                <a:latin typeface="宋体" pitchFamily="2" charset="-122"/>
                <a:ea typeface="宋体" pitchFamily="2" charset="-122"/>
              </a:rPr>
              <a:t>》</a:t>
            </a:r>
            <a:r>
              <a:rPr lang="zh-CN" altLang="en-US" sz="2000" spc="0" dirty="0" smtClean="0">
                <a:solidFill>
                  <a:schemeClr val="bg2"/>
                </a:solidFill>
                <a:latin typeface="宋体" pitchFamily="2" charset="-122"/>
                <a:ea typeface="宋体" pitchFamily="2" charset="-122"/>
              </a:rPr>
              <a:t>（</a:t>
            </a:r>
            <a:r>
              <a:rPr lang="zh-CN" altLang="zh-CN" sz="2000" spc="0" dirty="0" smtClean="0">
                <a:solidFill>
                  <a:schemeClr val="bg2"/>
                </a:solidFill>
                <a:latin typeface="宋体" pitchFamily="2" charset="-122"/>
                <a:ea typeface="宋体" pitchFamily="2" charset="-122"/>
              </a:rPr>
              <a:t>湘</a:t>
            </a:r>
            <a:r>
              <a:rPr lang="zh-CN" altLang="zh-CN" sz="2000" spc="0" dirty="0">
                <a:solidFill>
                  <a:schemeClr val="bg2"/>
                </a:solidFill>
                <a:latin typeface="宋体" pitchFamily="2" charset="-122"/>
                <a:ea typeface="宋体" pitchFamily="2" charset="-122"/>
              </a:rPr>
              <a:t>建价函〔2020〕7号</a:t>
            </a:r>
            <a:r>
              <a:rPr lang="zh-CN" altLang="en-US" sz="2000" spc="0" dirty="0" smtClean="0">
                <a:solidFill>
                  <a:srgbClr val="FFFF00"/>
                </a:solidFill>
                <a:latin typeface="宋体" pitchFamily="2" charset="-122"/>
                <a:ea typeface="宋体" pitchFamily="2" charset="-122"/>
              </a:rPr>
              <a:t>）</a:t>
            </a:r>
            <a:endParaRPr lang="en-US" altLang="zh-CN" sz="2000" spc="0" dirty="0" smtClean="0">
              <a:solidFill>
                <a:srgbClr val="FFFF00"/>
              </a:solidFill>
              <a:latin typeface="宋体" pitchFamily="2" charset="-122"/>
              <a:ea typeface="宋体" pitchFamily="2" charset="-122"/>
            </a:endParaRPr>
          </a:p>
          <a:p>
            <a:pPr marL="0" indent="0" eaLnBrk="1" hangingPunct="1">
              <a:lnSpc>
                <a:spcPts val="3194"/>
              </a:lnSpc>
              <a:spcAft>
                <a:spcPct val="0"/>
              </a:spcAft>
              <a:buNone/>
            </a:pPr>
            <a:r>
              <a:rPr lang="zh-CN" altLang="zh-CN" sz="2000" spc="0" dirty="0" smtClean="0">
                <a:solidFill>
                  <a:srgbClr val="FFFF00"/>
                </a:solidFill>
                <a:latin typeface="宋体" pitchFamily="2" charset="-122"/>
                <a:ea typeface="宋体" pitchFamily="2" charset="-122"/>
              </a:rPr>
              <a:t>《关于新型冠状病毒肺炎防疫期间建设工程计价有关事项的通知》</a:t>
            </a:r>
            <a:r>
              <a:rPr lang="zh-CN" altLang="en-US" sz="2000" spc="0" dirty="0" smtClean="0">
                <a:solidFill>
                  <a:schemeClr val="bg2"/>
                </a:solidFill>
                <a:latin typeface="宋体" pitchFamily="2" charset="-122"/>
                <a:ea typeface="宋体" pitchFamily="2" charset="-122"/>
              </a:rPr>
              <a:t>（</a:t>
            </a:r>
            <a:r>
              <a:rPr lang="zh-CN" altLang="zh-CN" sz="2000" spc="0" dirty="0" smtClean="0">
                <a:solidFill>
                  <a:schemeClr val="bg2"/>
                </a:solidFill>
                <a:latin typeface="宋体" pitchFamily="2" charset="-122"/>
                <a:ea typeface="宋体" pitchFamily="2" charset="-122"/>
              </a:rPr>
              <a:t>岳建价〔2020〕3号</a:t>
            </a:r>
            <a:r>
              <a:rPr lang="zh-CN" altLang="en-US" sz="2000" spc="0" dirty="0" smtClean="0">
                <a:solidFill>
                  <a:schemeClr val="bg2"/>
                </a:solidFill>
                <a:latin typeface="宋体" pitchFamily="2" charset="-122"/>
                <a:ea typeface="宋体" pitchFamily="2" charset="-122"/>
              </a:rPr>
              <a:t>）</a:t>
            </a:r>
            <a:endParaRPr lang="en-US" altLang="zh-CN" sz="2000" spc="0" dirty="0">
              <a:solidFill>
                <a:schemeClr val="bg2"/>
              </a:solidFill>
              <a:latin typeface="宋体" pitchFamily="2" charset="-122"/>
              <a:ea typeface="宋体" pitchFamily="2" charset="-122"/>
            </a:endParaRPr>
          </a:p>
          <a:p>
            <a:pPr marL="0" indent="0" eaLnBrk="1" hangingPunct="1">
              <a:lnSpc>
                <a:spcPts val="3194"/>
              </a:lnSpc>
              <a:spcAft>
                <a:spcPct val="0"/>
              </a:spcAft>
              <a:buNone/>
            </a:pPr>
            <a:r>
              <a:rPr lang="zh-CN" altLang="zh-CN" sz="2000" spc="0" dirty="0" smtClean="0">
                <a:solidFill>
                  <a:srgbClr val="FFFF00"/>
                </a:solidFill>
                <a:latin typeface="宋体" pitchFamily="2" charset="-122"/>
                <a:ea typeface="宋体" pitchFamily="2" charset="-122"/>
              </a:rPr>
              <a:t>《</a:t>
            </a:r>
            <a:r>
              <a:rPr lang="zh-CN" altLang="en-US" sz="2000" spc="0" dirty="0">
                <a:solidFill>
                  <a:srgbClr val="FFFF00"/>
                </a:solidFill>
                <a:latin typeface="宋体" pitchFamily="2" charset="-122"/>
                <a:ea typeface="宋体" pitchFamily="2" charset="-122"/>
              </a:rPr>
              <a:t>关于进一步明确新冠肺炎疫情期间建设工程计价调整事项的通知</a:t>
            </a:r>
            <a:r>
              <a:rPr lang="zh-CN" altLang="zh-CN" sz="2000" spc="0" dirty="0" smtClean="0">
                <a:solidFill>
                  <a:srgbClr val="FFFF00"/>
                </a:solidFill>
                <a:latin typeface="宋体" pitchFamily="2" charset="-122"/>
                <a:ea typeface="宋体" pitchFamily="2" charset="-122"/>
              </a:rPr>
              <a:t>》</a:t>
            </a:r>
            <a:r>
              <a:rPr lang="zh-CN" altLang="en-US" sz="2000" spc="0" dirty="0" smtClean="0">
                <a:solidFill>
                  <a:srgbClr val="E9EDF0"/>
                </a:solidFill>
                <a:latin typeface="宋体" pitchFamily="2" charset="-122"/>
                <a:ea typeface="宋体" pitchFamily="2" charset="-122"/>
              </a:rPr>
              <a:t>（</a:t>
            </a:r>
            <a:r>
              <a:rPr lang="zh-CN" altLang="zh-CN" sz="2000" spc="0" dirty="0" smtClean="0">
                <a:solidFill>
                  <a:srgbClr val="E9EDF0"/>
                </a:solidFill>
                <a:latin typeface="宋体" pitchFamily="2" charset="-122"/>
                <a:ea typeface="宋体" pitchFamily="2" charset="-122"/>
              </a:rPr>
              <a:t>湘</a:t>
            </a:r>
            <a:r>
              <a:rPr lang="zh-CN" altLang="zh-CN" sz="2000" spc="0" dirty="0">
                <a:solidFill>
                  <a:srgbClr val="E9EDF0"/>
                </a:solidFill>
                <a:latin typeface="宋体" pitchFamily="2" charset="-122"/>
                <a:ea typeface="宋体" pitchFamily="2" charset="-122"/>
              </a:rPr>
              <a:t>建价函〔2020〕</a:t>
            </a:r>
            <a:r>
              <a:rPr lang="en-US" altLang="zh-CN" sz="2000" spc="0" dirty="0">
                <a:solidFill>
                  <a:srgbClr val="E9EDF0"/>
                </a:solidFill>
                <a:latin typeface="宋体" pitchFamily="2" charset="-122"/>
                <a:ea typeface="宋体" pitchFamily="2" charset="-122"/>
              </a:rPr>
              <a:t>113</a:t>
            </a:r>
            <a:r>
              <a:rPr lang="zh-CN" altLang="zh-CN" sz="2000" spc="0" dirty="0">
                <a:solidFill>
                  <a:srgbClr val="E9EDF0"/>
                </a:solidFill>
                <a:latin typeface="宋体" pitchFamily="2" charset="-122"/>
                <a:ea typeface="宋体" pitchFamily="2" charset="-122"/>
              </a:rPr>
              <a:t>号</a:t>
            </a:r>
            <a:r>
              <a:rPr lang="zh-CN" altLang="en-US" sz="2000" spc="0" dirty="0">
                <a:solidFill>
                  <a:srgbClr val="E9EDF0"/>
                </a:solidFill>
                <a:latin typeface="宋体" pitchFamily="2" charset="-122"/>
                <a:ea typeface="宋体" pitchFamily="2" charset="-122"/>
              </a:rPr>
              <a:t>）</a:t>
            </a:r>
            <a:endParaRPr lang="en-US" altLang="zh-CN" sz="2000" spc="0" dirty="0">
              <a:solidFill>
                <a:srgbClr val="E9EDF0"/>
              </a:solidFill>
              <a:latin typeface="宋体" pitchFamily="2" charset="-122"/>
              <a:ea typeface="宋体" pitchFamily="2" charset="-122"/>
            </a:endParaRP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一、</a:t>
            </a:r>
            <a:r>
              <a:rPr lang="zh-CN" altLang="en-US" spc="0" dirty="0">
                <a:solidFill>
                  <a:srgbClr val="FFFF00"/>
                </a:solidFill>
                <a:latin typeface="宋体" panose="02010600030101010101" pitchFamily="2" charset="-122"/>
                <a:ea typeface="宋体" panose="02010600030101010101" pitchFamily="2" charset="-122"/>
              </a:rPr>
              <a:t>关于疫情防护费 </a:t>
            </a:r>
            <a:r>
              <a:rPr lang="en-US" altLang="zh-CN" spc="0" dirty="0" smtClean="0">
                <a:solidFill>
                  <a:schemeClr val="bg2"/>
                </a:solidFill>
                <a:latin typeface="宋体" panose="02010600030101010101" pitchFamily="2" charset="-122"/>
                <a:ea typeface="宋体" panose="02010600030101010101" pitchFamily="2" charset="-122"/>
              </a:rPr>
              <a:t>2020</a:t>
            </a:r>
            <a:r>
              <a:rPr lang="zh-CN" altLang="en-US" spc="0" dirty="0">
                <a:solidFill>
                  <a:schemeClr val="bg2"/>
                </a:solidFill>
                <a:latin typeface="宋体" panose="02010600030101010101" pitchFamily="2" charset="-122"/>
                <a:ea typeface="宋体" panose="02010600030101010101" pitchFamily="2" charset="-122"/>
              </a:rPr>
              <a:t>年</a:t>
            </a:r>
            <a:r>
              <a:rPr lang="en-US" altLang="zh-CN" spc="0" dirty="0">
                <a:solidFill>
                  <a:schemeClr val="bg2"/>
                </a:solidFill>
                <a:latin typeface="宋体" panose="02010600030101010101" pitchFamily="2" charset="-122"/>
                <a:ea typeface="宋体" panose="02010600030101010101" pitchFamily="2" charset="-122"/>
              </a:rPr>
              <a:t>1</a:t>
            </a:r>
            <a:r>
              <a:rPr lang="zh-CN" altLang="en-US" spc="0" dirty="0">
                <a:solidFill>
                  <a:schemeClr val="bg2"/>
                </a:solidFill>
                <a:latin typeface="宋体" panose="02010600030101010101" pitchFamily="2" charset="-122"/>
                <a:ea typeface="宋体" panose="02010600030101010101" pitchFamily="2" charset="-122"/>
              </a:rPr>
              <a:t>月</a:t>
            </a:r>
            <a:r>
              <a:rPr lang="en-US" altLang="zh-CN" spc="0" dirty="0">
                <a:solidFill>
                  <a:schemeClr val="bg2"/>
                </a:solidFill>
                <a:latin typeface="宋体" panose="02010600030101010101" pitchFamily="2" charset="-122"/>
                <a:ea typeface="宋体" panose="02010600030101010101" pitchFamily="2" charset="-122"/>
              </a:rPr>
              <a:t>23</a:t>
            </a:r>
            <a:r>
              <a:rPr lang="zh-CN" altLang="en-US" spc="0" dirty="0">
                <a:solidFill>
                  <a:schemeClr val="bg2"/>
                </a:solidFill>
                <a:latin typeface="宋体" panose="02010600030101010101" pitchFamily="2" charset="-122"/>
                <a:ea typeface="宋体" panose="02010600030101010101" pitchFamily="2" charset="-122"/>
              </a:rPr>
              <a:t>日至</a:t>
            </a:r>
            <a:r>
              <a:rPr lang="en-US" altLang="zh-CN" spc="0" dirty="0">
                <a:solidFill>
                  <a:schemeClr val="bg2"/>
                </a:solidFill>
                <a:latin typeface="宋体" panose="02010600030101010101" pitchFamily="2" charset="-122"/>
                <a:ea typeface="宋体" panose="02010600030101010101" pitchFamily="2" charset="-122"/>
              </a:rPr>
              <a:t>4</a:t>
            </a:r>
            <a:r>
              <a:rPr lang="zh-CN" altLang="en-US" spc="0" dirty="0">
                <a:solidFill>
                  <a:schemeClr val="bg2"/>
                </a:solidFill>
                <a:latin typeface="宋体" panose="02010600030101010101" pitchFamily="2" charset="-122"/>
                <a:ea typeface="宋体" panose="02010600030101010101" pitchFamily="2" charset="-122"/>
              </a:rPr>
              <a:t>月</a:t>
            </a:r>
            <a:r>
              <a:rPr lang="en-US" altLang="zh-CN" spc="0" dirty="0">
                <a:solidFill>
                  <a:schemeClr val="bg2"/>
                </a:solidFill>
                <a:latin typeface="宋体" panose="02010600030101010101" pitchFamily="2" charset="-122"/>
                <a:ea typeface="宋体" panose="02010600030101010101" pitchFamily="2" charset="-122"/>
              </a:rPr>
              <a:t>30</a:t>
            </a:r>
            <a:r>
              <a:rPr lang="zh-CN" altLang="en-US" spc="0" dirty="0">
                <a:solidFill>
                  <a:schemeClr val="bg2"/>
                </a:solidFill>
                <a:latin typeface="宋体" panose="02010600030101010101" pitchFamily="2" charset="-122"/>
                <a:ea typeface="宋体" panose="02010600030101010101" pitchFamily="2" charset="-122"/>
              </a:rPr>
              <a:t>日期间，建设工程项目所发生的疫情防护费（含疫情防控物资及疫情防控专业人员费用），已签证的按签证计算；未签证的根据建设工程项目现场实际投入的作业人员及管理人员数量，按</a:t>
            </a:r>
            <a:r>
              <a:rPr lang="en-US" altLang="zh-CN" spc="0" dirty="0">
                <a:solidFill>
                  <a:schemeClr val="bg2"/>
                </a:solidFill>
                <a:latin typeface="宋体" panose="02010600030101010101" pitchFamily="2" charset="-122"/>
                <a:ea typeface="宋体" panose="02010600030101010101" pitchFamily="2" charset="-122"/>
              </a:rPr>
              <a:t>45</a:t>
            </a:r>
            <a:r>
              <a:rPr lang="zh-CN" altLang="en-US" spc="0" dirty="0">
                <a:solidFill>
                  <a:schemeClr val="bg2"/>
                </a:solidFill>
                <a:latin typeface="宋体" panose="02010600030101010101" pitchFamily="2" charset="-122"/>
                <a:ea typeface="宋体" panose="02010600030101010101" pitchFamily="2" charset="-122"/>
              </a:rPr>
              <a:t>元</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人</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天计算，如建设单位提供疫情防护措施，则扣除相关费用。建设工程项目按要求进行人员隔离及核酸检测的，隔离费用及核酸检测费用（不含医保报销部分）按实计算。</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二、</a:t>
            </a:r>
            <a:r>
              <a:rPr lang="zh-CN" altLang="en-US" spc="0" dirty="0">
                <a:solidFill>
                  <a:srgbClr val="FFFF00"/>
                </a:solidFill>
                <a:latin typeface="宋体" panose="02010600030101010101" pitchFamily="2" charset="-122"/>
                <a:ea typeface="宋体" panose="02010600030101010101" pitchFamily="2" charset="-122"/>
              </a:rPr>
              <a:t>关于人工、机械调整</a:t>
            </a:r>
            <a:r>
              <a:rPr lang="zh-CN" altLang="en-US" spc="0" dirty="0">
                <a:solidFill>
                  <a:schemeClr val="bg2"/>
                </a:solidFill>
                <a:latin typeface="宋体" panose="02010600030101010101" pitchFamily="2" charset="-122"/>
                <a:ea typeface="宋体" panose="02010600030101010101" pitchFamily="2" charset="-122"/>
              </a:rPr>
              <a:t> </a:t>
            </a:r>
            <a:r>
              <a:rPr lang="en-US" altLang="zh-CN" spc="0" dirty="0" smtClean="0">
                <a:solidFill>
                  <a:schemeClr val="bg2"/>
                </a:solidFill>
                <a:latin typeface="宋体" panose="02010600030101010101" pitchFamily="2" charset="-122"/>
                <a:ea typeface="宋体" panose="02010600030101010101" pitchFamily="2" charset="-122"/>
              </a:rPr>
              <a:t>2020</a:t>
            </a:r>
            <a:r>
              <a:rPr lang="zh-CN" altLang="en-US" spc="0" dirty="0">
                <a:solidFill>
                  <a:schemeClr val="bg2"/>
                </a:solidFill>
                <a:latin typeface="宋体" panose="02010600030101010101" pitchFamily="2" charset="-122"/>
                <a:ea typeface="宋体" panose="02010600030101010101" pitchFamily="2" charset="-122"/>
              </a:rPr>
              <a:t>年</a:t>
            </a:r>
            <a:r>
              <a:rPr lang="en-US" altLang="zh-CN" spc="0" dirty="0">
                <a:solidFill>
                  <a:schemeClr val="bg2"/>
                </a:solidFill>
                <a:latin typeface="宋体" panose="02010600030101010101" pitchFamily="2" charset="-122"/>
                <a:ea typeface="宋体" panose="02010600030101010101" pitchFamily="2" charset="-122"/>
              </a:rPr>
              <a:t>1</a:t>
            </a:r>
            <a:r>
              <a:rPr lang="zh-CN" altLang="en-US" spc="0" dirty="0">
                <a:solidFill>
                  <a:schemeClr val="bg2"/>
                </a:solidFill>
                <a:latin typeface="宋体" panose="02010600030101010101" pitchFamily="2" charset="-122"/>
                <a:ea typeface="宋体" panose="02010600030101010101" pitchFamily="2" charset="-122"/>
              </a:rPr>
              <a:t>月</a:t>
            </a:r>
            <a:r>
              <a:rPr lang="en-US" altLang="zh-CN" spc="0" dirty="0">
                <a:solidFill>
                  <a:schemeClr val="bg2"/>
                </a:solidFill>
                <a:latin typeface="宋体" panose="02010600030101010101" pitchFamily="2" charset="-122"/>
                <a:ea typeface="宋体" panose="02010600030101010101" pitchFamily="2" charset="-122"/>
              </a:rPr>
              <a:t>23</a:t>
            </a:r>
            <a:r>
              <a:rPr lang="zh-CN" altLang="en-US" spc="0" dirty="0">
                <a:solidFill>
                  <a:schemeClr val="bg2"/>
                </a:solidFill>
                <a:latin typeface="宋体" panose="02010600030101010101" pitchFamily="2" charset="-122"/>
                <a:ea typeface="宋体" panose="02010600030101010101" pitchFamily="2" charset="-122"/>
              </a:rPr>
              <a:t>日至</a:t>
            </a:r>
            <a:r>
              <a:rPr lang="en-US" altLang="zh-CN" spc="0" dirty="0">
                <a:solidFill>
                  <a:schemeClr val="bg2"/>
                </a:solidFill>
                <a:latin typeface="宋体" panose="02010600030101010101" pitchFamily="2" charset="-122"/>
                <a:ea typeface="宋体" panose="02010600030101010101" pitchFamily="2" charset="-122"/>
              </a:rPr>
              <a:t>4</a:t>
            </a:r>
            <a:r>
              <a:rPr lang="zh-CN" altLang="en-US" spc="0" dirty="0">
                <a:solidFill>
                  <a:schemeClr val="bg2"/>
                </a:solidFill>
                <a:latin typeface="宋体" panose="02010600030101010101" pitchFamily="2" charset="-122"/>
                <a:ea typeface="宋体" panose="02010600030101010101" pitchFamily="2" charset="-122"/>
              </a:rPr>
              <a:t>月</a:t>
            </a:r>
            <a:r>
              <a:rPr lang="en-US" altLang="zh-CN" spc="0" dirty="0">
                <a:solidFill>
                  <a:schemeClr val="bg2"/>
                </a:solidFill>
                <a:latin typeface="宋体" panose="02010600030101010101" pitchFamily="2" charset="-122"/>
                <a:ea typeface="宋体" panose="02010600030101010101" pitchFamily="2" charset="-122"/>
              </a:rPr>
              <a:t>30</a:t>
            </a:r>
            <a:r>
              <a:rPr lang="zh-CN" altLang="en-US" spc="0" dirty="0">
                <a:solidFill>
                  <a:schemeClr val="bg2"/>
                </a:solidFill>
                <a:latin typeface="宋体" panose="02010600030101010101" pitchFamily="2" charset="-122"/>
                <a:ea typeface="宋体" panose="02010600030101010101" pitchFamily="2" charset="-122"/>
              </a:rPr>
              <a:t>日期间，建设工程项目因疫情影响，导致人工、机械单价上涨及人工、机械降效的，应根据不可抗力事件及情势变更处理原则，有签证的按签证计算；未签证的按期间完成的工程量，其人工及机械乘以</a:t>
            </a:r>
            <a:r>
              <a:rPr lang="en-US" altLang="zh-CN" spc="0" dirty="0">
                <a:solidFill>
                  <a:schemeClr val="bg2"/>
                </a:solidFill>
                <a:latin typeface="宋体" panose="02010600030101010101" pitchFamily="2" charset="-122"/>
                <a:ea typeface="宋体" panose="02010600030101010101" pitchFamily="2" charset="-122"/>
              </a:rPr>
              <a:t>1.15</a:t>
            </a:r>
            <a:r>
              <a:rPr lang="zh-CN" altLang="en-US" spc="0" dirty="0">
                <a:solidFill>
                  <a:schemeClr val="bg2"/>
                </a:solidFill>
                <a:latin typeface="宋体" panose="02010600030101010101" pitchFamily="2" charset="-122"/>
                <a:ea typeface="宋体" panose="02010600030101010101" pitchFamily="2" charset="-122"/>
              </a:rPr>
              <a:t>系数计算。</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疫情防护费及人工、机械调整均只计取销项税及附加税费</a:t>
            </a:r>
            <a:r>
              <a:rPr lang="en-US" altLang="zh-CN" spc="0" dirty="0" smtClean="0">
                <a:solidFill>
                  <a:schemeClr val="bg2"/>
                </a:solidFill>
                <a:latin typeface="宋体" panose="02010600030101010101" pitchFamily="2" charset="-122"/>
                <a:ea typeface="宋体" panose="02010600030101010101" pitchFamily="2" charset="-122"/>
              </a:rPr>
              <a:t>)</a:t>
            </a:r>
            <a:r>
              <a:rPr lang="zh-CN" altLang="en-US" spc="0" dirty="0" smtClean="0">
                <a:solidFill>
                  <a:schemeClr val="bg2"/>
                </a:solidFill>
                <a:latin typeface="宋体" panose="02010600030101010101" pitchFamily="2" charset="-122"/>
                <a:ea typeface="宋体" panose="02010600030101010101" pitchFamily="2" charset="-122"/>
              </a:rPr>
              <a:t>。</a:t>
            </a:r>
            <a:endParaRPr lang="zh-CN" altLang="zh-CN" spc="0" dirty="0">
              <a:solidFill>
                <a:srgbClr val="FFFF00"/>
              </a:solidFill>
              <a:ea typeface="宋体" panose="02010600030101010101" pitchFamily="2" charset="-122"/>
            </a:endParaRPr>
          </a:p>
        </p:txBody>
      </p:sp>
      <p:sp>
        <p:nvSpPr>
          <p:cNvPr id="11162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5-46</a:t>
            </a:r>
            <a:endParaRPr lang="en-US" altLang="zh-CN" sz="2200" b="1" dirty="0">
              <a:solidFill>
                <a:schemeClr val="bg2"/>
              </a:solidFill>
              <a:latin typeface="微软雅黑" panose="020B0503020204020204" pitchFamily="34" charset="-122"/>
            </a:endParaRPr>
          </a:p>
        </p:txBody>
      </p:sp>
      <p:sp>
        <p:nvSpPr>
          <p:cNvPr id="11162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组合 9"/>
          <p:cNvGrpSpPr/>
          <p:nvPr/>
        </p:nvGrpSpPr>
        <p:grpSpPr>
          <a:xfrm>
            <a:off x="272030" y="203245"/>
            <a:ext cx="11634860" cy="685959"/>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6"/>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1</a:t>
              </a:r>
            </a:p>
          </p:txBody>
        </p:sp>
        <p:grpSp>
          <p:nvGrpSpPr>
            <p:cNvPr id="17417" name="组合 20"/>
            <p:cNvGrpSpPr/>
            <p:nvPr/>
          </p:nvGrpSpPr>
          <p:grpSpPr>
            <a:xfrm>
              <a:off x="1708" y="428"/>
              <a:ext cx="6521" cy="852"/>
              <a:chOff x="1708" y="428"/>
              <a:chExt cx="6521" cy="852"/>
            </a:xfrm>
          </p:grpSpPr>
          <p:sp>
            <p:nvSpPr>
              <p:cNvPr id="14" name="椭圆 13"/>
              <p:cNvSpPr/>
              <p:nvPr/>
            </p:nvSpPr>
            <p:spPr>
              <a:xfrm>
                <a:off x="1708" y="431"/>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6"/>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6103" cy="846"/>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计价办法相关支撑文件</a:t>
                </a:r>
              </a:p>
            </p:txBody>
          </p:sp>
        </p:grpSp>
      </p:grpSp>
      <p:sp>
        <p:nvSpPr>
          <p:cNvPr id="17411"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a:solidFill>
                  <a:schemeClr val="bg2"/>
                </a:solidFill>
                <a:latin typeface="微软雅黑" panose="020B0503020204020204" pitchFamily="34" charset="-122"/>
              </a:rPr>
              <a:t>1-4</a:t>
            </a:r>
          </a:p>
        </p:txBody>
      </p:sp>
      <p:sp>
        <p:nvSpPr>
          <p:cNvPr id="17412" name="矩形 16"/>
          <p:cNvSpPr/>
          <p:nvPr/>
        </p:nvSpPr>
        <p:spPr>
          <a:xfrm>
            <a:off x="1200594" y="1001948"/>
            <a:ext cx="10685660" cy="642451"/>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Font typeface="Wingdings" panose="05000000000000000000" pitchFamily="2" charset="2"/>
              <a:buChar char="Ø"/>
            </a:pPr>
            <a:endParaRPr lang="en-US" altLang="zh-CN" dirty="0">
              <a:solidFill>
                <a:schemeClr val="bg1"/>
              </a:solidFill>
              <a:latin typeface="微软雅黑" panose="020B0503020204020204" pitchFamily="34" charset="-122"/>
              <a:sym typeface="+mn-lt"/>
            </a:endParaRPr>
          </a:p>
        </p:txBody>
      </p:sp>
      <p:sp>
        <p:nvSpPr>
          <p:cNvPr id="17413" name="Rectangle 12"/>
          <p:cNvSpPr/>
          <p:nvPr/>
        </p:nvSpPr>
        <p:spPr>
          <a:xfrm>
            <a:off x="2" y="1791038"/>
            <a:ext cx="12191014" cy="4192141"/>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255523" eaLnBrk="1" hangingPunct="1">
              <a:lnSpc>
                <a:spcPts val="3194"/>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国务院办公厅关于促进建筑业持续健康发展的意见</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（国办发</a:t>
            </a:r>
            <a:r>
              <a:rPr lang="en-US" altLang="zh-CN" spc="0" dirty="0">
                <a:solidFill>
                  <a:schemeClr val="bg2"/>
                </a:solidFill>
                <a:latin typeface="宋体" panose="02010600030101010101" pitchFamily="2" charset="-122"/>
                <a:ea typeface="宋体" panose="02010600030101010101" pitchFamily="2" charset="-122"/>
              </a:rPr>
              <a:t>〔2017〕19</a:t>
            </a:r>
            <a:r>
              <a:rPr lang="zh-CN" altLang="en-US" spc="0" dirty="0">
                <a:solidFill>
                  <a:schemeClr val="bg2"/>
                </a:solidFill>
                <a:latin typeface="宋体" panose="02010600030101010101" pitchFamily="2" charset="-122"/>
                <a:ea typeface="宋体" panose="02010600030101010101" pitchFamily="2" charset="-122"/>
              </a:rPr>
              <a:t>号）</a:t>
            </a:r>
          </a:p>
          <a:p>
            <a:pPr marL="0" indent="255523" eaLnBrk="1" hangingPunct="1">
              <a:lnSpc>
                <a:spcPts val="3194"/>
              </a:lnSpc>
              <a:spcAft>
                <a:spcPct val="0"/>
              </a:spcAft>
              <a:buNone/>
            </a:pPr>
            <a:endParaRPr lang="en-US" altLang="zh-CN" spc="0" dirty="0" smtClean="0">
              <a:solidFill>
                <a:schemeClr val="bg2"/>
              </a:solidFill>
              <a:latin typeface="宋体" panose="02010600030101010101" pitchFamily="2" charset="-122"/>
              <a:ea typeface="宋体" panose="02010600030101010101" pitchFamily="2" charset="-122"/>
            </a:endParaRPr>
          </a:p>
          <a:p>
            <a:pPr marL="0" indent="255523" eaLnBrk="1" hangingPunct="1">
              <a:lnSpc>
                <a:spcPts val="3194"/>
              </a:lnSpc>
              <a:spcAft>
                <a:spcPct val="0"/>
              </a:spcAft>
              <a:buNone/>
            </a:pPr>
            <a:r>
              <a:rPr lang="zh-CN" altLang="en-US" spc="0" dirty="0" smtClean="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四）</a:t>
            </a:r>
            <a:r>
              <a:rPr lang="zh-CN" altLang="en-US" spc="0" dirty="0">
                <a:solidFill>
                  <a:srgbClr val="FFFF00"/>
                </a:solidFill>
                <a:latin typeface="宋体" panose="02010600030101010101" pitchFamily="2" charset="-122"/>
                <a:ea typeface="宋体" panose="02010600030101010101" pitchFamily="2" charset="-122"/>
              </a:rPr>
              <a:t>培育全过程工程咨询</a:t>
            </a:r>
            <a:r>
              <a:rPr lang="zh-CN" altLang="en-US" spc="0" dirty="0">
                <a:solidFill>
                  <a:schemeClr val="bg2"/>
                </a:solidFill>
                <a:latin typeface="宋体" panose="02010600030101010101" pitchFamily="2" charset="-122"/>
                <a:ea typeface="宋体" panose="02010600030101010101" pitchFamily="2" charset="-122"/>
              </a:rPr>
              <a:t>。</a:t>
            </a:r>
          </a:p>
          <a:p>
            <a:pPr marL="0" indent="255523"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    鼓励投资咨询、勘察、设计、监理、招标代理、造价等企业采取联合经营、并购重组等方式发展全过程工程咨询，培育一批具有国际水平的全过程工程咨询企业。</a:t>
            </a:r>
            <a:r>
              <a:rPr lang="zh-CN" altLang="en-US" spc="0" dirty="0">
                <a:solidFill>
                  <a:srgbClr val="FFFF00"/>
                </a:solidFill>
                <a:latin typeface="宋体" panose="02010600030101010101" pitchFamily="2" charset="-122"/>
                <a:ea typeface="宋体" panose="02010600030101010101" pitchFamily="2" charset="-122"/>
              </a:rPr>
              <a:t>政府投资工程应带头推行全过程工程咨询</a:t>
            </a:r>
            <a:r>
              <a:rPr lang="zh-CN" altLang="en-US" spc="0" dirty="0">
                <a:solidFill>
                  <a:schemeClr val="bg2"/>
                </a:solidFill>
                <a:latin typeface="宋体" panose="02010600030101010101" pitchFamily="2" charset="-122"/>
                <a:ea typeface="宋体" panose="02010600030101010101" pitchFamily="2" charset="-122"/>
              </a:rPr>
              <a:t>。</a:t>
            </a:r>
          </a:p>
          <a:p>
            <a:pPr marL="0" indent="255523"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国家发展改革委住房城乡建设部关于推进全过程工程咨询服务发展的指导意见</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发改投资规</a:t>
            </a:r>
            <a:r>
              <a:rPr lang="en-US" altLang="zh-CN" spc="0" dirty="0">
                <a:solidFill>
                  <a:schemeClr val="bg2"/>
                </a:solidFill>
                <a:latin typeface="宋体" panose="02010600030101010101" pitchFamily="2" charset="-122"/>
                <a:ea typeface="宋体" panose="02010600030101010101" pitchFamily="2" charset="-122"/>
              </a:rPr>
              <a:t>〔2019〕515</a:t>
            </a:r>
            <a:r>
              <a:rPr lang="zh-CN" altLang="en-US" spc="0" dirty="0">
                <a:solidFill>
                  <a:schemeClr val="bg2"/>
                </a:solidFill>
                <a:latin typeface="宋体" panose="02010600030101010101" pitchFamily="2" charset="-122"/>
                <a:ea typeface="宋体" panose="02010600030101010101" pitchFamily="2" charset="-122"/>
              </a:rPr>
              <a:t>号</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关于推进全过程工程咨询发展的实施意见</a:t>
            </a:r>
            <a:r>
              <a:rPr lang="en-US"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（湘建设</a:t>
            </a:r>
            <a:r>
              <a:rPr lang="en-US" altLang="zh-CN" spc="0" dirty="0">
                <a:solidFill>
                  <a:schemeClr val="bg2"/>
                </a:solidFill>
                <a:latin typeface="宋体" panose="02010600030101010101" pitchFamily="2" charset="-122"/>
                <a:ea typeface="宋体" panose="02010600030101010101" pitchFamily="2" charset="-122"/>
              </a:rPr>
              <a:t>〔2020〕91</a:t>
            </a:r>
            <a:r>
              <a:rPr lang="zh-CN" altLang="en-US" spc="0" dirty="0">
                <a:solidFill>
                  <a:schemeClr val="bg2"/>
                </a:solidFill>
                <a:latin typeface="宋体" panose="02010600030101010101" pitchFamily="2" charset="-122"/>
                <a:ea typeface="宋体" panose="02010600030101010101" pitchFamily="2" charset="-122"/>
              </a:rPr>
              <a:t>号）：</a:t>
            </a:r>
          </a:p>
          <a:p>
            <a:pPr marL="0" indent="255523"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2020</a:t>
            </a:r>
            <a:r>
              <a:rPr lang="zh-CN" altLang="en-US" spc="0" dirty="0">
                <a:solidFill>
                  <a:schemeClr val="bg2"/>
                </a:solidFill>
                <a:latin typeface="宋体" panose="02010600030101010101" pitchFamily="2" charset="-122"/>
                <a:ea typeface="宋体" panose="02010600030101010101" pitchFamily="2" charset="-122"/>
              </a:rPr>
              <a:t>年，政府投资、国有资金投资新建项目全面推广全过程工程咨询；</a:t>
            </a:r>
          </a:p>
          <a:p>
            <a:pPr marL="0" indent="255523"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2021</a:t>
            </a:r>
            <a:r>
              <a:rPr lang="zh-CN" altLang="en-US" spc="0" dirty="0">
                <a:solidFill>
                  <a:schemeClr val="bg2"/>
                </a:solidFill>
                <a:latin typeface="宋体" panose="02010600030101010101" pitchFamily="2" charset="-122"/>
                <a:ea typeface="宋体" panose="02010600030101010101" pitchFamily="2" charset="-122"/>
              </a:rPr>
              <a:t>年，政府投资、国有资金投资新建项目全面采用全过程工程咨询，社会投资新建项目逐步采用全过程工程咨询；</a:t>
            </a:r>
          </a:p>
          <a:p>
            <a:pPr marL="0" indent="255523"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2025</a:t>
            </a:r>
            <a:r>
              <a:rPr lang="zh-CN" altLang="en-US" spc="0" dirty="0">
                <a:solidFill>
                  <a:schemeClr val="bg2"/>
                </a:solidFill>
                <a:latin typeface="宋体" panose="02010600030101010101" pitchFamily="2" charset="-122"/>
                <a:ea typeface="宋体" panose="02010600030101010101" pitchFamily="2" charset="-122"/>
              </a:rPr>
              <a:t>年，新建项目采用全过程工程咨询的比例达到</a:t>
            </a:r>
            <a:r>
              <a:rPr lang="en-US" altLang="zh-CN" spc="0" dirty="0">
                <a:solidFill>
                  <a:schemeClr val="bg2"/>
                </a:solidFill>
                <a:latin typeface="宋体" panose="02010600030101010101" pitchFamily="2" charset="-122"/>
                <a:ea typeface="宋体" panose="02010600030101010101" pitchFamily="2" charset="-122"/>
              </a:rPr>
              <a:t>70%</a:t>
            </a:r>
            <a:r>
              <a:rPr lang="zh-CN" altLang="en-US" spc="0" dirty="0">
                <a:solidFill>
                  <a:schemeClr val="bg2"/>
                </a:solidFill>
                <a:latin typeface="宋体" panose="02010600030101010101" pitchFamily="2" charset="-122"/>
                <a:ea typeface="宋体" panose="02010600030101010101" pitchFamily="2" charset="-122"/>
              </a:rPr>
              <a:t>以上</a:t>
            </a:r>
            <a:r>
              <a:rPr lang="zh-CN" altLang="en-US" spc="0" dirty="0" smtClean="0">
                <a:solidFill>
                  <a:schemeClr val="bg2"/>
                </a:solidFill>
                <a:latin typeface="宋体" panose="02010600030101010101" pitchFamily="2" charset="-122"/>
                <a:ea typeface="宋体" panose="02010600030101010101" pitchFamily="2" charset="-122"/>
              </a:rPr>
              <a:t>。</a:t>
            </a:r>
            <a:endParaRPr lang="zh-CN" altLang="en-US" spc="0" dirty="0">
              <a:solidFill>
                <a:schemeClr val="bg2"/>
              </a:solidFill>
              <a:latin typeface="宋体" panose="02010600030101010101" pitchFamily="2" charset="-122"/>
              <a:ea typeface="宋体" panose="02010600030101010101" pitchFamily="2" charset="-122"/>
            </a:endParaRPr>
          </a:p>
        </p:txBody>
      </p:sp>
      <p:sp>
        <p:nvSpPr>
          <p:cNvPr id="1741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a:solidFill>
                  <a:schemeClr val="bg1"/>
                </a:solidFill>
                <a:latin typeface="华文琥珀" pitchFamily="2" charset="-122"/>
                <a:ea typeface="华文琥珀" pitchFamily="2" charset="-122"/>
              </a:rPr>
              <a:t>6</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666" name="组合 9"/>
          <p:cNvGrpSpPr/>
          <p:nvPr/>
        </p:nvGrpSpPr>
        <p:grpSpPr>
          <a:xfrm>
            <a:off x="237111" y="276290"/>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1367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误期赔偿</a:t>
                </a:r>
                <a:endParaRPr lang="en-US" altLang="zh-CN" b="0" dirty="0">
                  <a:solidFill>
                    <a:schemeClr val="bg1"/>
                  </a:solidFill>
                  <a:ea typeface="PMingLiU" pitchFamily="18" charset="-120"/>
                </a:endParaRPr>
              </a:p>
            </p:txBody>
          </p:sp>
        </p:grpSp>
      </p:grpSp>
      <p:sp>
        <p:nvSpPr>
          <p:cNvPr id="113667" name="Rectangle 1"/>
          <p:cNvSpPr/>
          <p:nvPr/>
        </p:nvSpPr>
        <p:spPr>
          <a:xfrm>
            <a:off x="1" y="2021027"/>
            <a:ext cx="12190413" cy="3371403"/>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9.11.1 </a:t>
            </a:r>
            <a:r>
              <a:rPr lang="zh-TW" altLang="zh-CN" spc="0" dirty="0">
                <a:solidFill>
                  <a:schemeClr val="bg1"/>
                </a:solidFill>
                <a:latin typeface="宋体" panose="02010600030101010101" pitchFamily="2" charset="-122"/>
                <a:ea typeface="宋体" panose="02010600030101010101" pitchFamily="2" charset="-122"/>
              </a:rPr>
              <a:t>承包人未按照合同约定施工，导致实际进度迟于计划进度的，承包人应加快进度，实现合同工期。</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合同工程发生误期，承包人应赔偿发包人由此造成的损失，并应按照合同约定向发包人支付误期赔偿费。即使承包人支付误期赔偿费，也不能免除承包人按照合同约定应承担的任何责任和应履行的任何义务。</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9.11.2 </a:t>
            </a:r>
            <a:r>
              <a:rPr lang="zh-TW" altLang="zh-CN" spc="0" dirty="0">
                <a:solidFill>
                  <a:schemeClr val="bg1"/>
                </a:solidFill>
                <a:latin typeface="宋体" panose="02010600030101010101" pitchFamily="2" charset="-122"/>
                <a:ea typeface="宋体" panose="02010600030101010101" pitchFamily="2" charset="-122"/>
              </a:rPr>
              <a:t>发承包双方应在合同中约定误期赔偿费的计算方法，误期赔偿费应列入竣工结算文件中，并应在竣工结算款中扣除。</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9.11.3 </a:t>
            </a:r>
            <a:r>
              <a:rPr lang="zh-TW" altLang="zh-CN" spc="0" dirty="0">
                <a:solidFill>
                  <a:schemeClr val="bg1"/>
                </a:solidFill>
                <a:latin typeface="宋体" panose="02010600030101010101" pitchFamily="2" charset="-122"/>
                <a:ea typeface="宋体" panose="02010600030101010101" pitchFamily="2" charset="-122"/>
              </a:rPr>
              <a:t>在工程竣工前，合同工程内的某单项（位）工程已通过了竣工验收，且该单项（位）工程接收证书中表明的竣工日期并未延误，而是合同工程的其他部分产生了工期延误时，误期赔偿费应按照已颁发工程接收证书的单项（位）工程造价占合同价款的比例幅度予以扣减</a:t>
            </a:r>
            <a:r>
              <a:rPr lang="zh-TW"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2"/>
              </a:solidFill>
              <a:ea typeface="宋体" panose="02010600030101010101" pitchFamily="2" charset="-122"/>
            </a:endParaRPr>
          </a:p>
        </p:txBody>
      </p:sp>
      <p:sp>
        <p:nvSpPr>
          <p:cNvPr id="11366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5-47</a:t>
            </a:r>
            <a:endParaRPr lang="en-US" altLang="zh-CN" sz="2200" b="1" dirty="0">
              <a:solidFill>
                <a:schemeClr val="bg2"/>
              </a:solidFill>
              <a:latin typeface="微软雅黑" panose="020B0503020204020204" pitchFamily="34" charset="-122"/>
            </a:endParaRPr>
          </a:p>
        </p:txBody>
      </p:sp>
      <p:sp>
        <p:nvSpPr>
          <p:cNvPr id="11366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37111" y="276290"/>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误期赔偿</a:t>
                </a:r>
                <a:endParaRPr lang="en-US" altLang="zh-CN" b="0" dirty="0">
                  <a:solidFill>
                    <a:schemeClr val="bg1"/>
                  </a:solidFill>
                  <a:ea typeface="PMingLiU" pitchFamily="18" charset="-120"/>
                </a:endParaRPr>
              </a:p>
            </p:txBody>
          </p:sp>
        </p:grpSp>
      </p:grpSp>
      <p:sp>
        <p:nvSpPr>
          <p:cNvPr id="113667" name="Rectangle 1"/>
          <p:cNvSpPr/>
          <p:nvPr/>
        </p:nvSpPr>
        <p:spPr>
          <a:xfrm>
            <a:off x="1" y="2322468"/>
            <a:ext cx="12190413" cy="3135441"/>
          </a:xfrm>
          <a:prstGeom prst="rect">
            <a:avLst/>
          </a:prstGeom>
          <a:noFill/>
          <a:ln w="9525">
            <a:noFill/>
          </a:ln>
        </p:spPr>
        <p:txBody>
          <a:bodyPr wrap="square"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zh-CN" spc="0" dirty="0" smtClean="0">
                <a:solidFill>
                  <a:srgbClr val="FFFF00"/>
                </a:solidFill>
                <a:ea typeface="宋体" panose="02010600030101010101" pitchFamily="2" charset="-122"/>
              </a:rPr>
              <a:t>《</a:t>
            </a:r>
            <a:r>
              <a:rPr lang="zh-CN" altLang="en-US" spc="0" dirty="0">
                <a:solidFill>
                  <a:srgbClr val="FFFF00"/>
                </a:solidFill>
                <a:ea typeface="宋体" panose="02010600030101010101" pitchFamily="2" charset="-122"/>
              </a:rPr>
              <a:t>最高人民法院关于审理建设工程施工合同纠纷案件适用法律问题的解释 </a:t>
            </a:r>
            <a:r>
              <a:rPr lang="zh-CN" altLang="zh-CN" spc="0" dirty="0">
                <a:solidFill>
                  <a:srgbClr val="FFFF00"/>
                </a:solidFill>
                <a:ea typeface="宋体" panose="02010600030101010101" pitchFamily="2" charset="-122"/>
              </a:rPr>
              <a:t>》</a:t>
            </a:r>
            <a:endParaRPr lang="zh-CN" altLang="en-US" spc="0" dirty="0">
              <a:solidFill>
                <a:srgbClr val="FFFF00"/>
              </a:solidFill>
              <a:ea typeface="宋体" panose="02010600030101010101" pitchFamily="2" charset="-122"/>
            </a:endParaRPr>
          </a:p>
          <a:p>
            <a:pPr marL="0" indent="0" eaLnBrk="1" hangingPunct="1">
              <a:lnSpc>
                <a:spcPct val="100000"/>
              </a:lnSpc>
              <a:spcAft>
                <a:spcPct val="0"/>
              </a:spcAft>
              <a:buNone/>
            </a:pPr>
            <a:r>
              <a:rPr lang="en-US" altLang="zh-CN" spc="0" dirty="0">
                <a:solidFill>
                  <a:srgbClr val="FFFF00"/>
                </a:solidFill>
                <a:ea typeface="宋体" panose="02010600030101010101" pitchFamily="2" charset="-122"/>
              </a:rPr>
              <a:t>1</a:t>
            </a:r>
            <a:r>
              <a:rPr lang="zh-CN" altLang="en-US" spc="0" dirty="0">
                <a:solidFill>
                  <a:srgbClr val="FFFF00"/>
                </a:solidFill>
                <a:ea typeface="宋体" panose="02010600030101010101" pitchFamily="2" charset="-122"/>
              </a:rPr>
              <a:t>、当事人对建设工程开工日期有争议的，按照以下情形予以认定：</a:t>
            </a:r>
          </a:p>
          <a:p>
            <a:pPr marL="0" indent="0" eaLnBrk="1" hangingPunct="1">
              <a:lnSpc>
                <a:spcPct val="100000"/>
              </a:lnSpc>
              <a:spcAft>
                <a:spcPct val="0"/>
              </a:spcAft>
              <a:buNone/>
            </a:pPr>
            <a:r>
              <a:rPr lang="zh-CN" altLang="zh-CN" spc="0" dirty="0" smtClean="0">
                <a:solidFill>
                  <a:schemeClr val="bg2"/>
                </a:solidFill>
                <a:ea typeface="宋体" panose="02010600030101010101" pitchFamily="2" charset="-122"/>
              </a:rPr>
              <a:t>（</a:t>
            </a:r>
            <a:r>
              <a:rPr lang="zh-CN" altLang="zh-CN" spc="0" dirty="0">
                <a:solidFill>
                  <a:schemeClr val="bg2"/>
                </a:solidFill>
                <a:ea typeface="宋体" panose="02010600030101010101" pitchFamily="2" charset="-122"/>
              </a:rPr>
              <a:t>一）</a:t>
            </a:r>
            <a:r>
              <a:rPr lang="zh-CN" altLang="en-US" spc="0" dirty="0">
                <a:solidFill>
                  <a:schemeClr val="bg2"/>
                </a:solidFill>
                <a:ea typeface="宋体" panose="02010600030101010101" pitchFamily="2" charset="-122"/>
              </a:rPr>
              <a:t>开工日期为发包人或监理人发出的</a:t>
            </a:r>
            <a:r>
              <a:rPr lang="zh-CN" altLang="en-US" spc="0" dirty="0">
                <a:solidFill>
                  <a:srgbClr val="FFFF00"/>
                </a:solidFill>
                <a:ea typeface="宋体" panose="02010600030101010101" pitchFamily="2" charset="-122"/>
              </a:rPr>
              <a:t>开工通知</a:t>
            </a:r>
            <a:r>
              <a:rPr lang="zh-CN" altLang="en-US" spc="0" dirty="0">
                <a:solidFill>
                  <a:schemeClr val="bg2"/>
                </a:solidFill>
                <a:ea typeface="宋体" panose="02010600030101010101" pitchFamily="2" charset="-122"/>
              </a:rPr>
              <a:t>载明的开工日期</a:t>
            </a:r>
            <a:r>
              <a:rPr lang="zh-CN" altLang="zh-CN" spc="0" dirty="0">
                <a:solidFill>
                  <a:schemeClr val="bg2"/>
                </a:solidFill>
                <a:ea typeface="宋体" panose="02010600030101010101" pitchFamily="2" charset="-122"/>
              </a:rPr>
              <a:t>；</a:t>
            </a:r>
            <a:r>
              <a:rPr lang="zh-CN" altLang="en-US" spc="0" dirty="0">
                <a:solidFill>
                  <a:schemeClr val="bg2"/>
                </a:solidFill>
                <a:ea typeface="宋体" panose="02010600030101010101" pitchFamily="2" charset="-122"/>
              </a:rPr>
              <a:t>开工通知发出后，尚不具备开工条件的，以</a:t>
            </a:r>
            <a:r>
              <a:rPr lang="zh-CN" altLang="en-US" spc="0" dirty="0">
                <a:solidFill>
                  <a:srgbClr val="FFFF00"/>
                </a:solidFill>
                <a:ea typeface="宋体" panose="02010600030101010101" pitchFamily="2" charset="-122"/>
              </a:rPr>
              <a:t>开工条件</a:t>
            </a:r>
            <a:r>
              <a:rPr lang="zh-CN" altLang="en-US" spc="0" dirty="0">
                <a:solidFill>
                  <a:schemeClr val="bg2"/>
                </a:solidFill>
                <a:ea typeface="宋体" panose="02010600030101010101" pitchFamily="2" charset="-122"/>
              </a:rPr>
              <a:t>具备的时间为开工日期；因承包人原因导致开工时间推迟的，以开工通知载明的时间为开工日期；</a:t>
            </a:r>
          </a:p>
          <a:p>
            <a:pPr marL="0" indent="0" eaLnBrk="1" hangingPunct="1">
              <a:lnSpc>
                <a:spcPct val="100000"/>
              </a:lnSpc>
              <a:spcAft>
                <a:spcPct val="0"/>
              </a:spcAft>
              <a:buNone/>
            </a:pPr>
            <a:r>
              <a:rPr lang="zh-CN" altLang="zh-CN" spc="0" dirty="0" smtClean="0">
                <a:solidFill>
                  <a:schemeClr val="bg2"/>
                </a:solidFill>
                <a:ea typeface="宋体" panose="02010600030101010101" pitchFamily="2" charset="-122"/>
              </a:rPr>
              <a:t>（</a:t>
            </a:r>
            <a:r>
              <a:rPr lang="zh-CN" altLang="zh-CN" spc="0" dirty="0">
                <a:solidFill>
                  <a:schemeClr val="bg2"/>
                </a:solidFill>
                <a:ea typeface="宋体" panose="02010600030101010101" pitchFamily="2" charset="-122"/>
              </a:rPr>
              <a:t>二）</a:t>
            </a:r>
            <a:r>
              <a:rPr lang="zh-CN" altLang="en-US" spc="0" dirty="0">
                <a:solidFill>
                  <a:schemeClr val="bg2"/>
                </a:solidFill>
                <a:ea typeface="宋体" panose="02010600030101010101" pitchFamily="2" charset="-122"/>
              </a:rPr>
              <a:t>承包人经发包人同意已经实际进场施工的，以</a:t>
            </a:r>
            <a:r>
              <a:rPr lang="zh-CN" altLang="en-US" spc="0" dirty="0">
                <a:solidFill>
                  <a:srgbClr val="FFFF00"/>
                </a:solidFill>
                <a:ea typeface="宋体" panose="02010600030101010101" pitchFamily="2" charset="-122"/>
              </a:rPr>
              <a:t>实际进场</a:t>
            </a:r>
            <a:r>
              <a:rPr lang="zh-CN" altLang="en-US" spc="0" dirty="0">
                <a:solidFill>
                  <a:schemeClr val="bg2"/>
                </a:solidFill>
                <a:ea typeface="宋体" panose="02010600030101010101" pitchFamily="2" charset="-122"/>
              </a:rPr>
              <a:t>施工时间为开工日期</a:t>
            </a:r>
            <a:r>
              <a:rPr lang="zh-CN" altLang="zh-CN" spc="0" dirty="0">
                <a:solidFill>
                  <a:schemeClr val="bg2"/>
                </a:solidFill>
                <a:ea typeface="宋体" panose="02010600030101010101" pitchFamily="2" charset="-122"/>
              </a:rPr>
              <a:t>；</a:t>
            </a:r>
            <a:endParaRPr lang="zh-CN" altLang="en-US" spc="0" dirty="0">
              <a:solidFill>
                <a:schemeClr val="bg2"/>
              </a:solidFill>
              <a:ea typeface="宋体" panose="02010600030101010101" pitchFamily="2" charset="-122"/>
            </a:endParaRPr>
          </a:p>
          <a:p>
            <a:pPr marL="0" indent="0" eaLnBrk="1" hangingPunct="1">
              <a:lnSpc>
                <a:spcPct val="100000"/>
              </a:lnSpc>
              <a:spcAft>
                <a:spcPct val="0"/>
              </a:spcAft>
              <a:buNone/>
            </a:pPr>
            <a:r>
              <a:rPr lang="zh-CN" altLang="zh-CN" spc="0" dirty="0" smtClean="0">
                <a:solidFill>
                  <a:schemeClr val="bg2"/>
                </a:solidFill>
                <a:ea typeface="宋体" panose="02010600030101010101" pitchFamily="2" charset="-122"/>
              </a:rPr>
              <a:t>（</a:t>
            </a:r>
            <a:r>
              <a:rPr lang="zh-CN" altLang="zh-CN" spc="0" dirty="0">
                <a:solidFill>
                  <a:schemeClr val="bg2"/>
                </a:solidFill>
                <a:ea typeface="宋体" panose="02010600030101010101" pitchFamily="2" charset="-122"/>
              </a:rPr>
              <a:t>三）</a:t>
            </a:r>
            <a:r>
              <a:rPr lang="zh-CN" altLang="en-US" spc="0" dirty="0">
                <a:solidFill>
                  <a:schemeClr val="bg2"/>
                </a:solidFill>
                <a:ea typeface="宋体" panose="02010600030101010101" pitchFamily="2" charset="-122"/>
              </a:rPr>
              <a:t>发包人或监理人未发出开工通知，亦无相关证据证明实际开工日期的，应当</a:t>
            </a:r>
            <a:r>
              <a:rPr lang="zh-CN" altLang="en-US" spc="0" dirty="0">
                <a:solidFill>
                  <a:srgbClr val="FFFF00"/>
                </a:solidFill>
                <a:ea typeface="宋体" panose="02010600030101010101" pitchFamily="2" charset="-122"/>
              </a:rPr>
              <a:t>综合考虑</a:t>
            </a:r>
            <a:r>
              <a:rPr lang="zh-CN" altLang="en-US" spc="0" dirty="0">
                <a:solidFill>
                  <a:schemeClr val="bg2"/>
                </a:solidFill>
                <a:ea typeface="宋体" panose="02010600030101010101" pitchFamily="2" charset="-122"/>
              </a:rPr>
              <a:t>开工报告、合同、施工许可证、竣工验收报告或者竣工验收备案表等载明的时间，并结合是否具备开工条件的事实，认定开工日期</a:t>
            </a:r>
            <a:r>
              <a:rPr lang="zh-CN" altLang="zh-CN" spc="0" dirty="0">
                <a:solidFill>
                  <a:schemeClr val="bg2"/>
                </a:solidFill>
                <a:ea typeface="宋体" panose="02010600030101010101" pitchFamily="2" charset="-122"/>
              </a:rPr>
              <a:t>。</a:t>
            </a:r>
            <a:endParaRPr lang="zh-CN" altLang="en-US" spc="0" dirty="0">
              <a:solidFill>
                <a:schemeClr val="bg2"/>
              </a:solidFill>
              <a:ea typeface="宋体" panose="02010600030101010101" pitchFamily="2" charset="-122"/>
            </a:endParaRPr>
          </a:p>
          <a:p>
            <a:pPr marL="0" indent="0" eaLnBrk="1" hangingPunct="1">
              <a:lnSpc>
                <a:spcPct val="100000"/>
              </a:lnSpc>
              <a:spcAft>
                <a:spcPct val="0"/>
              </a:spcAft>
              <a:buNone/>
            </a:pPr>
            <a:r>
              <a:rPr lang="en-US" altLang="zh-CN" spc="0" dirty="0">
                <a:solidFill>
                  <a:srgbClr val="FFFF00"/>
                </a:solidFill>
                <a:ea typeface="宋体" panose="02010600030101010101" pitchFamily="2" charset="-122"/>
              </a:rPr>
              <a:t>2</a:t>
            </a:r>
            <a:r>
              <a:rPr lang="zh-CN" altLang="en-US" spc="0" dirty="0">
                <a:solidFill>
                  <a:srgbClr val="FFFF00"/>
                </a:solidFill>
                <a:ea typeface="宋体" panose="02010600030101010101" pitchFamily="2" charset="-122"/>
              </a:rPr>
              <a:t>、</a:t>
            </a:r>
            <a:r>
              <a:rPr lang="zh-CN" altLang="zh-CN" spc="0" dirty="0">
                <a:solidFill>
                  <a:srgbClr val="FFFF00"/>
                </a:solidFill>
                <a:ea typeface="宋体" panose="02010600030101010101" pitchFamily="2" charset="-122"/>
              </a:rPr>
              <a:t>当事人对建设工程实际竣工日期有争议的，按照以下情形分别处</a:t>
            </a:r>
            <a:r>
              <a:rPr lang="zh-CN" altLang="zh-CN" spc="0" dirty="0" smtClean="0">
                <a:solidFill>
                  <a:srgbClr val="FFFF00"/>
                </a:solidFill>
                <a:ea typeface="宋体" panose="02010600030101010101" pitchFamily="2" charset="-122"/>
              </a:rPr>
              <a:t>理：</a:t>
            </a:r>
          </a:p>
          <a:p>
            <a:pPr marL="0" indent="0" eaLnBrk="1" hangingPunct="1">
              <a:lnSpc>
                <a:spcPct val="100000"/>
              </a:lnSpc>
              <a:spcAft>
                <a:spcPct val="0"/>
              </a:spcAft>
              <a:buNone/>
            </a:pPr>
            <a:r>
              <a:rPr lang="zh-CN" altLang="zh-CN" spc="0" dirty="0" smtClean="0">
                <a:solidFill>
                  <a:schemeClr val="bg2"/>
                </a:solidFill>
                <a:ea typeface="宋体" panose="02010600030101010101" pitchFamily="2" charset="-122"/>
              </a:rPr>
              <a:t>（一）建设工程经竣工验收合格的，以竣工验收合格之日为竣工日期；</a:t>
            </a:r>
          </a:p>
          <a:p>
            <a:pPr marL="0" indent="0" eaLnBrk="1" hangingPunct="1">
              <a:lnSpc>
                <a:spcPct val="100000"/>
              </a:lnSpc>
              <a:spcAft>
                <a:spcPct val="0"/>
              </a:spcAft>
              <a:buNone/>
            </a:pPr>
            <a:r>
              <a:rPr lang="zh-CN" altLang="zh-CN" spc="0" dirty="0" smtClean="0">
                <a:solidFill>
                  <a:schemeClr val="bg2"/>
                </a:solidFill>
                <a:ea typeface="宋体" panose="02010600030101010101" pitchFamily="2" charset="-122"/>
              </a:rPr>
              <a:t>（</a:t>
            </a:r>
            <a:r>
              <a:rPr lang="zh-CN" altLang="zh-CN" spc="0" dirty="0">
                <a:solidFill>
                  <a:schemeClr val="bg2"/>
                </a:solidFill>
                <a:ea typeface="宋体" panose="02010600030101010101" pitchFamily="2" charset="-122"/>
              </a:rPr>
              <a:t>二）承包人已经提交竣工验收报告，发包人拖延验收的，以承包人提交验收报告之日为竣工日期；</a:t>
            </a:r>
          </a:p>
          <a:p>
            <a:pPr marL="0" indent="0" eaLnBrk="1" hangingPunct="1">
              <a:lnSpc>
                <a:spcPct val="100000"/>
              </a:lnSpc>
              <a:spcAft>
                <a:spcPct val="0"/>
              </a:spcAft>
              <a:buNone/>
            </a:pPr>
            <a:r>
              <a:rPr lang="zh-CN" altLang="zh-CN" spc="0" dirty="0" smtClean="0">
                <a:solidFill>
                  <a:schemeClr val="bg2"/>
                </a:solidFill>
                <a:ea typeface="宋体" panose="02010600030101010101" pitchFamily="2" charset="-122"/>
              </a:rPr>
              <a:t>（</a:t>
            </a:r>
            <a:r>
              <a:rPr lang="zh-CN" altLang="zh-CN" spc="0" dirty="0">
                <a:solidFill>
                  <a:schemeClr val="bg2"/>
                </a:solidFill>
                <a:ea typeface="宋体" panose="02010600030101010101" pitchFamily="2" charset="-122"/>
              </a:rPr>
              <a:t>三）建设工程未经竣工验收，发包人擅自使用的，以转移占有建设工程之日为竣工日期。</a:t>
            </a:r>
          </a:p>
        </p:txBody>
      </p:sp>
      <p:sp>
        <p:nvSpPr>
          <p:cNvPr id="11366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5-48</a:t>
            </a:r>
            <a:endParaRPr lang="en-US" altLang="zh-CN" sz="2200" b="1" dirty="0">
              <a:solidFill>
                <a:schemeClr val="bg2"/>
              </a:solidFill>
              <a:latin typeface="微软雅黑" panose="020B0503020204020204" pitchFamily="34" charset="-122"/>
            </a:endParaRPr>
          </a:p>
        </p:txBody>
      </p:sp>
      <p:sp>
        <p:nvSpPr>
          <p:cNvPr id="11366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索赔</a:t>
                </a:r>
                <a:endParaRPr lang="en-US" altLang="zh-CN" b="0" dirty="0">
                  <a:solidFill>
                    <a:schemeClr val="bg1"/>
                  </a:solidFill>
                  <a:ea typeface="PMingLiU" pitchFamily="18" charset="-120"/>
                </a:endParaRPr>
              </a:p>
            </p:txBody>
          </p:sp>
        </p:grpSp>
      </p:grpSp>
      <p:sp>
        <p:nvSpPr>
          <p:cNvPr id="115715" name="Rectangle 1"/>
          <p:cNvSpPr/>
          <p:nvPr/>
        </p:nvSpPr>
        <p:spPr>
          <a:xfrm>
            <a:off x="600" y="1870861"/>
            <a:ext cx="12190413" cy="417540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9.12.1 </a:t>
            </a:r>
            <a:r>
              <a:rPr lang="zh-TW" altLang="zh-CN" spc="0" dirty="0">
                <a:solidFill>
                  <a:schemeClr val="bg1"/>
                </a:solidFill>
                <a:latin typeface="宋体" panose="02010600030101010101" pitchFamily="2" charset="-122"/>
                <a:ea typeface="宋体" panose="02010600030101010101" pitchFamily="2" charset="-122"/>
              </a:rPr>
              <a:t>当合同一方向另一方提出</a:t>
            </a:r>
            <a:r>
              <a:rPr lang="zh-TW" altLang="zh-CN" spc="0" dirty="0">
                <a:solidFill>
                  <a:srgbClr val="FFFF00"/>
                </a:solidFill>
                <a:latin typeface="宋体" panose="02010600030101010101" pitchFamily="2" charset="-122"/>
                <a:ea typeface="宋体" panose="02010600030101010101" pitchFamily="2" charset="-122"/>
              </a:rPr>
              <a:t>索赔</a:t>
            </a:r>
            <a:r>
              <a:rPr lang="zh-TW" altLang="zh-CN" spc="0" dirty="0">
                <a:solidFill>
                  <a:schemeClr val="bg1"/>
                </a:solidFill>
                <a:latin typeface="宋体" panose="02010600030101010101" pitchFamily="2" charset="-122"/>
                <a:ea typeface="宋体" panose="02010600030101010101" pitchFamily="2" charset="-122"/>
              </a:rPr>
              <a:t>时，应有正当的索赔理由和有效证据，并应符合合同的相关约定。</a:t>
            </a:r>
            <a:endParaRPr lang="en-US" altLang="zh-TW"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TW" spc="0" dirty="0">
                <a:solidFill>
                  <a:schemeClr val="bg1"/>
                </a:solidFill>
                <a:latin typeface="宋体" panose="02010600030101010101" pitchFamily="2" charset="-122"/>
                <a:ea typeface="宋体" panose="02010600030101010101" pitchFamily="2" charset="-122"/>
              </a:rPr>
              <a:t>9.1</a:t>
            </a:r>
            <a:r>
              <a:rPr lang="en-US" altLang="zh-CN" spc="0" dirty="0">
                <a:solidFill>
                  <a:schemeClr val="bg1"/>
                </a:solidFill>
                <a:latin typeface="宋体" panose="02010600030101010101" pitchFamily="2" charset="-122"/>
                <a:ea typeface="宋体" panose="02010600030101010101" pitchFamily="2" charset="-122"/>
              </a:rPr>
              <a:t>2</a:t>
            </a:r>
            <a:r>
              <a:rPr lang="en-US" altLang="zh-TW" spc="0" dirty="0">
                <a:solidFill>
                  <a:schemeClr val="bg1"/>
                </a:solidFill>
                <a:latin typeface="宋体" panose="02010600030101010101" pitchFamily="2" charset="-122"/>
                <a:ea typeface="宋体" panose="02010600030101010101" pitchFamily="2" charset="-122"/>
              </a:rPr>
              <a:t>.2 </a:t>
            </a:r>
            <a:r>
              <a:rPr lang="zh-TW" altLang="en-US" spc="0" dirty="0">
                <a:solidFill>
                  <a:schemeClr val="bg1"/>
                </a:solidFill>
                <a:latin typeface="宋体" panose="02010600030101010101" pitchFamily="2" charset="-122"/>
                <a:ea typeface="宋体" panose="02010600030101010101" pitchFamily="2" charset="-122"/>
              </a:rPr>
              <a:t>根据合同约定，承包人认为非承包人原因发生的事件造成了承包人的损失， 应按下列程序向发包人提出索赔：</a:t>
            </a:r>
          </a:p>
          <a:p>
            <a:pPr marL="0" indent="0" eaLnBrk="1" hangingPunct="1">
              <a:lnSpc>
                <a:spcPts val="3194"/>
              </a:lnSpc>
              <a:spcAft>
                <a:spcPct val="0"/>
              </a:spcAft>
              <a:buNone/>
            </a:pPr>
            <a:r>
              <a:rPr lang="zh-TW" altLang="en-US" spc="0" dirty="0">
                <a:solidFill>
                  <a:schemeClr val="bg1"/>
                </a:solidFill>
                <a:latin typeface="宋体" panose="02010600030101010101" pitchFamily="2" charset="-122"/>
                <a:ea typeface="宋体" panose="02010600030101010101" pitchFamily="2" charset="-122"/>
              </a:rPr>
              <a:t>（</a:t>
            </a:r>
            <a:r>
              <a:rPr lang="en-US" altLang="zh-TW" spc="0" dirty="0">
                <a:solidFill>
                  <a:schemeClr val="bg1"/>
                </a:solidFill>
                <a:latin typeface="宋体" panose="02010600030101010101" pitchFamily="2" charset="-122"/>
                <a:ea typeface="宋体" panose="02010600030101010101" pitchFamily="2" charset="-122"/>
              </a:rPr>
              <a:t>1</a:t>
            </a:r>
            <a:r>
              <a:rPr lang="zh-TW" altLang="en-US" spc="0" dirty="0">
                <a:solidFill>
                  <a:schemeClr val="bg1"/>
                </a:solidFill>
                <a:latin typeface="宋体" panose="02010600030101010101" pitchFamily="2" charset="-122"/>
                <a:ea typeface="宋体" panose="02010600030101010101" pitchFamily="2" charset="-122"/>
              </a:rPr>
              <a:t>）承包人应在知道或应当知道索赔事件发生后</a:t>
            </a:r>
            <a:r>
              <a:rPr lang="en-US" altLang="zh-TW" spc="0" dirty="0">
                <a:solidFill>
                  <a:srgbClr val="FFFF00"/>
                </a:solidFill>
                <a:latin typeface="宋体" panose="02010600030101010101" pitchFamily="2" charset="-122"/>
                <a:ea typeface="宋体" panose="02010600030101010101" pitchFamily="2" charset="-122"/>
              </a:rPr>
              <a:t>28</a:t>
            </a:r>
            <a:r>
              <a:rPr lang="zh-TW" altLang="en-US" spc="0" dirty="0">
                <a:solidFill>
                  <a:srgbClr val="FFFF00"/>
                </a:solidFill>
                <a:latin typeface="宋体" panose="02010600030101010101" pitchFamily="2" charset="-122"/>
                <a:ea typeface="宋体" panose="02010600030101010101" pitchFamily="2" charset="-122"/>
              </a:rPr>
              <a:t>天内</a:t>
            </a:r>
            <a:r>
              <a:rPr lang="zh-TW" altLang="en-US" spc="0" dirty="0">
                <a:solidFill>
                  <a:schemeClr val="bg1"/>
                </a:solidFill>
                <a:latin typeface="宋体" panose="02010600030101010101" pitchFamily="2" charset="-122"/>
                <a:ea typeface="宋体" panose="02010600030101010101" pitchFamily="2" charset="-122"/>
              </a:rPr>
              <a:t>，向发包人提交索赔意向通知书，说明发生索赔事件的事由。</a:t>
            </a:r>
            <a:r>
              <a:rPr lang="zh-TW" altLang="en-US" spc="0" dirty="0">
                <a:solidFill>
                  <a:srgbClr val="FFFF00"/>
                </a:solidFill>
                <a:latin typeface="宋体" panose="02010600030101010101" pitchFamily="2" charset="-122"/>
                <a:ea typeface="宋体" panose="02010600030101010101" pitchFamily="2" charset="-122"/>
              </a:rPr>
              <a:t>承包人逾期未发出索赔意向通知书的，丧失索赔的权利</a:t>
            </a:r>
            <a:r>
              <a:rPr lang="zh-CN" altLang="en-US" spc="0" dirty="0">
                <a:solidFill>
                  <a:srgbClr val="FFFF00"/>
                </a:solidFill>
                <a:latin typeface="宋体" panose="02010600030101010101" pitchFamily="2" charset="-122"/>
                <a:ea typeface="宋体" panose="02010600030101010101" pitchFamily="2" charset="-122"/>
              </a:rPr>
              <a:t>；</a:t>
            </a:r>
            <a:endParaRPr lang="zh-TW"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en-US" spc="0" dirty="0">
                <a:solidFill>
                  <a:schemeClr val="bg1"/>
                </a:solidFill>
                <a:latin typeface="宋体" panose="02010600030101010101" pitchFamily="2" charset="-122"/>
                <a:ea typeface="宋体" panose="02010600030101010101" pitchFamily="2" charset="-122"/>
              </a:rPr>
              <a:t>（</a:t>
            </a:r>
            <a:r>
              <a:rPr lang="en-US" altLang="zh-TW" spc="0" dirty="0">
                <a:solidFill>
                  <a:schemeClr val="bg1"/>
                </a:solidFill>
                <a:latin typeface="宋体" panose="02010600030101010101" pitchFamily="2" charset="-122"/>
                <a:ea typeface="宋体" panose="02010600030101010101" pitchFamily="2" charset="-122"/>
              </a:rPr>
              <a:t>2</a:t>
            </a:r>
            <a:r>
              <a:rPr lang="zh-TW" altLang="en-US" spc="0" dirty="0">
                <a:solidFill>
                  <a:schemeClr val="bg1"/>
                </a:solidFill>
                <a:latin typeface="宋体" panose="02010600030101010101" pitchFamily="2" charset="-122"/>
                <a:ea typeface="宋体" panose="02010600030101010101" pitchFamily="2" charset="-122"/>
              </a:rPr>
              <a:t>）承包人应在发出索赔意向通知书后</a:t>
            </a:r>
            <a:r>
              <a:rPr lang="en-US" altLang="zh-TW" spc="0" dirty="0">
                <a:solidFill>
                  <a:schemeClr val="bg1"/>
                </a:solidFill>
                <a:latin typeface="宋体" panose="02010600030101010101" pitchFamily="2" charset="-122"/>
                <a:ea typeface="宋体" panose="02010600030101010101" pitchFamily="2" charset="-122"/>
              </a:rPr>
              <a:t>28</a:t>
            </a:r>
            <a:r>
              <a:rPr lang="zh-TW" altLang="en-US" spc="0" dirty="0">
                <a:solidFill>
                  <a:schemeClr val="bg1"/>
                </a:solidFill>
                <a:latin typeface="宋体" panose="02010600030101010101" pitchFamily="2" charset="-122"/>
                <a:ea typeface="宋体" panose="02010600030101010101" pitchFamily="2" charset="-122"/>
              </a:rPr>
              <a:t>天内，向发包人正式提交索赔报告。索赔报告应详细说明索赔理由和要求，并附必要的记录和证明材料；</a:t>
            </a:r>
          </a:p>
          <a:p>
            <a:pPr marL="0" indent="0" eaLnBrk="1" hangingPunct="1">
              <a:lnSpc>
                <a:spcPts val="3194"/>
              </a:lnSpc>
              <a:spcAft>
                <a:spcPct val="0"/>
              </a:spcAft>
              <a:buNone/>
            </a:pPr>
            <a:r>
              <a:rPr lang="zh-TW" altLang="en-US"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CN" altLang="en-US" spc="0" dirty="0">
                <a:solidFill>
                  <a:schemeClr val="bg1"/>
                </a:solidFill>
                <a:latin typeface="宋体" panose="02010600030101010101" pitchFamily="2" charset="-122"/>
                <a:ea typeface="宋体" panose="02010600030101010101" pitchFamily="2" charset="-122"/>
              </a:rPr>
              <a:t>）</a:t>
            </a:r>
            <a:r>
              <a:rPr lang="zh-TW" altLang="en-US" spc="0" dirty="0">
                <a:solidFill>
                  <a:schemeClr val="bg1"/>
                </a:solidFill>
                <a:latin typeface="宋体" panose="02010600030101010101" pitchFamily="2" charset="-122"/>
                <a:ea typeface="宋体" panose="02010600030101010101" pitchFamily="2" charset="-122"/>
              </a:rPr>
              <a:t>索赔事件具有连续影响的，承包人应按合理时间间隔继续提交延续索赔通知，说明连续影响的实际情况和记录以及要求；</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4</a:t>
            </a:r>
            <a:r>
              <a:rPr lang="zh-CN" altLang="en-US" spc="0" dirty="0">
                <a:solidFill>
                  <a:schemeClr val="bg1"/>
                </a:solidFill>
                <a:latin typeface="宋体" panose="02010600030101010101" pitchFamily="2" charset="-122"/>
                <a:ea typeface="宋体" panose="02010600030101010101" pitchFamily="2" charset="-122"/>
              </a:rPr>
              <a:t>）</a:t>
            </a:r>
            <a:r>
              <a:rPr lang="zh-TW" altLang="en-US" spc="0" dirty="0">
                <a:solidFill>
                  <a:schemeClr val="bg1"/>
                </a:solidFill>
                <a:latin typeface="宋体" panose="02010600030101010101" pitchFamily="2" charset="-122"/>
                <a:ea typeface="宋体" panose="02010600030101010101" pitchFamily="2" charset="-122"/>
              </a:rPr>
              <a:t>在索赔事件影响结束后的</a:t>
            </a:r>
            <a:r>
              <a:rPr lang="en-US" altLang="zh-TW" spc="0" dirty="0">
                <a:solidFill>
                  <a:schemeClr val="bg1"/>
                </a:solidFill>
                <a:latin typeface="宋体" panose="02010600030101010101" pitchFamily="2" charset="-122"/>
                <a:ea typeface="宋体" panose="02010600030101010101" pitchFamily="2" charset="-122"/>
              </a:rPr>
              <a:t>28</a:t>
            </a:r>
            <a:r>
              <a:rPr lang="zh-TW" altLang="en-US" spc="0" dirty="0">
                <a:solidFill>
                  <a:schemeClr val="bg1"/>
                </a:solidFill>
                <a:latin typeface="宋体" panose="02010600030101010101" pitchFamily="2" charset="-122"/>
                <a:ea typeface="宋体" panose="02010600030101010101" pitchFamily="2" charset="-122"/>
              </a:rPr>
              <a:t>天内，承包人应向发包人提交最终索赔报告，说明最终索赔要求，并附必要的记录和证明材料</a:t>
            </a:r>
            <a:r>
              <a:rPr lang="zh-TW" altLang="en-US"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1571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5-49</a:t>
            </a:r>
            <a:endParaRPr lang="en-US" altLang="zh-CN" sz="2200" b="1" dirty="0">
              <a:solidFill>
                <a:schemeClr val="bg2"/>
              </a:solidFill>
              <a:latin typeface="微软雅黑" panose="020B0503020204020204" pitchFamily="34" charset="-122"/>
            </a:endParaRPr>
          </a:p>
        </p:txBody>
      </p:sp>
      <p:sp>
        <p:nvSpPr>
          <p:cNvPr id="11571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71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15720"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索赔</a:t>
                </a:r>
                <a:endParaRPr lang="en-US" altLang="zh-CN" b="0" dirty="0">
                  <a:solidFill>
                    <a:schemeClr val="bg1"/>
                  </a:solidFill>
                  <a:ea typeface="PMingLiU" pitchFamily="18" charset="-120"/>
                </a:endParaRPr>
              </a:p>
            </p:txBody>
          </p:sp>
        </p:grpSp>
      </p:grpSp>
      <p:sp>
        <p:nvSpPr>
          <p:cNvPr id="115715" name="Rectangle 1"/>
          <p:cNvSpPr/>
          <p:nvPr/>
        </p:nvSpPr>
        <p:spPr>
          <a:xfrm>
            <a:off x="600" y="2683229"/>
            <a:ext cx="12190413" cy="255066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9.12.4 </a:t>
            </a:r>
            <a:r>
              <a:rPr lang="zh-CN" altLang="zh-CN" spc="0" dirty="0">
                <a:solidFill>
                  <a:schemeClr val="bg1"/>
                </a:solidFill>
                <a:latin typeface="宋体" panose="02010600030101010101" pitchFamily="2" charset="-122"/>
                <a:ea typeface="宋体" panose="02010600030101010101" pitchFamily="2" charset="-122"/>
              </a:rPr>
              <a:t>承包人要求赔偿时，可以选择下列一项或几项方式获得赔偿：</a:t>
            </a: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CN" altLang="zh-CN" spc="0" dirty="0">
                <a:solidFill>
                  <a:schemeClr val="bg1"/>
                </a:solidFill>
                <a:latin typeface="宋体" panose="02010600030101010101" pitchFamily="2" charset="-122"/>
                <a:ea typeface="宋体" panose="02010600030101010101" pitchFamily="2" charset="-122"/>
              </a:rPr>
              <a:t>）延长工期；</a:t>
            </a: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）要求发包人支付实际发生的额外费用；</a:t>
            </a: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CN" altLang="zh-CN" spc="0" dirty="0">
                <a:solidFill>
                  <a:schemeClr val="bg1"/>
                </a:solidFill>
                <a:latin typeface="宋体" panose="02010600030101010101" pitchFamily="2" charset="-122"/>
                <a:ea typeface="宋体" panose="02010600030101010101" pitchFamily="2" charset="-122"/>
              </a:rPr>
              <a:t>）要求发包人支付合理的预期利润；</a:t>
            </a:r>
          </a:p>
          <a:p>
            <a:pPr marL="0" indent="0" eaLnBrk="1" hangingPunct="1">
              <a:lnSpc>
                <a:spcPts val="3194"/>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4</a:t>
            </a:r>
            <a:r>
              <a:rPr lang="zh-CN" altLang="zh-CN" spc="0" dirty="0">
                <a:solidFill>
                  <a:schemeClr val="bg1"/>
                </a:solidFill>
                <a:latin typeface="宋体" panose="02010600030101010101" pitchFamily="2" charset="-122"/>
                <a:ea typeface="宋体" panose="02010600030101010101" pitchFamily="2" charset="-122"/>
              </a:rPr>
              <a:t>）要求发包人按合同的约定支付违约金。</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9.12.7 </a:t>
            </a:r>
            <a:r>
              <a:rPr lang="zh-CN" altLang="en-US" spc="0" dirty="0">
                <a:solidFill>
                  <a:schemeClr val="bg1"/>
                </a:solidFill>
                <a:latin typeface="宋体" panose="02010600030101010101" pitchFamily="2" charset="-122"/>
                <a:ea typeface="宋体" panose="02010600030101010101" pitchFamily="2" charset="-122"/>
              </a:rPr>
              <a:t>根据合同约定，发包人认为由于承包人的原因造成发包人的损失，宜</a:t>
            </a:r>
            <a:r>
              <a:rPr lang="zh-CN" altLang="en-US" spc="0" dirty="0">
                <a:solidFill>
                  <a:srgbClr val="FFFF00"/>
                </a:solidFill>
                <a:latin typeface="宋体" panose="02010600030101010101" pitchFamily="2" charset="-122"/>
                <a:ea typeface="宋体" panose="02010600030101010101" pitchFamily="2" charset="-122"/>
              </a:rPr>
              <a:t>按承包人索赔和处理的程序进行索赔和处理</a:t>
            </a:r>
            <a:r>
              <a:rPr lang="zh-CN" altLang="en-US" spc="0" dirty="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1571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5-50</a:t>
            </a:r>
            <a:endParaRPr lang="en-US" altLang="zh-CN" sz="2200" b="1" dirty="0">
              <a:solidFill>
                <a:schemeClr val="bg2"/>
              </a:solidFill>
              <a:latin typeface="微软雅黑" panose="020B0503020204020204" pitchFamily="34" charset="-122"/>
            </a:endParaRPr>
          </a:p>
        </p:txBody>
      </p:sp>
      <p:sp>
        <p:nvSpPr>
          <p:cNvPr id="11571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76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1776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预付款</a:t>
                </a:r>
                <a:endParaRPr lang="en-US" altLang="zh-CN" b="0" dirty="0">
                  <a:solidFill>
                    <a:schemeClr val="bg1"/>
                  </a:solidFill>
                  <a:ea typeface="PMingLiU" pitchFamily="18" charset="-120"/>
                </a:endParaRPr>
              </a:p>
            </p:txBody>
          </p:sp>
        </p:grpSp>
      </p:grpSp>
      <p:sp>
        <p:nvSpPr>
          <p:cNvPr id="117763" name="Rectangle 1"/>
          <p:cNvSpPr/>
          <p:nvPr/>
        </p:nvSpPr>
        <p:spPr>
          <a:xfrm>
            <a:off x="321614" y="2198081"/>
            <a:ext cx="11141211" cy="255066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10.1.1 </a:t>
            </a:r>
            <a:r>
              <a:rPr lang="zh-TW" altLang="zh-CN" spc="0" dirty="0">
                <a:solidFill>
                  <a:schemeClr val="bg1"/>
                </a:solidFill>
                <a:latin typeface="宋体" panose="02010600030101010101" pitchFamily="2" charset="-122"/>
                <a:ea typeface="宋体" panose="02010600030101010101" pitchFamily="2" charset="-122"/>
              </a:rPr>
              <a:t>承包人应将预付款专用于</a:t>
            </a:r>
            <a:r>
              <a:rPr lang="zh-CN" altLang="zh-CN" spc="0" dirty="0">
                <a:solidFill>
                  <a:schemeClr val="bg1"/>
                </a:solidFill>
                <a:latin typeface="宋体" panose="02010600030101010101" pitchFamily="2" charset="-122"/>
                <a:ea typeface="宋体" panose="02010600030101010101" pitchFamily="2" charset="-122"/>
              </a:rPr>
              <a:t>合同工程</a:t>
            </a:r>
            <a:r>
              <a:rPr lang="zh-TW" altLang="zh-CN" spc="0" dirty="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10.1.2 </a:t>
            </a:r>
            <a:r>
              <a:rPr lang="zh-TW" altLang="zh-CN" spc="0" dirty="0">
                <a:solidFill>
                  <a:schemeClr val="bg1"/>
                </a:solidFill>
                <a:latin typeface="宋体" panose="02010600030101010101" pitchFamily="2" charset="-122"/>
                <a:ea typeface="宋体" panose="02010600030101010101" pitchFamily="2" charset="-122"/>
              </a:rPr>
              <a:t>预付款支付比例不得低于签约合同价（扣除暂列金额）的</a:t>
            </a:r>
            <a:r>
              <a:rPr lang="en-US" altLang="zh-CN" spc="0" dirty="0">
                <a:solidFill>
                  <a:schemeClr val="bg1"/>
                </a:solidFill>
                <a:latin typeface="宋体" panose="02010600030101010101" pitchFamily="2" charset="-122"/>
                <a:ea typeface="宋体" panose="02010600030101010101" pitchFamily="2" charset="-122"/>
              </a:rPr>
              <a:t>10%</a:t>
            </a:r>
            <a:r>
              <a:rPr lang="zh-TW" altLang="zh-CN" spc="0" dirty="0">
                <a:solidFill>
                  <a:schemeClr val="bg1"/>
                </a:solidFill>
                <a:latin typeface="宋体" panose="02010600030101010101" pitchFamily="2" charset="-122"/>
                <a:ea typeface="宋体" panose="02010600030101010101" pitchFamily="2" charset="-122"/>
              </a:rPr>
              <a:t>，不宜高于签约合同价（扣除暂列金额）的</a:t>
            </a:r>
            <a:r>
              <a:rPr lang="en-US" altLang="zh-CN" spc="0" dirty="0">
                <a:solidFill>
                  <a:schemeClr val="bg1"/>
                </a:solidFill>
                <a:latin typeface="宋体" panose="02010600030101010101" pitchFamily="2" charset="-122"/>
                <a:ea typeface="宋体" panose="02010600030101010101" pitchFamily="2" charset="-122"/>
              </a:rPr>
              <a:t>30%</a:t>
            </a:r>
            <a:r>
              <a:rPr lang="zh-TW" altLang="zh-CN" spc="0" dirty="0">
                <a:solidFill>
                  <a:schemeClr val="bg1"/>
                </a:solidFill>
                <a:latin typeface="宋体" panose="02010600030101010101" pitchFamily="2" charset="-122"/>
                <a:ea typeface="宋体" panose="02010600030101010101" pitchFamily="2" charset="-122"/>
              </a:rPr>
              <a:t>。对重大工程项目，可按年度工程进度计划逐年预付。</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10.1.3 </a:t>
            </a:r>
            <a:r>
              <a:rPr lang="zh-TW" altLang="zh-CN" spc="0" dirty="0">
                <a:solidFill>
                  <a:schemeClr val="bg1"/>
                </a:solidFill>
                <a:latin typeface="宋体" panose="02010600030101010101" pitchFamily="2" charset="-122"/>
                <a:ea typeface="宋体" panose="02010600030101010101" pitchFamily="2" charset="-122"/>
              </a:rPr>
              <a:t>在具备施工条件的前提下，除合同另有约定外，发包人最迟应在开工通知载明的开工日期</a:t>
            </a:r>
            <a:r>
              <a:rPr lang="en-US" altLang="zh-CN" spc="0" dirty="0">
                <a:solidFill>
                  <a:schemeClr val="bg1"/>
                </a:solidFill>
                <a:latin typeface="宋体" panose="02010600030101010101" pitchFamily="2" charset="-122"/>
                <a:ea typeface="宋体" panose="02010600030101010101" pitchFamily="2" charset="-122"/>
              </a:rPr>
              <a:t>7</a:t>
            </a:r>
            <a:r>
              <a:rPr lang="zh-TW" altLang="zh-CN" spc="0" dirty="0">
                <a:solidFill>
                  <a:schemeClr val="bg1"/>
                </a:solidFill>
                <a:latin typeface="宋体" panose="02010600030101010101" pitchFamily="2" charset="-122"/>
                <a:ea typeface="宋体" panose="02010600030101010101" pitchFamily="2" charset="-122"/>
              </a:rPr>
              <a:t>天前预付工程款，发包人逾期支付预付款超过</a:t>
            </a:r>
            <a:r>
              <a:rPr lang="en-US" altLang="zh-CN" spc="0" dirty="0">
                <a:solidFill>
                  <a:schemeClr val="bg1"/>
                </a:solidFill>
                <a:latin typeface="宋体" panose="02010600030101010101" pitchFamily="2" charset="-122"/>
                <a:ea typeface="宋体" panose="02010600030101010101" pitchFamily="2" charset="-122"/>
              </a:rPr>
              <a:t>7</a:t>
            </a:r>
            <a:r>
              <a:rPr lang="zh-TW" altLang="zh-CN" spc="0" dirty="0">
                <a:solidFill>
                  <a:schemeClr val="bg1"/>
                </a:solidFill>
                <a:latin typeface="宋体" panose="02010600030101010101" pitchFamily="2" charset="-122"/>
                <a:ea typeface="宋体" panose="02010600030101010101" pitchFamily="2" charset="-122"/>
              </a:rPr>
              <a:t>天的，承包人有权向发包人发出要求预付的催告通知，发包人收到通知后</a:t>
            </a:r>
            <a:r>
              <a:rPr lang="en-US" altLang="zh-CN" spc="0" dirty="0">
                <a:solidFill>
                  <a:schemeClr val="bg1"/>
                </a:solidFill>
                <a:latin typeface="宋体" panose="02010600030101010101" pitchFamily="2" charset="-122"/>
                <a:ea typeface="宋体" panose="02010600030101010101" pitchFamily="2" charset="-122"/>
              </a:rPr>
              <a:t>7</a:t>
            </a:r>
            <a:r>
              <a:rPr lang="zh-TW" altLang="zh-CN" spc="0" dirty="0">
                <a:solidFill>
                  <a:schemeClr val="bg1"/>
                </a:solidFill>
                <a:latin typeface="宋体" panose="02010600030101010101" pitchFamily="2" charset="-122"/>
                <a:ea typeface="宋体" panose="02010600030101010101" pitchFamily="2" charset="-122"/>
              </a:rPr>
              <a:t>天内仍未支付的，承包人有权暂停施工，发包人因此承担违约责任</a:t>
            </a:r>
            <a:r>
              <a:rPr lang="zh-TW"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1776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5-51</a:t>
            </a:r>
            <a:endParaRPr lang="en-US" altLang="zh-CN" sz="2200" b="1" dirty="0">
              <a:solidFill>
                <a:schemeClr val="bg2"/>
              </a:solidFill>
              <a:latin typeface="微软雅黑" panose="020B0503020204020204" pitchFamily="34" charset="-122"/>
            </a:endParaRPr>
          </a:p>
        </p:txBody>
      </p:sp>
      <p:sp>
        <p:nvSpPr>
          <p:cNvPr id="11776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81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19816"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绿色施工</a:t>
                </a:r>
                <a:r>
                  <a:rPr lang="zh-TW" altLang="en-US" b="0" dirty="0"/>
                  <a:t> </a:t>
                </a:r>
                <a:endParaRPr lang="en-US" altLang="zh-CN" b="0" dirty="0"/>
              </a:p>
            </p:txBody>
          </p:sp>
        </p:grpSp>
      </p:grpSp>
      <p:sp>
        <p:nvSpPr>
          <p:cNvPr id="119811" name="Rectangle 1"/>
          <p:cNvSpPr/>
          <p:nvPr/>
        </p:nvSpPr>
        <p:spPr>
          <a:xfrm>
            <a:off x="427584" y="1950177"/>
            <a:ext cx="11141211" cy="3781772"/>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TW" spc="0" dirty="0">
                <a:solidFill>
                  <a:srgbClr val="FFFF00"/>
                </a:solidFill>
                <a:ea typeface="宋体" panose="02010600030101010101" pitchFamily="2" charset="-122"/>
              </a:rPr>
              <a:t>2.0.23 </a:t>
            </a:r>
            <a:r>
              <a:rPr lang="zh-TW" altLang="en-US" spc="0" dirty="0">
                <a:solidFill>
                  <a:srgbClr val="FFFF00"/>
                </a:solidFill>
                <a:ea typeface="宋体" panose="02010600030101010101" pitchFamily="2" charset="-122"/>
              </a:rPr>
              <a:t>绿色施工 </a:t>
            </a:r>
            <a:endParaRPr lang="zh-CN" altLang="en-US" spc="0" dirty="0">
              <a:solidFill>
                <a:srgbClr val="FFFF00"/>
              </a:solidFill>
              <a:ea typeface="宋体" panose="02010600030101010101" pitchFamily="2" charset="-122"/>
            </a:endParaRPr>
          </a:p>
          <a:p>
            <a:pPr marL="0" indent="0" eaLnBrk="1" hangingPunct="1">
              <a:lnSpc>
                <a:spcPts val="3194"/>
              </a:lnSpc>
              <a:spcAft>
                <a:spcPct val="0"/>
              </a:spcAft>
              <a:buNone/>
            </a:pPr>
            <a:r>
              <a:rPr lang="zh-CN" altLang="en-US" spc="0" dirty="0">
                <a:solidFill>
                  <a:srgbClr val="FFFF00"/>
                </a:solidFill>
                <a:ea typeface="宋体" panose="02010600030101010101" pitchFamily="2" charset="-122"/>
              </a:rPr>
              <a:t>    </a:t>
            </a:r>
            <a:r>
              <a:rPr lang="zh-CN" altLang="en-US" spc="0" dirty="0">
                <a:solidFill>
                  <a:schemeClr val="bg1"/>
                </a:solidFill>
                <a:latin typeface="宋体" panose="02010600030101010101" pitchFamily="2" charset="-122"/>
                <a:ea typeface="宋体" panose="02010600030101010101" pitchFamily="2" charset="-122"/>
              </a:rPr>
              <a:t>在保证质量、安全等基本要求的前提下，通过科学管理和技术进步，最大限度地节约资源，减少对环境负面影响的施工活动，实现节能、节地、节水、节材、环境保护（“四节一环保”）的建筑工程施工活动。</a:t>
            </a:r>
            <a:endParaRPr lang="en-US"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10.2.1 </a:t>
            </a:r>
            <a:r>
              <a:rPr lang="zh-TW" altLang="zh-CN" spc="0" dirty="0">
                <a:solidFill>
                  <a:schemeClr val="bg1"/>
                </a:solidFill>
                <a:latin typeface="宋体" panose="02010600030101010101" pitchFamily="2" charset="-122"/>
                <a:ea typeface="宋体" panose="02010600030101010101" pitchFamily="2" charset="-122"/>
              </a:rPr>
              <a:t>绿色施工安全防护措施项目费包括的内容和使用范围，应符合国家、省级建设主管部门有关文件和计量</a:t>
            </a:r>
            <a:r>
              <a:rPr lang="zh-CN" altLang="zh-CN" spc="0" dirty="0">
                <a:solidFill>
                  <a:schemeClr val="bg1"/>
                </a:solidFill>
                <a:latin typeface="宋体" panose="02010600030101010101" pitchFamily="2" charset="-122"/>
                <a:ea typeface="宋体" panose="02010600030101010101" pitchFamily="2" charset="-122"/>
              </a:rPr>
              <a:t>计价</a:t>
            </a:r>
            <a:r>
              <a:rPr lang="zh-TW" altLang="zh-CN" spc="0" dirty="0">
                <a:solidFill>
                  <a:schemeClr val="bg1"/>
                </a:solidFill>
                <a:latin typeface="宋体" panose="02010600030101010101" pitchFamily="2" charset="-122"/>
                <a:ea typeface="宋体" panose="02010600030101010101" pitchFamily="2" charset="-122"/>
              </a:rPr>
              <a:t>规定。</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10.2.2 </a:t>
            </a:r>
            <a:r>
              <a:rPr lang="zh-TW" altLang="zh-CN" spc="0" dirty="0">
                <a:solidFill>
                  <a:schemeClr val="bg1"/>
                </a:solidFill>
                <a:latin typeface="宋体" panose="02010600030101010101" pitchFamily="2" charset="-122"/>
                <a:ea typeface="宋体" panose="02010600030101010101" pitchFamily="2" charset="-122"/>
              </a:rPr>
              <a:t>建设工程施工合同应按</a:t>
            </a:r>
            <a:r>
              <a:rPr lang="zh-TW" altLang="zh-CN" spc="0" dirty="0">
                <a:solidFill>
                  <a:srgbClr val="FFFF00"/>
                </a:solidFill>
                <a:latin typeface="宋体" panose="02010600030101010101" pitchFamily="2" charset="-122"/>
                <a:ea typeface="宋体" panose="02010600030101010101" pitchFamily="2" charset="-122"/>
              </a:rPr>
              <a:t>中标通知书内容单独注明</a:t>
            </a:r>
            <a:r>
              <a:rPr lang="zh-TW" altLang="zh-CN" spc="0" dirty="0">
                <a:solidFill>
                  <a:schemeClr val="bg1"/>
                </a:solidFill>
                <a:latin typeface="宋体" panose="02010600030101010101" pitchFamily="2" charset="-122"/>
                <a:ea typeface="宋体" panose="02010600030101010101" pitchFamily="2" charset="-122"/>
              </a:rPr>
              <a:t>的</a:t>
            </a:r>
            <a:r>
              <a:rPr lang="zh-CN" altLang="zh-CN" spc="0" dirty="0">
                <a:solidFill>
                  <a:schemeClr val="bg1"/>
                </a:solidFill>
                <a:latin typeface="宋体" panose="02010600030101010101" pitchFamily="2" charset="-122"/>
                <a:ea typeface="宋体" panose="02010600030101010101" pitchFamily="2" charset="-122"/>
              </a:rPr>
              <a:t>绿色施工安全防护措施项目费</a:t>
            </a:r>
            <a:r>
              <a:rPr lang="zh-TW" altLang="zh-CN" spc="0" dirty="0">
                <a:solidFill>
                  <a:schemeClr val="bg1"/>
                </a:solidFill>
                <a:latin typeface="宋体" panose="02010600030101010101" pitchFamily="2" charset="-122"/>
                <a:ea typeface="宋体" panose="02010600030101010101" pitchFamily="2" charset="-122"/>
              </a:rPr>
              <a:t>金额，并</a:t>
            </a:r>
            <a:r>
              <a:rPr lang="zh-CN" altLang="zh-CN" spc="0" dirty="0">
                <a:solidFill>
                  <a:schemeClr val="bg1"/>
                </a:solidFill>
                <a:latin typeface="宋体" panose="02010600030101010101" pitchFamily="2" charset="-122"/>
                <a:ea typeface="宋体" panose="02010600030101010101" pitchFamily="2" charset="-122"/>
              </a:rPr>
              <a:t>按</a:t>
            </a:r>
            <a:r>
              <a:rPr lang="zh-CN" altLang="zh-CN" spc="0" dirty="0">
                <a:solidFill>
                  <a:srgbClr val="FFFF00"/>
                </a:solidFill>
                <a:latin typeface="宋体" panose="02010600030101010101" pitchFamily="2" charset="-122"/>
                <a:ea typeface="宋体" panose="02010600030101010101" pitchFamily="2" charset="-122"/>
              </a:rPr>
              <a:t>相关规定</a:t>
            </a:r>
            <a:r>
              <a:rPr lang="zh-TW" altLang="zh-CN" spc="0" dirty="0">
                <a:solidFill>
                  <a:srgbClr val="FFFF00"/>
                </a:solidFill>
                <a:latin typeface="宋体" panose="02010600030101010101" pitchFamily="2" charset="-122"/>
                <a:ea typeface="宋体" panose="02010600030101010101" pitchFamily="2" charset="-122"/>
              </a:rPr>
              <a:t>明确支付方案。</a:t>
            </a:r>
            <a:endParaRPr lang="zh-TW"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关于进一步加强我省建筑工程安全防护文明施工措施费使用管理的通知</a:t>
            </a:r>
            <a:r>
              <a:rPr lang="zh-CN"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（湘建建</a:t>
            </a:r>
            <a:r>
              <a:rPr lang="zh-CN"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2</a:t>
            </a:r>
            <a:r>
              <a:rPr lang="en-US" altLang="zh-CN" spc="0" dirty="0">
                <a:solidFill>
                  <a:schemeClr val="bg2"/>
                </a:solidFill>
                <a:latin typeface="宋体" panose="02010600030101010101" pitchFamily="2" charset="-122"/>
                <a:ea typeface="宋体" panose="02010600030101010101" pitchFamily="2" charset="-122"/>
              </a:rPr>
              <a:t>017</a:t>
            </a:r>
            <a:r>
              <a:rPr lang="zh-CN"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1</a:t>
            </a:r>
            <a:r>
              <a:rPr lang="en-US" altLang="zh-CN" spc="0" dirty="0">
                <a:solidFill>
                  <a:schemeClr val="bg2"/>
                </a:solidFill>
                <a:latin typeface="宋体" panose="02010600030101010101" pitchFamily="2" charset="-122"/>
                <a:ea typeface="宋体" panose="02010600030101010101" pitchFamily="2" charset="-122"/>
              </a:rPr>
              <a:t>45</a:t>
            </a:r>
            <a:r>
              <a:rPr lang="zh-CN" altLang="en-US" spc="0" dirty="0">
                <a:solidFill>
                  <a:schemeClr val="bg2"/>
                </a:solidFill>
                <a:latin typeface="宋体" panose="02010600030101010101" pitchFamily="2" charset="-122"/>
                <a:ea typeface="宋体" panose="02010600030101010101" pitchFamily="2" charset="-122"/>
              </a:rPr>
              <a:t>号）相关内容即将面临调整，新的管理文件正在起草，支付方案应按项目实施期间发布的文件执行</a:t>
            </a:r>
            <a:r>
              <a:rPr lang="zh-CN" altLang="en-US" spc="0" dirty="0" smtClean="0">
                <a:solidFill>
                  <a:schemeClr val="bg2"/>
                </a:solidFill>
                <a:latin typeface="宋体" panose="02010600030101010101" pitchFamily="2" charset="-122"/>
                <a:ea typeface="宋体" panose="02010600030101010101" pitchFamily="2" charset="-122"/>
              </a:rPr>
              <a:t>。</a:t>
            </a:r>
            <a:endParaRPr lang="zh-CN" altLang="zh-CN" spc="0" dirty="0">
              <a:solidFill>
                <a:schemeClr val="bg2"/>
              </a:solidFill>
              <a:latin typeface="宋体" panose="02010600030101010101" pitchFamily="2" charset="-122"/>
              <a:ea typeface="宋体" panose="02010600030101010101" pitchFamily="2" charset="-122"/>
            </a:endParaRPr>
          </a:p>
        </p:txBody>
      </p:sp>
      <p:sp>
        <p:nvSpPr>
          <p:cNvPr id="11981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5-52</a:t>
            </a:r>
            <a:endParaRPr lang="en-US" altLang="zh-CN" sz="2200" b="1" dirty="0">
              <a:solidFill>
                <a:schemeClr val="bg2"/>
              </a:solidFill>
              <a:latin typeface="微软雅黑" panose="020B0503020204020204" pitchFamily="34" charset="-122"/>
            </a:endParaRPr>
          </a:p>
        </p:txBody>
      </p:sp>
      <p:sp>
        <p:nvSpPr>
          <p:cNvPr id="11981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绿色施工</a:t>
                </a:r>
                <a:r>
                  <a:rPr lang="zh-TW" altLang="en-US" b="0" dirty="0"/>
                  <a:t> </a:t>
                </a:r>
                <a:endParaRPr lang="en-US" altLang="zh-CN" b="0" dirty="0"/>
              </a:p>
            </p:txBody>
          </p:sp>
        </p:grpSp>
      </p:grpSp>
      <p:sp>
        <p:nvSpPr>
          <p:cNvPr id="119811" name="Rectangle 1"/>
          <p:cNvSpPr/>
          <p:nvPr/>
        </p:nvSpPr>
        <p:spPr>
          <a:xfrm>
            <a:off x="427584" y="2770911"/>
            <a:ext cx="11141211" cy="2140297"/>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10.2.3 </a:t>
            </a:r>
            <a:r>
              <a:rPr lang="zh-TW" altLang="zh-CN" spc="0" dirty="0">
                <a:solidFill>
                  <a:schemeClr val="bg1"/>
                </a:solidFill>
                <a:latin typeface="宋体" panose="02010600030101010101" pitchFamily="2" charset="-122"/>
                <a:ea typeface="宋体" panose="02010600030101010101" pitchFamily="2" charset="-122"/>
              </a:rPr>
              <a:t>发包人没有按时支付绿色施工安全防护措施项目费的， 承包人可催告发包人支付；发包人在付款期满后的</a:t>
            </a:r>
            <a:r>
              <a:rPr lang="en-US" altLang="zh-CN" spc="0" dirty="0">
                <a:solidFill>
                  <a:schemeClr val="bg1"/>
                </a:solidFill>
                <a:latin typeface="宋体" panose="02010600030101010101" pitchFamily="2" charset="-122"/>
                <a:ea typeface="宋体" panose="02010600030101010101" pitchFamily="2" charset="-122"/>
              </a:rPr>
              <a:t>7</a:t>
            </a:r>
            <a:r>
              <a:rPr lang="zh-TW" altLang="zh-CN" spc="0" dirty="0">
                <a:solidFill>
                  <a:schemeClr val="bg1"/>
                </a:solidFill>
                <a:latin typeface="宋体" panose="02010600030101010101" pitchFamily="2" charset="-122"/>
                <a:ea typeface="宋体" panose="02010600030101010101" pitchFamily="2" charset="-122"/>
              </a:rPr>
              <a:t>天内仍未支付的，承包人有权暂停施工，发包人应承担按合同约定的违约责任。若发生安全事故，发包人应承担相应责任。</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10.2.4 </a:t>
            </a:r>
            <a:r>
              <a:rPr lang="zh-TW" altLang="zh-CN" spc="0" dirty="0">
                <a:solidFill>
                  <a:srgbClr val="FFFF00"/>
                </a:solidFill>
                <a:latin typeface="宋体" panose="02010600030101010101" pitchFamily="2" charset="-122"/>
                <a:ea typeface="宋体" panose="02010600030101010101" pitchFamily="2" charset="-122"/>
              </a:rPr>
              <a:t>承包人对绿色施工安全防护措施项目费应专款专用</a:t>
            </a:r>
            <a:r>
              <a:rPr lang="zh-TW" altLang="zh-CN" spc="0" dirty="0">
                <a:solidFill>
                  <a:schemeClr val="bg1"/>
                </a:solidFill>
                <a:latin typeface="宋体" panose="02010600030101010101" pitchFamily="2" charset="-122"/>
                <a:ea typeface="宋体" panose="02010600030101010101" pitchFamily="2" charset="-122"/>
              </a:rPr>
              <a:t>，在财务账目中应单独列项备查，不得挪作他用，否则发包人有权要求其限期改正；逾期未改正的，造成的损失和延误的工期应由承包人承担。</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1981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5-53</a:t>
            </a:r>
            <a:endParaRPr lang="en-US" altLang="zh-CN" sz="2200" b="1" dirty="0">
              <a:solidFill>
                <a:schemeClr val="bg2"/>
              </a:solidFill>
              <a:latin typeface="微软雅黑" panose="020B0503020204020204" pitchFamily="34" charset="-122"/>
            </a:endParaRPr>
          </a:p>
        </p:txBody>
      </p:sp>
      <p:sp>
        <p:nvSpPr>
          <p:cNvPr id="11981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85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2186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支付</a:t>
                </a:r>
                <a:endParaRPr lang="en-US" altLang="zh-CN" b="0" dirty="0">
                  <a:solidFill>
                    <a:schemeClr val="bg1"/>
                  </a:solidFill>
                  <a:ea typeface="PMingLiU" pitchFamily="18" charset="-120"/>
                </a:endParaRPr>
              </a:p>
            </p:txBody>
          </p:sp>
        </p:grpSp>
      </p:grpSp>
      <p:sp>
        <p:nvSpPr>
          <p:cNvPr id="121859" name="Rectangle 1"/>
          <p:cNvSpPr/>
          <p:nvPr/>
        </p:nvSpPr>
        <p:spPr>
          <a:xfrm>
            <a:off x="165679" y="1865665"/>
            <a:ext cx="11817401" cy="380311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1</a:t>
            </a:r>
            <a:r>
              <a:rPr lang="en-US" altLang="zh-TW" spc="0" dirty="0">
                <a:solidFill>
                  <a:schemeClr val="bg2"/>
                </a:solidFill>
                <a:latin typeface="宋体" panose="02010600030101010101" pitchFamily="2" charset="-122"/>
                <a:ea typeface="宋体" panose="02010600030101010101" pitchFamily="2" charset="-122"/>
              </a:rPr>
              <a:t>0.3.5 </a:t>
            </a:r>
            <a:r>
              <a:rPr lang="zh-TW" altLang="en-US" spc="0" dirty="0">
                <a:solidFill>
                  <a:srgbClr val="FFFF00"/>
                </a:solidFill>
                <a:latin typeface="宋体" panose="02010600030101010101" pitchFamily="2" charset="-122"/>
                <a:ea typeface="宋体" panose="02010600030101010101" pitchFamily="2" charset="-122"/>
              </a:rPr>
              <a:t>其他项目费</a:t>
            </a:r>
            <a:r>
              <a:rPr lang="zh-TW" altLang="en-US" spc="0" dirty="0">
                <a:solidFill>
                  <a:schemeClr val="bg2"/>
                </a:solidFill>
                <a:latin typeface="宋体" panose="02010600030101010101" pitchFamily="2" charset="-122"/>
                <a:ea typeface="宋体" panose="02010600030101010101" pitchFamily="2" charset="-122"/>
              </a:rPr>
              <a:t>应按下列规定进行支付</a:t>
            </a:r>
            <a:r>
              <a:rPr lang="zh-CN" altLang="en-US" spc="0" dirty="0">
                <a:solidFill>
                  <a:schemeClr val="bg2"/>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（新增</a:t>
            </a:r>
            <a:r>
              <a:rPr lang="zh-CN" altLang="en-US" spc="0" dirty="0">
                <a:solidFill>
                  <a:schemeClr val="bg2"/>
                </a:solidFill>
                <a:latin typeface="宋体" panose="02010600030101010101" pitchFamily="2" charset="-122"/>
                <a:ea typeface="宋体" panose="02010600030101010101" pitchFamily="2" charset="-122"/>
              </a:rPr>
              <a:t>）</a:t>
            </a:r>
          </a:p>
          <a:p>
            <a:pPr marL="0" indent="0" eaLnBrk="1" hangingPunct="1">
              <a:lnSpc>
                <a:spcPts val="3194"/>
              </a:lnSpc>
              <a:spcAft>
                <a:spcPct val="0"/>
              </a:spcAft>
              <a:buNone/>
            </a:pPr>
            <a:r>
              <a:rPr lang="zh-TW" altLang="en-US" spc="0" dirty="0">
                <a:solidFill>
                  <a:schemeClr val="bg2"/>
                </a:solidFill>
                <a:latin typeface="宋体" panose="02010600030101010101" pitchFamily="2" charset="-122"/>
                <a:ea typeface="宋体" panose="02010600030101010101" pitchFamily="2" charset="-122"/>
              </a:rPr>
              <a:t>（</a:t>
            </a:r>
            <a:r>
              <a:rPr lang="en-US" altLang="zh-TW" spc="0" dirty="0">
                <a:solidFill>
                  <a:schemeClr val="bg2"/>
                </a:solidFill>
                <a:latin typeface="宋体" panose="02010600030101010101" pitchFamily="2" charset="-122"/>
                <a:ea typeface="宋体" panose="02010600030101010101" pitchFamily="2" charset="-122"/>
              </a:rPr>
              <a:t>1</a:t>
            </a:r>
            <a:r>
              <a:rPr lang="zh-TW" altLang="en-US" spc="0" dirty="0">
                <a:solidFill>
                  <a:schemeClr val="bg2"/>
                </a:solidFill>
                <a:latin typeface="宋体" panose="02010600030101010101" pitchFamily="2" charset="-122"/>
                <a:ea typeface="宋体" panose="02010600030101010101" pitchFamily="2" charset="-122"/>
              </a:rPr>
              <a:t>）</a:t>
            </a:r>
            <a:r>
              <a:rPr lang="zh-TW" altLang="en-US" spc="0" dirty="0">
                <a:solidFill>
                  <a:srgbClr val="FFFF00"/>
                </a:solidFill>
                <a:latin typeface="宋体" panose="02010600030101010101" pitchFamily="2" charset="-122"/>
                <a:ea typeface="宋体" panose="02010600030101010101" pitchFamily="2" charset="-122"/>
              </a:rPr>
              <a:t>暂估价</a:t>
            </a:r>
            <a:r>
              <a:rPr lang="zh-CN" altLang="en-US" spc="0" dirty="0">
                <a:solidFill>
                  <a:srgbClr val="FFFF00"/>
                </a:solidFill>
                <a:latin typeface="宋体" panose="02010600030101010101" pitchFamily="2" charset="-122"/>
                <a:ea typeface="宋体" panose="02010600030101010101" pitchFamily="2" charset="-122"/>
              </a:rPr>
              <a:t>项目</a:t>
            </a:r>
            <a:r>
              <a:rPr lang="zh-TW" altLang="en-US" spc="0" dirty="0">
                <a:solidFill>
                  <a:schemeClr val="bg2"/>
                </a:solidFill>
                <a:latin typeface="宋体" panose="02010600030101010101" pitchFamily="2" charset="-122"/>
                <a:ea typeface="宋体" panose="02010600030101010101" pitchFamily="2" charset="-122"/>
              </a:rPr>
              <a:t>应按当期发包人确认的金额进行支付</a:t>
            </a:r>
            <a:r>
              <a:rPr lang="zh-CN" altLang="en-US" spc="0" dirty="0">
                <a:solidFill>
                  <a:schemeClr val="bg2"/>
                </a:solidFill>
                <a:latin typeface="宋体" panose="02010600030101010101" pitchFamily="2" charset="-122"/>
                <a:ea typeface="宋体" panose="02010600030101010101" pitchFamily="2" charset="-122"/>
              </a:rPr>
              <a:t>；</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2</a:t>
            </a:r>
            <a:r>
              <a:rPr lang="zh-CN" altLang="en-US" spc="0" dirty="0">
                <a:solidFill>
                  <a:schemeClr val="bg2"/>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计日工、签证</a:t>
            </a:r>
            <a:r>
              <a:rPr lang="zh-CN" altLang="en-US" spc="0" dirty="0">
                <a:solidFill>
                  <a:schemeClr val="bg2"/>
                </a:solidFill>
                <a:latin typeface="宋体" panose="02010600030101010101" pitchFamily="2" charset="-122"/>
                <a:ea typeface="宋体" panose="02010600030101010101" pitchFamily="2" charset="-122"/>
              </a:rPr>
              <a:t>列入当期支付的进度款中，同期支付；</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3</a:t>
            </a:r>
            <a:r>
              <a:rPr lang="zh-CN" altLang="en-US" spc="0" dirty="0">
                <a:solidFill>
                  <a:schemeClr val="bg2"/>
                </a:solidFill>
                <a:latin typeface="宋体" panose="02010600030101010101" pitchFamily="2" charset="-122"/>
                <a:ea typeface="宋体" panose="02010600030101010101" pitchFamily="2" charset="-122"/>
              </a:rPr>
              <a:t>）</a:t>
            </a:r>
            <a:r>
              <a:rPr lang="zh-TW" altLang="en-US" spc="0" dirty="0">
                <a:solidFill>
                  <a:srgbClr val="FFFF00"/>
                </a:solidFill>
                <a:latin typeface="宋体" panose="02010600030101010101" pitchFamily="2" charset="-122"/>
                <a:ea typeface="宋体" panose="02010600030101010101" pitchFamily="2" charset="-122"/>
              </a:rPr>
              <a:t>总承包服务费</a:t>
            </a:r>
            <a:r>
              <a:rPr lang="zh-TW" altLang="en-US" spc="0" dirty="0">
                <a:solidFill>
                  <a:schemeClr val="bg2"/>
                </a:solidFill>
                <a:latin typeface="宋体" panose="02010600030101010101" pitchFamily="2" charset="-122"/>
                <a:ea typeface="宋体" panose="02010600030101010101" pitchFamily="2" charset="-122"/>
              </a:rPr>
              <a:t>应按服务事项以合同约定的计算方式计算总承包服务费并进行支付；合同没有约定计算方式的，可按当期确认的非承包人自行施工的专业工程造价和甲供材料总额的完成比例，计算总承包服务费并进行支付；</a:t>
            </a:r>
            <a:endParaRPr lang="zh-CN" altLang="en-US" spc="0" dirty="0">
              <a:solidFill>
                <a:schemeClr val="bg2"/>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4</a:t>
            </a:r>
            <a:r>
              <a:rPr lang="zh-CN" altLang="en-US" spc="0" dirty="0">
                <a:solidFill>
                  <a:schemeClr val="bg2"/>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安全责任险、环境保护税</a:t>
            </a:r>
            <a:r>
              <a:rPr lang="zh-CN" altLang="en-US" spc="0" dirty="0">
                <a:solidFill>
                  <a:schemeClr val="bg2"/>
                </a:solidFill>
                <a:latin typeface="宋体" panose="02010600030101010101" pitchFamily="2" charset="-122"/>
                <a:ea typeface="宋体" panose="02010600030101010101" pitchFamily="2" charset="-122"/>
              </a:rPr>
              <a:t>依据工程形象进度按规定计算并列入当期支付的进度款中，并同期支付。</a:t>
            </a:r>
          </a:p>
          <a:p>
            <a:pPr marL="0" indent="0" eaLnBrk="1" hangingPunct="1">
              <a:lnSpc>
                <a:spcPts val="3194"/>
              </a:lnSpc>
              <a:spcAft>
                <a:spcPct val="0"/>
              </a:spcAft>
              <a:buNone/>
            </a:pPr>
            <a:r>
              <a:rPr lang="en-US" altLang="zh-TW" spc="0" dirty="0">
                <a:solidFill>
                  <a:schemeClr val="bg2"/>
                </a:solidFill>
                <a:latin typeface="宋体" panose="02010600030101010101" pitchFamily="2" charset="-122"/>
                <a:ea typeface="宋体" panose="02010600030101010101" pitchFamily="2" charset="-122"/>
              </a:rPr>
              <a:t>10.3.8 </a:t>
            </a:r>
            <a:r>
              <a:rPr lang="zh-TW" altLang="en-US" spc="0" dirty="0">
                <a:solidFill>
                  <a:srgbClr val="FFFF00"/>
                </a:solidFill>
                <a:latin typeface="宋体" panose="02010600030101010101" pitchFamily="2" charset="-122"/>
                <a:ea typeface="宋体" panose="02010600030101010101" pitchFamily="2" charset="-122"/>
              </a:rPr>
              <a:t>增值税</a:t>
            </a:r>
            <a:r>
              <a:rPr lang="zh-TW" altLang="en-US" spc="0" dirty="0">
                <a:solidFill>
                  <a:schemeClr val="bg2"/>
                </a:solidFill>
                <a:latin typeface="宋体" panose="02010600030101010101" pitchFamily="2" charset="-122"/>
                <a:ea typeface="宋体" panose="02010600030101010101" pitchFamily="2" charset="-122"/>
              </a:rPr>
              <a:t>应按本办法第</a:t>
            </a:r>
            <a:r>
              <a:rPr lang="en-US" altLang="zh-TW" spc="0" dirty="0">
                <a:solidFill>
                  <a:schemeClr val="bg2"/>
                </a:solidFill>
                <a:latin typeface="宋体" panose="02010600030101010101" pitchFamily="2" charset="-122"/>
                <a:ea typeface="宋体" panose="02010600030101010101" pitchFamily="2" charset="-122"/>
              </a:rPr>
              <a:t>3.2.8</a:t>
            </a:r>
            <a:r>
              <a:rPr lang="zh-TW" altLang="en-US" spc="0" dirty="0">
                <a:solidFill>
                  <a:schemeClr val="bg2"/>
                </a:solidFill>
                <a:latin typeface="宋体" panose="02010600030101010101" pitchFamily="2" charset="-122"/>
                <a:ea typeface="宋体" panose="02010600030101010101" pitchFamily="2" charset="-122"/>
              </a:rPr>
              <a:t>条的规定计算并列入当期支付的进度款中，并同期支付。</a:t>
            </a:r>
            <a:r>
              <a:rPr lang="zh-CN" altLang="en-US" spc="0" dirty="0">
                <a:solidFill>
                  <a:srgbClr val="FFFF00"/>
                </a:solidFill>
                <a:latin typeface="宋体" panose="02010600030101010101" pitchFamily="2" charset="-122"/>
                <a:ea typeface="宋体" panose="02010600030101010101" pitchFamily="2" charset="-122"/>
              </a:rPr>
              <a:t>（新增</a:t>
            </a:r>
            <a:r>
              <a:rPr lang="zh-CN" altLang="en-US" spc="0" dirty="0">
                <a:solidFill>
                  <a:schemeClr val="bg2"/>
                </a:solidFill>
                <a:latin typeface="宋体" panose="02010600030101010101" pitchFamily="2" charset="-122"/>
                <a:ea typeface="宋体" panose="02010600030101010101" pitchFamily="2" charset="-122"/>
              </a:rPr>
              <a:t>）</a:t>
            </a:r>
            <a:endParaRPr lang="zh-TW" altLang="en-US" spc="0" dirty="0">
              <a:solidFill>
                <a:schemeClr val="bg2"/>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TW" spc="0" dirty="0">
                <a:solidFill>
                  <a:schemeClr val="bg2"/>
                </a:solidFill>
                <a:latin typeface="宋体" panose="02010600030101010101" pitchFamily="2" charset="-122"/>
                <a:ea typeface="宋体" panose="02010600030101010101" pitchFamily="2" charset="-122"/>
              </a:rPr>
              <a:t>10.3.9 </a:t>
            </a:r>
            <a:r>
              <a:rPr lang="zh-TW" altLang="en-US" spc="0" dirty="0">
                <a:solidFill>
                  <a:srgbClr val="FFFF00"/>
                </a:solidFill>
                <a:latin typeface="宋体" panose="02010600030101010101" pitchFamily="2" charset="-122"/>
                <a:ea typeface="宋体" panose="02010600030101010101" pitchFamily="2" charset="-122"/>
              </a:rPr>
              <a:t>成本加酬金合同</a:t>
            </a:r>
            <a:r>
              <a:rPr lang="zh-TW" altLang="en-US" spc="0" dirty="0">
                <a:solidFill>
                  <a:schemeClr val="bg2"/>
                </a:solidFill>
                <a:latin typeface="宋体" panose="02010600030101010101" pitchFamily="2" charset="-122"/>
                <a:ea typeface="宋体" panose="02010600030101010101" pitchFamily="2" charset="-122"/>
              </a:rPr>
              <a:t>，可按当期确认的工程量根据合同约定的计价方式计算相应的工程成本和酬金以及增值税进行支付。</a:t>
            </a:r>
            <a:r>
              <a:rPr lang="zh-CN" altLang="en-US" spc="0" dirty="0">
                <a:solidFill>
                  <a:srgbClr val="FFFF00"/>
                </a:solidFill>
                <a:latin typeface="宋体" panose="02010600030101010101" pitchFamily="2" charset="-122"/>
                <a:ea typeface="宋体" panose="02010600030101010101" pitchFamily="2" charset="-122"/>
              </a:rPr>
              <a:t>（新增</a:t>
            </a:r>
            <a:r>
              <a:rPr lang="zh-CN" altLang="en-US" spc="0" dirty="0" smtClean="0">
                <a:solidFill>
                  <a:schemeClr val="bg2"/>
                </a:solidFill>
                <a:latin typeface="宋体" panose="02010600030101010101" pitchFamily="2" charset="-122"/>
                <a:ea typeface="宋体" panose="02010600030101010101" pitchFamily="2" charset="-122"/>
              </a:rPr>
              <a:t>）</a:t>
            </a:r>
            <a:endParaRPr lang="en-US" altLang="zh-CN" spc="0" dirty="0">
              <a:solidFill>
                <a:schemeClr val="bg1"/>
              </a:solidFill>
              <a:latin typeface="宋体" panose="02010600030101010101" pitchFamily="2" charset="-122"/>
              <a:ea typeface="宋体" panose="02010600030101010101" pitchFamily="2" charset="-122"/>
            </a:endParaRPr>
          </a:p>
        </p:txBody>
      </p:sp>
      <p:sp>
        <p:nvSpPr>
          <p:cNvPr id="12186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5-54</a:t>
            </a:r>
            <a:endParaRPr lang="en-US" altLang="zh-CN" sz="2200" b="1" dirty="0">
              <a:solidFill>
                <a:schemeClr val="bg2"/>
              </a:solidFill>
              <a:latin typeface="微软雅黑" panose="020B0503020204020204" pitchFamily="34" charset="-122"/>
            </a:endParaRPr>
          </a:p>
        </p:txBody>
      </p:sp>
      <p:sp>
        <p:nvSpPr>
          <p:cNvPr id="12186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en-US" b="0" dirty="0">
                    <a:solidFill>
                      <a:schemeClr val="bg1"/>
                    </a:solidFill>
                    <a:ea typeface="PMingLiU" pitchFamily="18" charset="-120"/>
                  </a:rPr>
                  <a:t>支付</a:t>
                </a:r>
                <a:endParaRPr lang="en-US" altLang="zh-CN" b="0" dirty="0">
                  <a:solidFill>
                    <a:schemeClr val="bg1"/>
                  </a:solidFill>
                  <a:ea typeface="PMingLiU" pitchFamily="18" charset="-120"/>
                </a:endParaRPr>
              </a:p>
            </p:txBody>
          </p:sp>
        </p:grpSp>
      </p:grpSp>
      <p:sp>
        <p:nvSpPr>
          <p:cNvPr id="121859" name="Rectangle 1"/>
          <p:cNvSpPr/>
          <p:nvPr/>
        </p:nvSpPr>
        <p:spPr>
          <a:xfrm>
            <a:off x="165679" y="2051808"/>
            <a:ext cx="11817401" cy="3430829"/>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chemeClr val="bg1"/>
                </a:solidFill>
                <a:latin typeface="宋体" panose="02010600030101010101" pitchFamily="2" charset="-122"/>
                <a:ea typeface="宋体" panose="02010600030101010101" pitchFamily="2" charset="-122"/>
              </a:rPr>
              <a:t>10.3.10 </a:t>
            </a:r>
            <a:r>
              <a:rPr lang="zh-TW" altLang="zh-CN" spc="0" dirty="0">
                <a:solidFill>
                  <a:schemeClr val="bg1"/>
                </a:solidFill>
                <a:latin typeface="宋体" panose="02010600030101010101" pitchFamily="2" charset="-122"/>
                <a:ea typeface="宋体" panose="02010600030101010101" pitchFamily="2" charset="-122"/>
              </a:rPr>
              <a:t>发包人应按合同约定的</a:t>
            </a:r>
            <a:r>
              <a:rPr lang="zh-TW" altLang="zh-CN" spc="0" dirty="0">
                <a:solidFill>
                  <a:srgbClr val="FFFF00"/>
                </a:solidFill>
                <a:latin typeface="宋体" panose="02010600030101010101" pitchFamily="2" charset="-122"/>
                <a:ea typeface="宋体" panose="02010600030101010101" pitchFamily="2" charset="-122"/>
              </a:rPr>
              <a:t>进度款支付比例</a:t>
            </a:r>
            <a:r>
              <a:rPr lang="zh-TW" altLang="zh-CN" spc="0" dirty="0">
                <a:solidFill>
                  <a:schemeClr val="bg1"/>
                </a:solidFill>
                <a:latin typeface="宋体" panose="02010600030101010101" pitchFamily="2" charset="-122"/>
                <a:ea typeface="宋体" panose="02010600030101010101" pitchFamily="2" charset="-122"/>
              </a:rPr>
              <a:t>支付，按进度价款总额计，不应低于</a:t>
            </a:r>
            <a:r>
              <a:rPr lang="en-US" altLang="zh-CN" spc="0" dirty="0">
                <a:solidFill>
                  <a:schemeClr val="bg1"/>
                </a:solidFill>
                <a:latin typeface="宋体" panose="02010600030101010101" pitchFamily="2" charset="-122"/>
                <a:ea typeface="宋体" panose="02010600030101010101" pitchFamily="2" charset="-122"/>
              </a:rPr>
              <a:t>60%</a:t>
            </a:r>
            <a:r>
              <a:rPr lang="zh-TW" altLang="zh-CN" spc="0" dirty="0">
                <a:solidFill>
                  <a:schemeClr val="bg1"/>
                </a:solidFill>
                <a:latin typeface="宋体" panose="02010600030101010101" pitchFamily="2" charset="-122"/>
                <a:ea typeface="宋体" panose="02010600030101010101" pitchFamily="2" charset="-122"/>
              </a:rPr>
              <a:t>，不宜高于</a:t>
            </a:r>
            <a:r>
              <a:rPr lang="en-US" altLang="zh-CN" spc="0" dirty="0">
                <a:solidFill>
                  <a:schemeClr val="bg1"/>
                </a:solidFill>
                <a:latin typeface="宋体" panose="02010600030101010101" pitchFamily="2" charset="-122"/>
                <a:ea typeface="宋体" panose="02010600030101010101" pitchFamily="2" charset="-122"/>
              </a:rPr>
              <a:t>90%</a:t>
            </a:r>
            <a:r>
              <a:rPr lang="zh-TW" altLang="zh-CN" spc="0" dirty="0">
                <a:solidFill>
                  <a:schemeClr val="bg1"/>
                </a:solidFill>
                <a:latin typeface="宋体" panose="02010600030101010101" pitchFamily="2" charset="-122"/>
                <a:ea typeface="宋体" panose="02010600030101010101" pitchFamily="2" charset="-122"/>
              </a:rPr>
              <a:t>。实施施工过程结算的，进度款支付比例不应低于</a:t>
            </a:r>
            <a:r>
              <a:rPr lang="en-US" altLang="zh-CN" spc="0" dirty="0">
                <a:solidFill>
                  <a:schemeClr val="bg1"/>
                </a:solidFill>
                <a:latin typeface="宋体" panose="02010600030101010101" pitchFamily="2" charset="-122"/>
                <a:ea typeface="宋体" panose="02010600030101010101" pitchFamily="2" charset="-122"/>
              </a:rPr>
              <a:t>60%</a:t>
            </a:r>
            <a:r>
              <a:rPr lang="zh-TW" altLang="zh-CN" spc="0" dirty="0">
                <a:solidFill>
                  <a:schemeClr val="bg1"/>
                </a:solidFill>
                <a:latin typeface="宋体" panose="02010600030101010101" pitchFamily="2" charset="-122"/>
                <a:ea typeface="宋体" panose="02010600030101010101" pitchFamily="2" charset="-122"/>
              </a:rPr>
              <a:t>，不宜高于</a:t>
            </a:r>
            <a:r>
              <a:rPr lang="en-US" altLang="zh-CN" spc="0" dirty="0">
                <a:solidFill>
                  <a:schemeClr val="bg1"/>
                </a:solidFill>
                <a:latin typeface="宋体" panose="02010600030101010101" pitchFamily="2" charset="-122"/>
                <a:ea typeface="宋体" panose="02010600030101010101" pitchFamily="2" charset="-122"/>
              </a:rPr>
              <a:t>80%</a:t>
            </a:r>
            <a:r>
              <a:rPr lang="zh-TW" altLang="zh-CN" spc="0" dirty="0">
                <a:solidFill>
                  <a:schemeClr val="bg1"/>
                </a:solidFill>
                <a:latin typeface="宋体" panose="02010600030101010101" pitchFamily="2" charset="-122"/>
                <a:ea typeface="宋体" panose="02010600030101010101" pitchFamily="2" charset="-122"/>
              </a:rPr>
              <a:t>。</a:t>
            </a:r>
            <a:endParaRPr lang="en-US" altLang="zh-TW"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11.2.9 </a:t>
            </a:r>
            <a:r>
              <a:rPr lang="zh-TW" altLang="zh-CN" spc="0" dirty="0">
                <a:solidFill>
                  <a:schemeClr val="bg1"/>
                </a:solidFill>
                <a:latin typeface="宋体" panose="02010600030101010101" pitchFamily="2" charset="-122"/>
                <a:ea typeface="宋体" panose="02010600030101010101" pitchFamily="2" charset="-122"/>
              </a:rPr>
              <a:t>施工过程结算款的支付金额应不低于施工过程结算款的</a:t>
            </a:r>
            <a:r>
              <a:rPr lang="en-US" altLang="zh-CN" spc="0" dirty="0">
                <a:solidFill>
                  <a:schemeClr val="bg1"/>
                </a:solidFill>
                <a:latin typeface="宋体" panose="02010600030101010101" pitchFamily="2" charset="-122"/>
                <a:ea typeface="宋体" panose="02010600030101010101" pitchFamily="2" charset="-122"/>
              </a:rPr>
              <a:t>80%</a:t>
            </a:r>
            <a:r>
              <a:rPr lang="zh-TW" altLang="zh-CN" spc="0" dirty="0">
                <a:solidFill>
                  <a:schemeClr val="bg1"/>
                </a:solidFill>
                <a:latin typeface="宋体" panose="02010600030101010101" pitchFamily="2" charset="-122"/>
                <a:ea typeface="宋体" panose="02010600030101010101" pitchFamily="2" charset="-122"/>
              </a:rPr>
              <a:t>，不宜高于施工过程结算款的</a:t>
            </a:r>
            <a:r>
              <a:rPr lang="en-US" altLang="zh-CN" spc="0" dirty="0">
                <a:solidFill>
                  <a:schemeClr val="bg1"/>
                </a:solidFill>
                <a:latin typeface="宋体" panose="02010600030101010101" pitchFamily="2" charset="-122"/>
                <a:ea typeface="宋体" panose="02010600030101010101" pitchFamily="2" charset="-122"/>
              </a:rPr>
              <a:t>90%</a:t>
            </a:r>
            <a:r>
              <a:rPr lang="zh-TW" altLang="zh-CN" spc="0" dirty="0">
                <a:solidFill>
                  <a:schemeClr val="bg1"/>
                </a:solidFill>
                <a:latin typeface="宋体" panose="02010600030101010101" pitchFamily="2" charset="-122"/>
                <a:ea typeface="宋体" panose="02010600030101010101" pitchFamily="2" charset="-122"/>
              </a:rPr>
              <a:t>。</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endParaRPr lang="zh-CN"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《岳阳市市本级政府公益建设项目全过程投资管控办法》</a:t>
            </a:r>
            <a:r>
              <a:rPr lang="zh-CN" altLang="en-US"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岳政办发</a:t>
            </a:r>
            <a:r>
              <a:rPr lang="en-US" altLang="zh-CN" spc="0" dirty="0">
                <a:solidFill>
                  <a:schemeClr val="bg2"/>
                </a:solidFill>
                <a:latin typeface="宋体" panose="02010600030101010101" pitchFamily="2" charset="-122"/>
                <a:ea typeface="宋体" panose="02010600030101010101" pitchFamily="2" charset="-122"/>
              </a:rPr>
              <a:t>〔2018〕14</a:t>
            </a:r>
            <a:r>
              <a:rPr lang="zh-CN" altLang="en-US" spc="0" dirty="0">
                <a:solidFill>
                  <a:schemeClr val="bg2"/>
                </a:solidFill>
                <a:latin typeface="宋体" panose="02010600030101010101" pitchFamily="2" charset="-122"/>
                <a:ea typeface="宋体" panose="02010600030101010101" pitchFamily="2" charset="-122"/>
              </a:rPr>
              <a:t>号）规定：</a:t>
            </a:r>
          </a:p>
          <a:p>
            <a:pPr marL="0" indent="0" eaLnBrk="1" hangingPunct="1">
              <a:lnSpc>
                <a:spcPts val="3194"/>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 在项目建成竣工验收合格前，工程进度款最多支付合同金额（含经批准的变更金额，下同）的</a:t>
            </a:r>
            <a:r>
              <a:rPr lang="en-US" altLang="zh-CN" spc="0" dirty="0">
                <a:solidFill>
                  <a:srgbClr val="FFFF00"/>
                </a:solidFill>
                <a:latin typeface="宋体" panose="02010600030101010101" pitchFamily="2" charset="-122"/>
                <a:ea typeface="宋体" panose="02010600030101010101" pitchFamily="2" charset="-122"/>
              </a:rPr>
              <a:t>75%</a:t>
            </a:r>
            <a:r>
              <a:rPr lang="zh-CN" altLang="en-US" spc="0" dirty="0">
                <a:solidFill>
                  <a:schemeClr val="bg2"/>
                </a:solidFill>
                <a:latin typeface="宋体" panose="02010600030101010101" pitchFamily="2" charset="-122"/>
                <a:ea typeface="宋体" panose="02010600030101010101" pitchFamily="2" charset="-122"/>
              </a:rPr>
              <a:t>，项目结算经财政评审或建设单位组织审核后，最多支付合同金额的</a:t>
            </a:r>
            <a:r>
              <a:rPr lang="en-US" altLang="zh-CN" spc="0" dirty="0">
                <a:solidFill>
                  <a:srgbClr val="FFFF00"/>
                </a:solidFill>
                <a:latin typeface="宋体" panose="02010600030101010101" pitchFamily="2" charset="-122"/>
                <a:ea typeface="宋体" panose="02010600030101010101" pitchFamily="2" charset="-122"/>
              </a:rPr>
              <a:t>85%</a:t>
            </a:r>
            <a:r>
              <a:rPr lang="zh-CN" altLang="en-US" spc="0" dirty="0">
                <a:solidFill>
                  <a:schemeClr val="bg2"/>
                </a:solidFill>
                <a:latin typeface="宋体" panose="02010600030101010101" pitchFamily="2" charset="-122"/>
                <a:ea typeface="宋体" panose="02010600030101010101" pitchFamily="2" charset="-122"/>
              </a:rPr>
              <a:t>，项目竣工验收合格并办理竣工决算后，工程进度款最多支付至合同金额的</a:t>
            </a:r>
            <a:r>
              <a:rPr lang="en-US" altLang="zh-CN" spc="0" dirty="0">
                <a:solidFill>
                  <a:srgbClr val="FFFF00"/>
                </a:solidFill>
                <a:latin typeface="宋体" panose="02010600030101010101" pitchFamily="2" charset="-122"/>
                <a:ea typeface="宋体" panose="02010600030101010101" pitchFamily="2" charset="-122"/>
              </a:rPr>
              <a:t>97%</a:t>
            </a:r>
            <a:r>
              <a:rPr lang="zh-CN" altLang="en-US" spc="0" dirty="0">
                <a:solidFill>
                  <a:schemeClr val="bg2"/>
                </a:solidFill>
                <a:latin typeface="宋体" panose="02010600030101010101" pitchFamily="2" charset="-122"/>
                <a:ea typeface="宋体" panose="02010600030101010101" pitchFamily="2" charset="-122"/>
              </a:rPr>
              <a:t>（已过保修期的除外，合同另有约定的按合同执行），工程保修期满后按规定结清工程余款。</a:t>
            </a:r>
            <a:endParaRPr lang="en-US" altLang="zh-CN" spc="0" dirty="0">
              <a:solidFill>
                <a:schemeClr val="bg2"/>
              </a:solidFill>
              <a:latin typeface="宋体" panose="02010600030101010101" pitchFamily="2" charset="-122"/>
              <a:ea typeface="宋体" panose="02010600030101010101" pitchFamily="2" charset="-122"/>
            </a:endParaRPr>
          </a:p>
        </p:txBody>
      </p:sp>
      <p:sp>
        <p:nvSpPr>
          <p:cNvPr id="12186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5-55</a:t>
            </a:r>
            <a:endParaRPr lang="en-US" altLang="zh-CN" sz="2200" b="1" dirty="0">
              <a:solidFill>
                <a:schemeClr val="bg2"/>
              </a:solidFill>
              <a:latin typeface="微软雅黑" panose="020B0503020204020204" pitchFamily="34" charset="-122"/>
            </a:endParaRPr>
          </a:p>
        </p:txBody>
      </p:sp>
      <p:sp>
        <p:nvSpPr>
          <p:cNvPr id="12186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90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2391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工程结算</a:t>
                </a:r>
                <a:endParaRPr lang="en-US" altLang="zh-CN" b="0" dirty="0">
                  <a:solidFill>
                    <a:schemeClr val="bg1"/>
                  </a:solidFill>
                </a:endParaRPr>
              </a:p>
            </p:txBody>
          </p:sp>
        </p:grpSp>
      </p:grpSp>
      <p:sp>
        <p:nvSpPr>
          <p:cNvPr id="123907" name="Rectangle 1"/>
          <p:cNvSpPr/>
          <p:nvPr/>
        </p:nvSpPr>
        <p:spPr>
          <a:xfrm>
            <a:off x="378376" y="2681636"/>
            <a:ext cx="11428513" cy="2550666"/>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11.1.1 </a:t>
            </a:r>
            <a:r>
              <a:rPr lang="zh-CN" altLang="zh-CN" spc="0" dirty="0">
                <a:solidFill>
                  <a:srgbClr val="FFFF00"/>
                </a:solidFill>
                <a:latin typeface="宋体" panose="02010600030101010101" pitchFamily="2" charset="-122"/>
                <a:ea typeface="宋体" panose="02010600030101010101" pitchFamily="2" charset="-122"/>
              </a:rPr>
              <a:t>工程结算包括施工过程结算、竣工结算和合同解除结算。</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11.1.2 </a:t>
            </a:r>
            <a:r>
              <a:rPr lang="zh-TW" altLang="zh-CN" spc="0" dirty="0">
                <a:solidFill>
                  <a:schemeClr val="bg1"/>
                </a:solidFill>
                <a:latin typeface="宋体" panose="02010600030101010101" pitchFamily="2" charset="-122"/>
                <a:ea typeface="宋体" panose="02010600030101010101" pitchFamily="2" charset="-122"/>
              </a:rPr>
              <a:t>本省行政区域内使用</a:t>
            </a:r>
            <a:r>
              <a:rPr lang="zh-TW" altLang="zh-CN" spc="0" dirty="0">
                <a:solidFill>
                  <a:srgbClr val="FFFF00"/>
                </a:solidFill>
                <a:latin typeface="宋体" panose="02010600030101010101" pitchFamily="2" charset="-122"/>
                <a:ea typeface="宋体" panose="02010600030101010101" pitchFamily="2" charset="-122"/>
              </a:rPr>
              <a:t>国有资金投资的</a:t>
            </a:r>
            <a:r>
              <a:rPr lang="zh-CN" altLang="zh-CN" spc="0" dirty="0">
                <a:solidFill>
                  <a:srgbClr val="FFFF00"/>
                </a:solidFill>
                <a:latin typeface="宋体" panose="02010600030101010101" pitchFamily="2" charset="-122"/>
                <a:ea typeface="宋体" panose="02010600030101010101" pitchFamily="2" charset="-122"/>
              </a:rPr>
              <a:t>建设工程推行过程结算</a:t>
            </a:r>
            <a:r>
              <a:rPr lang="zh-CN" altLang="zh-CN" spc="0" dirty="0">
                <a:solidFill>
                  <a:schemeClr val="bg1"/>
                </a:solidFill>
                <a:latin typeface="宋体" panose="02010600030101010101" pitchFamily="2" charset="-122"/>
                <a:ea typeface="宋体" panose="02010600030101010101" pitchFamily="2" charset="-122"/>
              </a:rPr>
              <a:t>，非国有投资的建设工程宜采用过程结算。</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11.1.4 </a:t>
            </a:r>
            <a:r>
              <a:rPr lang="zh-CN" altLang="zh-CN" spc="0" dirty="0">
                <a:solidFill>
                  <a:schemeClr val="bg1"/>
                </a:solidFill>
                <a:latin typeface="宋体" panose="02010600030101010101" pitchFamily="2" charset="-122"/>
                <a:ea typeface="宋体" panose="02010600030101010101" pitchFamily="2" charset="-122"/>
              </a:rPr>
              <a:t>工程结算应由承包人或受其委托具有相应资质的工程造价咨询人编制；</a:t>
            </a:r>
            <a:r>
              <a:rPr lang="zh-CN" altLang="zh-CN" spc="0" dirty="0">
                <a:solidFill>
                  <a:srgbClr val="FFFF00"/>
                </a:solidFill>
                <a:latin typeface="宋体" panose="02010600030101010101" pitchFamily="2" charset="-122"/>
                <a:ea typeface="宋体" panose="02010600030101010101" pitchFamily="2" charset="-122"/>
              </a:rPr>
              <a:t>国有资金投资的发包方，应当委托具有相应资质的工程造价咨询人对工程结算文件进行审核。</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11.1.5 </a:t>
            </a:r>
            <a:r>
              <a:rPr lang="zh-CN" altLang="zh-CN" spc="0" dirty="0">
                <a:solidFill>
                  <a:schemeClr val="bg1"/>
                </a:solidFill>
                <a:latin typeface="宋体" panose="02010600030101010101" pitchFamily="2" charset="-122"/>
                <a:ea typeface="宋体" panose="02010600030101010101" pitchFamily="2" charset="-122"/>
              </a:rPr>
              <a:t>已完成</a:t>
            </a:r>
            <a:r>
              <a:rPr lang="zh-TW" altLang="zh-CN" spc="0" dirty="0">
                <a:solidFill>
                  <a:schemeClr val="bg1"/>
                </a:solidFill>
                <a:latin typeface="宋体" panose="02010600030101010101" pitchFamily="2" charset="-122"/>
                <a:ea typeface="宋体" panose="02010600030101010101" pitchFamily="2" charset="-122"/>
              </a:rPr>
              <a:t>竣工结算</a:t>
            </a:r>
            <a:r>
              <a:rPr lang="zh-CN" altLang="zh-CN" spc="0" dirty="0">
                <a:solidFill>
                  <a:schemeClr val="bg1"/>
                </a:solidFill>
                <a:latin typeface="宋体" panose="02010600030101010101" pitchFamily="2" charset="-122"/>
                <a:ea typeface="宋体" panose="02010600030101010101" pitchFamily="2" charset="-122"/>
              </a:rPr>
              <a:t>的项目</a:t>
            </a:r>
            <a:r>
              <a:rPr lang="zh-TW" altLang="zh-CN" spc="0" dirty="0">
                <a:solidFill>
                  <a:schemeClr val="bg1"/>
                </a:solidFill>
                <a:latin typeface="宋体" panose="02010600030101010101" pitchFamily="2" charset="-122"/>
                <a:ea typeface="宋体" panose="02010600030101010101" pitchFamily="2" charset="-122"/>
              </a:rPr>
              <a:t>，发包人应将竣工结算文件报送有该工程管辖权的</a:t>
            </a:r>
            <a:r>
              <a:rPr lang="zh-CN" altLang="zh-CN" spc="0" dirty="0">
                <a:solidFill>
                  <a:schemeClr val="bg1"/>
                </a:solidFill>
                <a:latin typeface="宋体" panose="02010600030101010101" pitchFamily="2" charset="-122"/>
                <a:ea typeface="宋体" panose="02010600030101010101" pitchFamily="2" charset="-122"/>
              </a:rPr>
              <a:t>建设行政主管部门</a:t>
            </a:r>
            <a:r>
              <a:rPr lang="zh-TW" altLang="zh-CN" spc="0" dirty="0">
                <a:solidFill>
                  <a:schemeClr val="bg1"/>
                </a:solidFill>
                <a:latin typeface="宋体" panose="02010600030101010101" pitchFamily="2" charset="-122"/>
                <a:ea typeface="宋体" panose="02010600030101010101" pitchFamily="2" charset="-122"/>
              </a:rPr>
              <a:t>备案，</a:t>
            </a:r>
            <a:r>
              <a:rPr lang="zh-CN" altLang="zh-CN" spc="0" dirty="0">
                <a:solidFill>
                  <a:srgbClr val="FFFF00"/>
                </a:solidFill>
                <a:latin typeface="宋体" panose="02010600030101010101" pitchFamily="2" charset="-122"/>
                <a:ea typeface="宋体" panose="02010600030101010101" pitchFamily="2" charset="-122"/>
              </a:rPr>
              <a:t>未完成竣工结算备案的项目，有关部门不予办理产权登记</a:t>
            </a:r>
            <a:r>
              <a:rPr lang="zh-CN" altLang="zh-CN" spc="0" dirty="0" smtClean="0">
                <a:solidFill>
                  <a:srgbClr val="FFFF00"/>
                </a:solidFill>
                <a:latin typeface="宋体" panose="02010600030101010101" pitchFamily="2" charset="-122"/>
                <a:ea typeface="宋体" panose="02010600030101010101" pitchFamily="2" charset="-122"/>
              </a:rPr>
              <a:t>。</a:t>
            </a:r>
            <a:r>
              <a:rPr lang="zh-CN" altLang="en-US" spc="0" dirty="0" smtClean="0">
                <a:solidFill>
                  <a:schemeClr val="bg2"/>
                </a:solidFill>
                <a:latin typeface="宋体" panose="02010600030101010101" pitchFamily="2" charset="-122"/>
                <a:ea typeface="宋体" panose="02010600030101010101" pitchFamily="2" charset="-122"/>
              </a:rPr>
              <a:t> </a:t>
            </a:r>
            <a:endParaRPr lang="zh-CN" altLang="zh-CN" spc="0" dirty="0">
              <a:solidFill>
                <a:schemeClr val="bg2"/>
              </a:solidFill>
              <a:latin typeface="宋体" panose="02010600030101010101" pitchFamily="2" charset="-122"/>
              <a:ea typeface="宋体" panose="02010600030101010101" pitchFamily="2" charset="-122"/>
            </a:endParaRPr>
          </a:p>
        </p:txBody>
      </p:sp>
      <p:sp>
        <p:nvSpPr>
          <p:cNvPr id="12390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5-56</a:t>
            </a:r>
            <a:endParaRPr lang="en-US" altLang="zh-CN" sz="2200" b="1" dirty="0">
              <a:solidFill>
                <a:schemeClr val="bg2"/>
              </a:solidFill>
              <a:latin typeface="微软雅黑" panose="020B0503020204020204" pitchFamily="34" charset="-122"/>
            </a:endParaRPr>
          </a:p>
        </p:txBody>
      </p:sp>
      <p:sp>
        <p:nvSpPr>
          <p:cNvPr id="12390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72030" y="203245"/>
            <a:ext cx="11634860" cy="685959"/>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6"/>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1</a:t>
              </a:r>
            </a:p>
          </p:txBody>
        </p:sp>
        <p:grpSp>
          <p:nvGrpSpPr>
            <p:cNvPr id="3" name="组合 20"/>
            <p:cNvGrpSpPr/>
            <p:nvPr/>
          </p:nvGrpSpPr>
          <p:grpSpPr>
            <a:xfrm>
              <a:off x="1708" y="428"/>
              <a:ext cx="6521" cy="852"/>
              <a:chOff x="1708" y="428"/>
              <a:chExt cx="6521" cy="852"/>
            </a:xfrm>
          </p:grpSpPr>
          <p:sp>
            <p:nvSpPr>
              <p:cNvPr id="14" name="椭圆 13"/>
              <p:cNvSpPr/>
              <p:nvPr/>
            </p:nvSpPr>
            <p:spPr>
              <a:xfrm>
                <a:off x="1708" y="431"/>
                <a:ext cx="850" cy="848"/>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6"/>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6103" cy="846"/>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zh-CN" altLang="en-US" sz="2200" dirty="0">
                    <a:cs typeface="微软雅黑" panose="020B0503020204020204" pitchFamily="34" charset="-122"/>
                    <a:sym typeface="+mn-ea"/>
                  </a:rPr>
                  <a:t>计价办法相关支撑文件</a:t>
                </a:r>
              </a:p>
            </p:txBody>
          </p:sp>
        </p:grpSp>
      </p:grpSp>
      <p:sp>
        <p:nvSpPr>
          <p:cNvPr id="17411" name="Text Box 11"/>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1-5</a:t>
            </a:r>
            <a:endParaRPr lang="en-US" altLang="zh-CN" sz="2200" b="1" dirty="0">
              <a:solidFill>
                <a:schemeClr val="bg2"/>
              </a:solidFill>
              <a:latin typeface="微软雅黑" panose="020B0503020204020204" pitchFamily="34" charset="-122"/>
            </a:endParaRPr>
          </a:p>
        </p:txBody>
      </p:sp>
      <p:sp>
        <p:nvSpPr>
          <p:cNvPr id="17412" name="矩形 16"/>
          <p:cNvSpPr/>
          <p:nvPr/>
        </p:nvSpPr>
        <p:spPr>
          <a:xfrm>
            <a:off x="1200594" y="1001948"/>
            <a:ext cx="10685660" cy="642451"/>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200000"/>
              </a:lnSpc>
              <a:spcAft>
                <a:spcPct val="0"/>
              </a:spcAft>
              <a:buFont typeface="Wingdings" panose="05000000000000000000" pitchFamily="2" charset="2"/>
              <a:buChar char="Ø"/>
            </a:pPr>
            <a:endParaRPr lang="en-US" altLang="zh-CN" dirty="0">
              <a:solidFill>
                <a:schemeClr val="bg1"/>
              </a:solidFill>
              <a:latin typeface="微软雅黑" panose="020B0503020204020204" pitchFamily="34" charset="-122"/>
              <a:sym typeface="+mn-lt"/>
            </a:endParaRPr>
          </a:p>
        </p:txBody>
      </p:sp>
      <p:sp>
        <p:nvSpPr>
          <p:cNvPr id="17413" name="Rectangle 12"/>
          <p:cNvSpPr/>
          <p:nvPr/>
        </p:nvSpPr>
        <p:spPr>
          <a:xfrm>
            <a:off x="162505" y="1799408"/>
            <a:ext cx="12028509" cy="417540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255523" eaLnBrk="1" hangingPunct="1">
              <a:lnSpc>
                <a:spcPts val="3194"/>
              </a:lnSpc>
              <a:spcAft>
                <a:spcPct val="0"/>
              </a:spcAft>
              <a:buNone/>
            </a:pPr>
            <a:r>
              <a:rPr lang="en-US" altLang="zh-CN" spc="0" dirty="0">
                <a:solidFill>
                  <a:srgbClr val="FFFF00"/>
                </a:solidFill>
                <a:latin typeface="宋体" pitchFamily="2" charset="-122"/>
                <a:ea typeface="宋体" pitchFamily="2" charset="-122"/>
              </a:rPr>
              <a:t>《</a:t>
            </a:r>
            <a:r>
              <a:rPr lang="zh-CN" altLang="en-US" spc="0" dirty="0">
                <a:solidFill>
                  <a:srgbClr val="FFFF00"/>
                </a:solidFill>
                <a:latin typeface="宋体" pitchFamily="2" charset="-122"/>
                <a:ea typeface="宋体" pitchFamily="2" charset="-122"/>
              </a:rPr>
              <a:t>国务院办公厅关于促进建筑业持续健康发展的意见</a:t>
            </a:r>
            <a:r>
              <a:rPr lang="en-US" altLang="zh-CN" spc="0" dirty="0">
                <a:solidFill>
                  <a:srgbClr val="FFFF00"/>
                </a:solidFill>
                <a:latin typeface="宋体" pitchFamily="2" charset="-122"/>
                <a:ea typeface="宋体" pitchFamily="2" charset="-122"/>
              </a:rPr>
              <a:t>》</a:t>
            </a:r>
            <a:r>
              <a:rPr lang="zh-CN" altLang="en-US" spc="0" dirty="0">
                <a:solidFill>
                  <a:schemeClr val="bg2"/>
                </a:solidFill>
                <a:latin typeface="宋体" pitchFamily="2" charset="-122"/>
                <a:ea typeface="宋体" pitchFamily="2" charset="-122"/>
              </a:rPr>
              <a:t>（国办发</a:t>
            </a:r>
            <a:r>
              <a:rPr lang="en-US" altLang="zh-CN" spc="0" dirty="0">
                <a:solidFill>
                  <a:schemeClr val="bg2"/>
                </a:solidFill>
                <a:latin typeface="宋体" pitchFamily="2" charset="-122"/>
                <a:ea typeface="宋体" pitchFamily="2" charset="-122"/>
              </a:rPr>
              <a:t>〔2017〕19</a:t>
            </a:r>
            <a:r>
              <a:rPr lang="zh-CN" altLang="en-US" spc="0" dirty="0">
                <a:solidFill>
                  <a:schemeClr val="bg2"/>
                </a:solidFill>
                <a:latin typeface="宋体" pitchFamily="2" charset="-122"/>
                <a:ea typeface="宋体" pitchFamily="2" charset="-122"/>
              </a:rPr>
              <a:t>号）</a:t>
            </a:r>
          </a:p>
          <a:p>
            <a:pPr marL="0" indent="255523" eaLnBrk="1" hangingPunct="1">
              <a:lnSpc>
                <a:spcPts val="3194"/>
              </a:lnSpc>
              <a:spcAft>
                <a:spcPct val="0"/>
              </a:spcAft>
              <a:buNone/>
            </a:pPr>
            <a:endParaRPr lang="en-US" altLang="zh-CN" spc="0" dirty="0" smtClean="0">
              <a:solidFill>
                <a:schemeClr val="bg1"/>
              </a:solidFill>
              <a:latin typeface="宋体" pitchFamily="2" charset="-122"/>
              <a:ea typeface="宋体" pitchFamily="2" charset="-122"/>
            </a:endParaRPr>
          </a:p>
          <a:p>
            <a:pPr marL="0" indent="255523" eaLnBrk="1" hangingPunct="1">
              <a:lnSpc>
                <a:spcPts val="3194"/>
              </a:lnSpc>
              <a:spcAft>
                <a:spcPct val="0"/>
              </a:spcAft>
              <a:buNone/>
            </a:pPr>
            <a:r>
              <a:rPr lang="zh-CN" altLang="en-US" spc="0" dirty="0" smtClean="0">
                <a:solidFill>
                  <a:schemeClr val="bg1"/>
                </a:solidFill>
                <a:latin typeface="宋体" pitchFamily="2" charset="-122"/>
                <a:ea typeface="宋体" pitchFamily="2" charset="-122"/>
              </a:rPr>
              <a:t>（</a:t>
            </a:r>
            <a:r>
              <a:rPr lang="zh-CN" altLang="en-US" spc="0" dirty="0">
                <a:solidFill>
                  <a:schemeClr val="bg1"/>
                </a:solidFill>
                <a:latin typeface="宋体" pitchFamily="2" charset="-122"/>
                <a:ea typeface="宋体" pitchFamily="2" charset="-122"/>
              </a:rPr>
              <a:t>十）</a:t>
            </a:r>
            <a:r>
              <a:rPr lang="zh-CN" altLang="en-US" spc="0" dirty="0">
                <a:solidFill>
                  <a:srgbClr val="FFFF00"/>
                </a:solidFill>
                <a:latin typeface="宋体" pitchFamily="2" charset="-122"/>
                <a:ea typeface="宋体" pitchFamily="2" charset="-122"/>
              </a:rPr>
              <a:t>规范工程价款结算</a:t>
            </a:r>
            <a:r>
              <a:rPr lang="zh-CN" altLang="en-US" spc="0" dirty="0" smtClean="0">
                <a:solidFill>
                  <a:schemeClr val="bg2"/>
                </a:solidFill>
                <a:latin typeface="宋体" pitchFamily="2" charset="-122"/>
                <a:ea typeface="宋体" pitchFamily="2" charset="-122"/>
              </a:rPr>
              <a:t>。</a:t>
            </a:r>
            <a:endParaRPr lang="en-US" altLang="zh-CN" spc="0" dirty="0" smtClean="0">
              <a:solidFill>
                <a:schemeClr val="bg2"/>
              </a:solidFill>
              <a:latin typeface="宋体" pitchFamily="2" charset="-122"/>
              <a:ea typeface="宋体" pitchFamily="2" charset="-122"/>
            </a:endParaRPr>
          </a:p>
          <a:p>
            <a:pPr marL="0" indent="255523" eaLnBrk="1" hangingPunct="1">
              <a:lnSpc>
                <a:spcPts val="3194"/>
              </a:lnSpc>
              <a:spcAft>
                <a:spcPct val="0"/>
              </a:spcAft>
              <a:buNone/>
            </a:pPr>
            <a:r>
              <a:rPr lang="en-US" altLang="zh-CN" spc="0" dirty="0" smtClean="0">
                <a:solidFill>
                  <a:schemeClr val="bg2"/>
                </a:solidFill>
                <a:latin typeface="宋体" pitchFamily="2" charset="-122"/>
                <a:ea typeface="宋体" pitchFamily="2" charset="-122"/>
              </a:rPr>
              <a:t>  </a:t>
            </a:r>
            <a:r>
              <a:rPr lang="zh-CN" altLang="en-US" spc="0" dirty="0" smtClean="0">
                <a:solidFill>
                  <a:schemeClr val="bg2"/>
                </a:solidFill>
                <a:latin typeface="宋体" pitchFamily="2" charset="-122"/>
                <a:ea typeface="宋体" pitchFamily="2" charset="-122"/>
              </a:rPr>
              <a:t>审</a:t>
            </a:r>
            <a:r>
              <a:rPr lang="zh-CN" altLang="en-US" spc="0" dirty="0">
                <a:solidFill>
                  <a:schemeClr val="bg2"/>
                </a:solidFill>
                <a:latin typeface="宋体" pitchFamily="2" charset="-122"/>
                <a:ea typeface="宋体" pitchFamily="2" charset="-122"/>
              </a:rPr>
              <a:t>计机关应依法加强对以政府投资为主的公共工程建设项目的审计监督，建设单位不得将未完成审计作为延期工程结算、拖欠工程款的理由。</a:t>
            </a:r>
            <a:r>
              <a:rPr lang="zh-CN" altLang="en-US" spc="0" dirty="0">
                <a:solidFill>
                  <a:srgbClr val="FFFF00"/>
                </a:solidFill>
                <a:latin typeface="宋体" pitchFamily="2" charset="-122"/>
                <a:ea typeface="宋体" pitchFamily="2" charset="-122"/>
              </a:rPr>
              <a:t>未完成竣工结算的项目，有关部门不予办理产权登记</a:t>
            </a:r>
            <a:r>
              <a:rPr lang="zh-CN" altLang="en-US" spc="0" dirty="0">
                <a:solidFill>
                  <a:schemeClr val="bg2"/>
                </a:solidFill>
                <a:latin typeface="宋体" pitchFamily="2" charset="-122"/>
                <a:ea typeface="宋体" pitchFamily="2" charset="-122"/>
              </a:rPr>
              <a:t>。严格</a:t>
            </a:r>
            <a:r>
              <a:rPr lang="zh-CN" altLang="en-US" spc="0" dirty="0">
                <a:solidFill>
                  <a:srgbClr val="FFFF00"/>
                </a:solidFill>
                <a:latin typeface="宋体" pitchFamily="2" charset="-122"/>
                <a:ea typeface="宋体" pitchFamily="2" charset="-122"/>
              </a:rPr>
              <a:t>执行工程预付款制度</a:t>
            </a:r>
            <a:r>
              <a:rPr lang="zh-CN" altLang="en-US" spc="0" dirty="0">
                <a:solidFill>
                  <a:schemeClr val="bg2"/>
                </a:solidFill>
                <a:latin typeface="宋体" pitchFamily="2" charset="-122"/>
                <a:ea typeface="宋体" pitchFamily="2" charset="-122"/>
              </a:rPr>
              <a:t>，及时按合同约定足额向承包单位支付预付款。通过工程款支付担保等经济、法律手段约束建设单位履约行为，预防拖欠工程款。</a:t>
            </a:r>
          </a:p>
          <a:p>
            <a:pPr marL="0" indent="255523" eaLnBrk="1" hangingPunct="1">
              <a:lnSpc>
                <a:spcPts val="3194"/>
              </a:lnSpc>
              <a:spcAft>
                <a:spcPct val="0"/>
              </a:spcAft>
              <a:buNone/>
            </a:pPr>
            <a:r>
              <a:rPr lang="zh-CN" altLang="en-US" spc="0" dirty="0">
                <a:solidFill>
                  <a:schemeClr val="bg1"/>
                </a:solidFill>
                <a:latin typeface="宋体" pitchFamily="2" charset="-122"/>
                <a:ea typeface="宋体" pitchFamily="2" charset="-122"/>
              </a:rPr>
              <a:t>（十六）</a:t>
            </a:r>
            <a:r>
              <a:rPr lang="zh-CN" altLang="en-US" spc="0" dirty="0">
                <a:solidFill>
                  <a:srgbClr val="FFFF00"/>
                </a:solidFill>
                <a:latin typeface="宋体" pitchFamily="2" charset="-122"/>
                <a:ea typeface="宋体" pitchFamily="2" charset="-122"/>
              </a:rPr>
              <a:t>加强技术研发应用</a:t>
            </a:r>
            <a:r>
              <a:rPr lang="zh-CN" altLang="en-US" spc="0" dirty="0" smtClean="0">
                <a:solidFill>
                  <a:schemeClr val="bg2"/>
                </a:solidFill>
                <a:latin typeface="宋体" pitchFamily="2" charset="-122"/>
                <a:ea typeface="宋体" pitchFamily="2" charset="-122"/>
              </a:rPr>
              <a:t>。</a:t>
            </a:r>
            <a:endParaRPr lang="en-US" altLang="zh-CN" spc="0" dirty="0" smtClean="0">
              <a:solidFill>
                <a:schemeClr val="bg2"/>
              </a:solidFill>
              <a:latin typeface="宋体" pitchFamily="2" charset="-122"/>
              <a:ea typeface="宋体" pitchFamily="2" charset="-122"/>
            </a:endParaRPr>
          </a:p>
          <a:p>
            <a:pPr marL="0" indent="255523" eaLnBrk="1" hangingPunct="1">
              <a:lnSpc>
                <a:spcPts val="3194"/>
              </a:lnSpc>
              <a:spcAft>
                <a:spcPct val="0"/>
              </a:spcAft>
              <a:buNone/>
            </a:pPr>
            <a:r>
              <a:rPr lang="en-US" altLang="zh-CN" spc="0" dirty="0" smtClean="0">
                <a:solidFill>
                  <a:schemeClr val="bg2"/>
                </a:solidFill>
                <a:latin typeface="宋体" pitchFamily="2" charset="-122"/>
                <a:ea typeface="宋体" pitchFamily="2" charset="-122"/>
              </a:rPr>
              <a:t>  </a:t>
            </a:r>
            <a:r>
              <a:rPr lang="zh-CN" altLang="en-US" spc="0" dirty="0" smtClean="0">
                <a:solidFill>
                  <a:schemeClr val="bg2"/>
                </a:solidFill>
                <a:latin typeface="宋体" pitchFamily="2" charset="-122"/>
                <a:ea typeface="宋体" pitchFamily="2" charset="-122"/>
              </a:rPr>
              <a:t>加</a:t>
            </a:r>
            <a:r>
              <a:rPr lang="zh-CN" altLang="en-US" spc="0" dirty="0">
                <a:solidFill>
                  <a:schemeClr val="bg2"/>
                </a:solidFill>
                <a:latin typeface="宋体" pitchFamily="2" charset="-122"/>
                <a:ea typeface="宋体" pitchFamily="2" charset="-122"/>
              </a:rPr>
              <a:t>快推进建筑信息模型（</a:t>
            </a:r>
            <a:r>
              <a:rPr lang="en-US" altLang="zh-CN" spc="0" dirty="0">
                <a:solidFill>
                  <a:srgbClr val="FFFF00"/>
                </a:solidFill>
                <a:latin typeface="宋体" pitchFamily="2" charset="-122"/>
                <a:ea typeface="宋体" pitchFamily="2" charset="-122"/>
              </a:rPr>
              <a:t>BIM</a:t>
            </a:r>
            <a:r>
              <a:rPr lang="zh-CN" altLang="en-US" spc="0" dirty="0">
                <a:solidFill>
                  <a:schemeClr val="bg2"/>
                </a:solidFill>
                <a:latin typeface="宋体" pitchFamily="2" charset="-122"/>
                <a:ea typeface="宋体" pitchFamily="2" charset="-122"/>
              </a:rPr>
              <a:t>）技术在规划、勘察、设计、施工和运营维护全过程的集成应用，实现工程建设项目全生命周期数据共享和信息化管理，为项目方案优化和科学决策提供依据，促进建筑业提质增效。</a:t>
            </a:r>
          </a:p>
        </p:txBody>
      </p:sp>
      <p:sp>
        <p:nvSpPr>
          <p:cNvPr id="17414"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工程结算</a:t>
                </a:r>
                <a:endParaRPr lang="en-US" altLang="zh-CN" b="0" dirty="0">
                  <a:solidFill>
                    <a:schemeClr val="bg1"/>
                  </a:solidFill>
                </a:endParaRPr>
              </a:p>
            </p:txBody>
          </p:sp>
        </p:grpSp>
      </p:grpSp>
      <p:sp>
        <p:nvSpPr>
          <p:cNvPr id="123907" name="Rectangle 1"/>
          <p:cNvSpPr/>
          <p:nvPr/>
        </p:nvSpPr>
        <p:spPr>
          <a:xfrm>
            <a:off x="378376" y="1937844"/>
            <a:ext cx="11428513" cy="403825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2811"/>
              </a:lnSpc>
              <a:spcAft>
                <a:spcPct val="0"/>
              </a:spcAft>
              <a:buNone/>
            </a:pPr>
            <a:r>
              <a:rPr lang="en-US" altLang="zh-CN" spc="0" dirty="0" smtClean="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建筑法</a:t>
            </a:r>
            <a:r>
              <a:rPr lang="en-US"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第</a:t>
            </a:r>
            <a:r>
              <a:rPr lang="en-US" altLang="zh-CN" spc="0" dirty="0">
                <a:solidFill>
                  <a:schemeClr val="bg2"/>
                </a:solidFill>
                <a:latin typeface="宋体" panose="02010600030101010101" pitchFamily="2" charset="-122"/>
                <a:ea typeface="宋体" panose="02010600030101010101" pitchFamily="2" charset="-122"/>
              </a:rPr>
              <a:t>61</a:t>
            </a:r>
            <a:r>
              <a:rPr lang="zh-CN" altLang="en-US" spc="0" dirty="0">
                <a:solidFill>
                  <a:schemeClr val="bg2"/>
                </a:solidFill>
                <a:latin typeface="宋体" panose="02010600030101010101" pitchFamily="2" charset="-122"/>
                <a:ea typeface="宋体" panose="02010600030101010101" pitchFamily="2" charset="-122"/>
              </a:rPr>
              <a:t>条：交付竣工验收的建筑工程，必须符合规定的建筑工程质量标准、有完整的工程技术经济资料和经签署的工程保修书。</a:t>
            </a:r>
            <a:endParaRPr lang="en-US" altLang="zh-CN" spc="0" dirty="0">
              <a:solidFill>
                <a:schemeClr val="bg2"/>
              </a:solidFill>
              <a:latin typeface="宋体" panose="02010600030101010101" pitchFamily="2" charset="-122"/>
              <a:ea typeface="宋体" panose="02010600030101010101" pitchFamily="2" charset="-122"/>
            </a:endParaRPr>
          </a:p>
          <a:p>
            <a:pPr marL="0" indent="0" eaLnBrk="1" hangingPunct="1">
              <a:lnSpc>
                <a:spcPts val="2811"/>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《国务院办公厅关于促进建筑业持续健康发展的意见》</a:t>
            </a:r>
            <a:r>
              <a:rPr lang="zh-CN" altLang="zh-CN" spc="0" dirty="0">
                <a:solidFill>
                  <a:schemeClr val="bg2"/>
                </a:solidFill>
                <a:latin typeface="宋体" panose="02010600030101010101" pitchFamily="2" charset="-122"/>
                <a:ea typeface="宋体" panose="02010600030101010101" pitchFamily="2" charset="-122"/>
              </a:rPr>
              <a:t>（国办发〔</a:t>
            </a:r>
            <a:r>
              <a:rPr lang="en-US" altLang="zh-CN" spc="0" dirty="0">
                <a:solidFill>
                  <a:schemeClr val="bg2"/>
                </a:solidFill>
                <a:latin typeface="宋体" panose="02010600030101010101" pitchFamily="2" charset="-122"/>
                <a:ea typeface="宋体" panose="02010600030101010101" pitchFamily="2" charset="-122"/>
              </a:rPr>
              <a:t>2017</a:t>
            </a:r>
            <a:r>
              <a:rPr lang="zh-CN" altLang="zh-CN" spc="0" dirty="0">
                <a:solidFill>
                  <a:schemeClr val="bg2"/>
                </a:solidFill>
                <a:latin typeface="宋体" panose="02010600030101010101" pitchFamily="2" charset="-122"/>
                <a:ea typeface="宋体" panose="02010600030101010101" pitchFamily="2" charset="-122"/>
              </a:rPr>
              <a:t>〕</a:t>
            </a:r>
            <a:r>
              <a:rPr lang="en-US" altLang="zh-CN" spc="0" dirty="0">
                <a:solidFill>
                  <a:schemeClr val="bg2"/>
                </a:solidFill>
                <a:latin typeface="宋体" panose="02010600030101010101" pitchFamily="2" charset="-122"/>
                <a:ea typeface="宋体" panose="02010600030101010101" pitchFamily="2" charset="-122"/>
              </a:rPr>
              <a:t>19</a:t>
            </a:r>
            <a:r>
              <a:rPr lang="zh-CN" altLang="zh-CN" spc="0" dirty="0">
                <a:solidFill>
                  <a:schemeClr val="bg2"/>
                </a:solidFill>
                <a:latin typeface="宋体" panose="02010600030101010101" pitchFamily="2" charset="-122"/>
                <a:ea typeface="宋体" panose="02010600030101010101" pitchFamily="2" charset="-122"/>
              </a:rPr>
              <a:t>号）</a:t>
            </a:r>
            <a:r>
              <a:rPr lang="zh-CN" altLang="en-US" spc="0" dirty="0">
                <a:solidFill>
                  <a:schemeClr val="bg2"/>
                </a:solidFill>
                <a:latin typeface="宋体" panose="02010600030101010101" pitchFamily="2" charset="-122"/>
                <a:ea typeface="宋体" panose="02010600030101010101" pitchFamily="2" charset="-122"/>
              </a:rPr>
              <a:t>第四条“</a:t>
            </a:r>
            <a:r>
              <a:rPr lang="zh-CN" altLang="zh-CN" spc="0" dirty="0">
                <a:solidFill>
                  <a:schemeClr val="bg2"/>
                </a:solidFill>
                <a:latin typeface="宋体" panose="02010600030101010101" pitchFamily="2" charset="-122"/>
                <a:ea typeface="宋体" panose="02010600030101010101" pitchFamily="2" charset="-122"/>
              </a:rPr>
              <a:t>未完成竣工结算的项目，有关部门不予办理产权登记</a:t>
            </a:r>
            <a:r>
              <a:rPr lang="zh-CN" altLang="en-US" spc="0" dirty="0">
                <a:solidFill>
                  <a:schemeClr val="bg2"/>
                </a:solidFill>
                <a:latin typeface="宋体" panose="02010600030101010101" pitchFamily="2" charset="-122"/>
                <a:ea typeface="宋体" panose="02010600030101010101" pitchFamily="2" charset="-122"/>
              </a:rPr>
              <a:t>”。</a:t>
            </a:r>
          </a:p>
          <a:p>
            <a:pPr marL="0" indent="0" eaLnBrk="1" hangingPunct="1">
              <a:lnSpc>
                <a:spcPts val="2811"/>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建筑工程施工发包与承包计价管理办法</a:t>
            </a:r>
            <a:r>
              <a:rPr lang="zh-CN" altLang="zh-CN" spc="0" dirty="0">
                <a:solidFill>
                  <a:srgbClr val="FFFF00"/>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第</a:t>
            </a:r>
            <a:r>
              <a:rPr lang="en-US" altLang="zh-CN" spc="0" dirty="0">
                <a:solidFill>
                  <a:schemeClr val="bg2"/>
                </a:solidFill>
                <a:latin typeface="宋体" panose="02010600030101010101" pitchFamily="2" charset="-122"/>
                <a:ea typeface="宋体" panose="02010600030101010101" pitchFamily="2" charset="-122"/>
              </a:rPr>
              <a:t>19</a:t>
            </a:r>
            <a:r>
              <a:rPr lang="zh-CN" altLang="en-US" spc="0" dirty="0">
                <a:solidFill>
                  <a:schemeClr val="bg2"/>
                </a:solidFill>
                <a:latin typeface="宋体" panose="02010600030101010101" pitchFamily="2" charset="-122"/>
                <a:ea typeface="宋体" panose="02010600030101010101" pitchFamily="2" charset="-122"/>
              </a:rPr>
              <a:t>条：</a:t>
            </a:r>
            <a:endParaRPr lang="zh-CN"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2811"/>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竣工结算文件应当由发包方报工程所在地县级以上地方人民政府住房城乡建设主管部门备案。</a:t>
            </a:r>
            <a:endParaRPr lang="zh-CN"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2811"/>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latin typeface="宋体" panose="02010600030101010101" pitchFamily="2" charset="-122"/>
                <a:ea typeface="宋体" panose="02010600030101010101" pitchFamily="2" charset="-122"/>
              </a:rPr>
              <a:t>建设工程工程量清单计价规范</a:t>
            </a:r>
            <a:r>
              <a:rPr lang="zh-CN" altLang="zh-CN" spc="0" dirty="0">
                <a:solidFill>
                  <a:srgbClr val="FFFF00"/>
                </a:solidFill>
                <a:latin typeface="宋体" panose="02010600030101010101" pitchFamily="2" charset="-122"/>
                <a:ea typeface="宋体" panose="02010600030101010101" pitchFamily="2" charset="-122"/>
              </a:rPr>
              <a:t>》</a:t>
            </a:r>
            <a:endParaRPr lang="zh-CN" altLang="en-US" spc="0" dirty="0">
              <a:solidFill>
                <a:srgbClr val="FFFF00"/>
              </a:solidFill>
              <a:latin typeface="宋体" panose="02010600030101010101" pitchFamily="2" charset="-122"/>
              <a:ea typeface="宋体" panose="02010600030101010101" pitchFamily="2" charset="-122"/>
            </a:endParaRPr>
          </a:p>
          <a:p>
            <a:pPr marL="0" indent="0" eaLnBrk="1" hangingPunct="1">
              <a:lnSpc>
                <a:spcPts val="2811"/>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11.3.1</a:t>
            </a:r>
            <a:r>
              <a:rPr lang="zh-CN" altLang="en-US" spc="0" dirty="0">
                <a:solidFill>
                  <a:schemeClr val="bg2"/>
                </a:solidFill>
                <a:latin typeface="宋体" panose="02010600030101010101" pitchFamily="2" charset="-122"/>
                <a:ea typeface="宋体" panose="02010600030101010101" pitchFamily="2" charset="-122"/>
              </a:rPr>
              <a:t>合同工程完工后，承包人应在经发承包双方确认的合同工程期中价款结算的基础上汇总编制完成竣工结算文件，应在提交竣工验收申请的同时向发包人提交竣工结算文件。</a:t>
            </a:r>
          </a:p>
          <a:p>
            <a:pPr marL="0" indent="0" eaLnBrk="1" hangingPunct="1">
              <a:lnSpc>
                <a:spcPts val="2811"/>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11.1.5</a:t>
            </a:r>
            <a:r>
              <a:rPr lang="zh-CN" altLang="en-US" spc="0" dirty="0">
                <a:solidFill>
                  <a:schemeClr val="bg2"/>
                </a:solidFill>
                <a:latin typeface="宋体" panose="02010600030101010101" pitchFamily="2" charset="-122"/>
                <a:ea typeface="宋体" panose="02010600030101010101" pitchFamily="2" charset="-122"/>
              </a:rPr>
              <a:t>竣工结算办理完毕，发包人应将竣工结算文件报送工程所在地或有该工程管辖权的行业管理部门的工程造价管理机构备案，竣工结算文件应作为工程竣工验收备案、交付使用的必备文件。 </a:t>
            </a:r>
            <a:endParaRPr lang="zh-CN" altLang="zh-CN" spc="0" dirty="0">
              <a:solidFill>
                <a:schemeClr val="bg2"/>
              </a:solidFill>
              <a:latin typeface="宋体" panose="02010600030101010101" pitchFamily="2" charset="-122"/>
              <a:ea typeface="宋体" panose="02010600030101010101" pitchFamily="2" charset="-122"/>
            </a:endParaRPr>
          </a:p>
        </p:txBody>
      </p:sp>
      <p:sp>
        <p:nvSpPr>
          <p:cNvPr id="12390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5-57</a:t>
            </a:r>
            <a:endParaRPr lang="en-US" altLang="zh-CN" sz="2200" b="1" dirty="0">
              <a:solidFill>
                <a:schemeClr val="bg2"/>
              </a:solidFill>
              <a:latin typeface="微软雅黑" panose="020B0503020204020204" pitchFamily="34" charset="-122"/>
            </a:endParaRPr>
          </a:p>
        </p:txBody>
      </p:sp>
      <p:sp>
        <p:nvSpPr>
          <p:cNvPr id="12390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88</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954" name="组合 9"/>
          <p:cNvGrpSpPr/>
          <p:nvPr/>
        </p:nvGrpSpPr>
        <p:grpSpPr>
          <a:xfrm>
            <a:off x="237111"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2596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5"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竣工结算备案</a:t>
                </a:r>
                <a:endParaRPr lang="en-US" altLang="zh-CN" b="0" dirty="0">
                  <a:solidFill>
                    <a:schemeClr val="bg1"/>
                  </a:solidFill>
                </a:endParaRPr>
              </a:p>
            </p:txBody>
          </p:sp>
        </p:grpSp>
      </p:grpSp>
      <p:pic>
        <p:nvPicPr>
          <p:cNvPr id="158730" name="Picture 10" descr="结算备案平台"/>
          <p:cNvPicPr>
            <a:picLocks noChangeAspect="1"/>
          </p:cNvPicPr>
          <p:nvPr/>
        </p:nvPicPr>
        <p:blipFill>
          <a:blip r:embed="rId3" cstate="print"/>
          <a:stretch>
            <a:fillRect/>
          </a:stretch>
        </p:blipFill>
        <p:spPr>
          <a:xfrm>
            <a:off x="446630" y="1959437"/>
            <a:ext cx="10996768" cy="4900157"/>
          </a:xfrm>
          <a:prstGeom prst="rect">
            <a:avLst/>
          </a:prstGeom>
          <a:noFill/>
          <a:ln w="9525">
            <a:noFill/>
          </a:ln>
        </p:spPr>
      </p:pic>
      <p:sp>
        <p:nvSpPr>
          <p:cNvPr id="125956" name="Text Box 11"/>
          <p:cNvSpPr txBox="1"/>
          <p:nvPr/>
        </p:nvSpPr>
        <p:spPr>
          <a:xfrm>
            <a:off x="2289479" y="1227424"/>
            <a:ext cx="4882515" cy="365452"/>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endParaRPr lang="zh-CN" altLang="en-US" dirty="0">
              <a:solidFill>
                <a:schemeClr val="tx1"/>
              </a:solidFill>
              <a:ea typeface="宋体" panose="02010600030101010101" pitchFamily="2" charset="-122"/>
            </a:endParaRPr>
          </a:p>
        </p:txBody>
      </p:sp>
      <p:sp>
        <p:nvSpPr>
          <p:cNvPr id="125957" name="Rectangle 12"/>
          <p:cNvSpPr/>
          <p:nvPr/>
        </p:nvSpPr>
        <p:spPr>
          <a:xfrm>
            <a:off x="1097420" y="1317934"/>
            <a:ext cx="9595188" cy="503952"/>
          </a:xfrm>
          <a:prstGeom prst="rect">
            <a:avLst/>
          </a:prstGeom>
          <a:noFill/>
          <a:ln w="9525">
            <a:noFill/>
          </a:ln>
        </p:spPr>
        <p:txBody>
          <a:bodyPr lIns="87596" tIns="43799" rIns="87596" bIns="43799">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zh-CN" sz="2700" dirty="0">
                <a:solidFill>
                  <a:srgbClr val="FFFF00"/>
                </a:solidFill>
                <a:ea typeface="宋体" panose="02010600030101010101" pitchFamily="2" charset="-122"/>
              </a:rPr>
              <a:t>竣工结算备案</a:t>
            </a:r>
            <a:r>
              <a:rPr lang="zh-CN" altLang="en-US" sz="2700" dirty="0">
                <a:solidFill>
                  <a:srgbClr val="FFFF00"/>
                </a:solidFill>
                <a:ea typeface="宋体" panose="02010600030101010101" pitchFamily="2" charset="-122"/>
              </a:rPr>
              <a:t>申报平台：</a:t>
            </a:r>
            <a:r>
              <a:rPr lang="en-US" altLang="zh-CN" sz="2700" dirty="0">
                <a:solidFill>
                  <a:srgbClr val="FFFF00"/>
                </a:solidFill>
                <a:ea typeface="宋体" panose="02010600030101010101" pitchFamily="2" charset="-122"/>
              </a:rPr>
              <a:t>http://gcxm.hunanjs.gov.cn</a:t>
            </a:r>
            <a:r>
              <a:rPr lang="en-US" altLang="zh-CN" dirty="0">
                <a:solidFill>
                  <a:schemeClr val="tx1"/>
                </a:solidFill>
                <a:ea typeface="宋体" panose="02010600030101010101" pitchFamily="2" charset="-122"/>
              </a:rPr>
              <a:t> </a:t>
            </a:r>
            <a:endParaRPr lang="zh-CN" altLang="en-US" dirty="0">
              <a:solidFill>
                <a:schemeClr val="tx1"/>
              </a:solidFill>
              <a:ea typeface="宋体" panose="02010600030101010101" pitchFamily="2" charset="-122"/>
            </a:endParaRPr>
          </a:p>
        </p:txBody>
      </p:sp>
      <p:sp>
        <p:nvSpPr>
          <p:cNvPr id="125958" name="Text Box 12"/>
          <p:cNvSpPr txBox="1"/>
          <p:nvPr/>
        </p:nvSpPr>
        <p:spPr>
          <a:xfrm>
            <a:off x="10689111" y="247309"/>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5-58</a:t>
            </a:r>
            <a:endParaRPr lang="en-US" altLang="zh-CN" sz="2200" b="1" dirty="0">
              <a:solidFill>
                <a:schemeClr val="bg2"/>
              </a:solidFill>
              <a:latin typeface="微软雅黑" panose="020B0503020204020204" pitchFamily="34" charset="-122"/>
            </a:endParaRPr>
          </a:p>
        </p:txBody>
      </p:sp>
      <p:sp>
        <p:nvSpPr>
          <p:cNvPr id="12595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89</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00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28008"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竣工结算</a:t>
                </a:r>
                <a:endParaRPr lang="en-US" altLang="zh-CN" b="0" dirty="0">
                  <a:solidFill>
                    <a:schemeClr val="bg1"/>
                  </a:solidFill>
                </a:endParaRPr>
              </a:p>
            </p:txBody>
          </p:sp>
        </p:grpSp>
      </p:grpSp>
      <p:sp>
        <p:nvSpPr>
          <p:cNvPr id="128003" name="Rectangle 1"/>
          <p:cNvSpPr/>
          <p:nvPr/>
        </p:nvSpPr>
        <p:spPr>
          <a:xfrm>
            <a:off x="478379" y="1627307"/>
            <a:ext cx="11141211" cy="4397325"/>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2811"/>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11.3.9 </a:t>
            </a:r>
            <a:r>
              <a:rPr lang="zh-CN" altLang="zh-CN" spc="0" dirty="0">
                <a:solidFill>
                  <a:schemeClr val="bg1"/>
                </a:solidFill>
                <a:latin typeface="宋体" panose="02010600030101010101" pitchFamily="2" charset="-122"/>
                <a:ea typeface="宋体" panose="02010600030101010101" pitchFamily="2" charset="-122"/>
              </a:rPr>
              <a:t>对发包人或发包人委托的工程造价咨询人指派的专业人员与承包人指派的专业人员</a:t>
            </a:r>
            <a:r>
              <a:rPr lang="zh-CN" altLang="zh-CN" spc="0" dirty="0">
                <a:solidFill>
                  <a:srgbClr val="FFFF00"/>
                </a:solidFill>
                <a:latin typeface="宋体" panose="02010600030101010101" pitchFamily="2" charset="-122"/>
                <a:ea typeface="宋体" panose="02010600030101010101" pitchFamily="2" charset="-122"/>
              </a:rPr>
              <a:t>经核对后无异议并签名确认的竣工结算文件</a:t>
            </a:r>
            <a:r>
              <a:rPr lang="zh-CN" altLang="zh-CN" spc="0" dirty="0">
                <a:solidFill>
                  <a:schemeClr val="bg1"/>
                </a:solidFill>
                <a:latin typeface="宋体" panose="02010600030101010101" pitchFamily="2" charset="-122"/>
                <a:ea typeface="宋体" panose="02010600030101010101" pitchFamily="2" charset="-122"/>
              </a:rPr>
              <a:t>，除非发承包人能提出具体、详细的不同意见，发承包人都应在竣工结算文件上签名确认，如其中一方拒不签认的，按下列规定办理：</a:t>
            </a:r>
          </a:p>
          <a:p>
            <a:pPr marL="0" indent="0" eaLnBrk="1" hangingPunct="1">
              <a:lnSpc>
                <a:spcPts val="2811"/>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若发包人拒不签认的</a:t>
            </a:r>
            <a:r>
              <a:rPr lang="zh-CN" altLang="zh-CN" spc="0" dirty="0">
                <a:solidFill>
                  <a:schemeClr val="bg1"/>
                </a:solidFill>
                <a:latin typeface="宋体" panose="02010600030101010101" pitchFamily="2" charset="-122"/>
                <a:ea typeface="宋体" panose="02010600030101010101" pitchFamily="2" charset="-122"/>
              </a:rPr>
              <a:t>，承包人可不提供竣工验收备案资料，并有权拒绝与发包人或其上级部门委托的工程造价咨询人重新核对竣工结算文件；</a:t>
            </a:r>
          </a:p>
          <a:p>
            <a:pPr marL="0" indent="0" eaLnBrk="1" hangingPunct="1">
              <a:lnSpc>
                <a:spcPts val="2811"/>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若承包人拒不签认的</a:t>
            </a:r>
            <a:r>
              <a:rPr lang="zh-CN" altLang="zh-CN" spc="0" dirty="0">
                <a:solidFill>
                  <a:schemeClr val="bg1"/>
                </a:solidFill>
                <a:latin typeface="宋体" panose="02010600030101010101" pitchFamily="2" charset="-122"/>
                <a:ea typeface="宋体" panose="02010600030101010101" pitchFamily="2" charset="-122"/>
              </a:rPr>
              <a:t>，发包人要求办理竣工验收备案的，承包人不得拒绝提供竣工验收资料，否则，由此造成的损失，承包人承担相应责任。</a:t>
            </a:r>
          </a:p>
          <a:p>
            <a:pPr marL="0" indent="0" eaLnBrk="1" hangingPunct="1">
              <a:lnSpc>
                <a:spcPts val="2811"/>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11.3.10 </a:t>
            </a:r>
            <a:r>
              <a:rPr lang="zh-CN" altLang="zh-CN" spc="0" dirty="0">
                <a:solidFill>
                  <a:srgbClr val="FFFF00"/>
                </a:solidFill>
                <a:latin typeface="宋体" panose="02010600030101010101" pitchFamily="2" charset="-122"/>
                <a:ea typeface="宋体" panose="02010600030101010101" pitchFamily="2" charset="-122"/>
              </a:rPr>
              <a:t>发包人对工程质量有异议，拒绝办理工程竣工结算的</a:t>
            </a:r>
            <a:r>
              <a:rPr lang="zh-CN" altLang="zh-CN" spc="0" dirty="0">
                <a:solidFill>
                  <a:schemeClr val="bg1"/>
                </a:solidFill>
                <a:latin typeface="宋体" panose="02010600030101010101" pitchFamily="2" charset="-122"/>
                <a:ea typeface="宋体" panose="02010600030101010101" pitchFamily="2" charset="-122"/>
              </a:rPr>
              <a:t>，已竣工验收或已竣工未验收但实际投入使用的工程，其质量争议应按该工程保修合同执行，竣工结算应按合同约定办理；已竣工未验收且未实际投入使用的工程以及停工、停建工程的质量争议，双方应就有争议的部分委托有资质的检测鉴定机构进行检测，并应根据检测结果确定解决方案，或按工程质量监督机构的处理决定执行后办理竣工结算，无争议部分的竣工结算应按合同约定办理</a:t>
            </a:r>
            <a:r>
              <a:rPr lang="zh-CN"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28004"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5-59</a:t>
            </a:r>
            <a:endParaRPr lang="en-US" altLang="zh-CN" sz="2200" b="1" dirty="0">
              <a:solidFill>
                <a:schemeClr val="bg2"/>
              </a:solidFill>
              <a:latin typeface="微软雅黑" panose="020B0503020204020204" pitchFamily="34" charset="-122"/>
            </a:endParaRPr>
          </a:p>
        </p:txBody>
      </p:sp>
      <p:sp>
        <p:nvSpPr>
          <p:cNvPr id="128005"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90</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050"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30056"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质量保证金</a:t>
                </a:r>
                <a:r>
                  <a:rPr lang="zh-TW" altLang="zh-CN" b="0" dirty="0"/>
                  <a:t> </a:t>
                </a:r>
                <a:endParaRPr lang="en-US" altLang="zh-CN" b="0" dirty="0"/>
              </a:p>
            </p:txBody>
          </p:sp>
        </p:grpSp>
      </p:grpSp>
      <p:sp>
        <p:nvSpPr>
          <p:cNvPr id="130051" name="Rectangle 1"/>
          <p:cNvSpPr/>
          <p:nvPr/>
        </p:nvSpPr>
        <p:spPr>
          <a:xfrm>
            <a:off x="378377" y="2797907"/>
            <a:ext cx="11141213" cy="2140297"/>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TW" altLang="zh-CN" spc="0" dirty="0">
                <a:solidFill>
                  <a:srgbClr val="FFFF00"/>
                </a:solidFill>
                <a:latin typeface="宋体" panose="02010600030101010101" pitchFamily="2" charset="-122"/>
                <a:ea typeface="宋体" panose="02010600030101010101" pitchFamily="2" charset="-122"/>
              </a:rPr>
              <a:t>2.0.3</a:t>
            </a:r>
            <a:r>
              <a:rPr lang="en-US" altLang="zh-CN" spc="0" dirty="0">
                <a:solidFill>
                  <a:srgbClr val="FFFF00"/>
                </a:solidFill>
                <a:latin typeface="宋体" panose="02010600030101010101" pitchFamily="2" charset="-122"/>
                <a:ea typeface="宋体" panose="02010600030101010101" pitchFamily="2" charset="-122"/>
              </a:rPr>
              <a:t>3 </a:t>
            </a:r>
            <a:r>
              <a:rPr lang="zh-TW" altLang="zh-CN" spc="0" dirty="0">
                <a:solidFill>
                  <a:srgbClr val="FFFF00"/>
                </a:solidFill>
                <a:latin typeface="宋体" panose="02010600030101010101" pitchFamily="2" charset="-122"/>
                <a:ea typeface="宋体" panose="02010600030101010101" pitchFamily="2" charset="-122"/>
              </a:rPr>
              <a:t>质量保证金 </a:t>
            </a:r>
            <a:endParaRPr lang="zh-CN" altLang="zh-CN"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zh-TW" altLang="zh-CN" spc="0" dirty="0">
                <a:solidFill>
                  <a:schemeClr val="bg1"/>
                </a:solidFill>
                <a:latin typeface="宋体" panose="02010600030101010101" pitchFamily="2" charset="-122"/>
                <a:ea typeface="宋体" panose="02010600030101010101" pitchFamily="2" charset="-122"/>
              </a:rPr>
              <a:t>发承包双方在工程合同中约定，承包人用于保证其在</a:t>
            </a:r>
            <a:r>
              <a:rPr lang="zh-TW" altLang="zh-CN" spc="0" dirty="0">
                <a:solidFill>
                  <a:srgbClr val="FFFF00"/>
                </a:solidFill>
                <a:latin typeface="宋体" panose="02010600030101010101" pitchFamily="2" charset="-122"/>
                <a:ea typeface="宋体" panose="02010600030101010101" pitchFamily="2" charset="-122"/>
              </a:rPr>
              <a:t>缺陷责任期</a:t>
            </a:r>
            <a:r>
              <a:rPr lang="zh-TW" altLang="zh-CN" spc="0" dirty="0">
                <a:solidFill>
                  <a:schemeClr val="bg1"/>
                </a:solidFill>
                <a:latin typeface="宋体" panose="02010600030101010101" pitchFamily="2" charset="-122"/>
                <a:ea typeface="宋体" panose="02010600030101010101" pitchFamily="2" charset="-122"/>
              </a:rPr>
              <a:t>内履行缺陷修复义务的担保。</a:t>
            </a:r>
            <a:r>
              <a:rPr lang="en-US" altLang="zh-CN" spc="0" dirty="0">
                <a:solidFill>
                  <a:schemeClr val="bg1"/>
                </a:solidFill>
                <a:latin typeface="宋体" panose="02010600030101010101" pitchFamily="2" charset="-122"/>
                <a:ea typeface="宋体" panose="02010600030101010101" pitchFamily="2" charset="-122"/>
              </a:rPr>
              <a:t> </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11.5.1 </a:t>
            </a:r>
            <a:r>
              <a:rPr lang="zh-CN" altLang="zh-CN" spc="0" dirty="0">
                <a:solidFill>
                  <a:schemeClr val="bg1"/>
                </a:solidFill>
                <a:latin typeface="宋体" panose="02010600030101010101" pitchFamily="2" charset="-122"/>
                <a:ea typeface="宋体" panose="02010600030101010101" pitchFamily="2" charset="-122"/>
              </a:rPr>
              <a:t>发包人应按照合同约定的承包人提供质量保证金的方式和质量保证金扣留方式扣留质量保证金，累计扣留的质量保证金和以银行保函替代保证金的保函金额不得超过工程价款结算总额的</a:t>
            </a:r>
            <a:r>
              <a:rPr lang="en-US" altLang="zh-CN" spc="0" dirty="0">
                <a:solidFill>
                  <a:srgbClr val="FFFF00"/>
                </a:solidFill>
                <a:latin typeface="宋体" panose="02010600030101010101" pitchFamily="2" charset="-122"/>
                <a:ea typeface="宋体" panose="02010600030101010101" pitchFamily="2" charset="-122"/>
              </a:rPr>
              <a:t>3%</a:t>
            </a:r>
            <a:r>
              <a:rPr lang="zh-CN" altLang="zh-CN" spc="0" dirty="0">
                <a:solidFill>
                  <a:schemeClr val="bg1"/>
                </a:solidFill>
                <a:latin typeface="宋体" panose="02010600030101010101" pitchFamily="2" charset="-122"/>
                <a:ea typeface="宋体" panose="02010600030101010101" pitchFamily="2" charset="-122"/>
              </a:rPr>
              <a:t>。承包人已经提供履约担保的，在工程项目竣工前发包人不得同时预留工程质量保证金</a:t>
            </a:r>
            <a:r>
              <a:rPr lang="zh-CN"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rgbClr val="FFFF00"/>
              </a:solidFill>
              <a:ea typeface="宋体" panose="02010600030101010101" pitchFamily="2" charset="-122"/>
            </a:endParaRPr>
          </a:p>
        </p:txBody>
      </p:sp>
      <p:sp>
        <p:nvSpPr>
          <p:cNvPr id="13005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5-60</a:t>
            </a:r>
            <a:endParaRPr lang="en-US" altLang="zh-CN" sz="2200" b="1" dirty="0">
              <a:solidFill>
                <a:schemeClr val="bg2"/>
              </a:solidFill>
              <a:latin typeface="微软雅黑" panose="020B0503020204020204" pitchFamily="34" charset="-122"/>
            </a:endParaRPr>
          </a:p>
        </p:txBody>
      </p:sp>
      <p:sp>
        <p:nvSpPr>
          <p:cNvPr id="13005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91</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TW" altLang="zh-CN" b="0" dirty="0">
                    <a:solidFill>
                      <a:schemeClr val="bg1"/>
                    </a:solidFill>
                    <a:ea typeface="PMingLiU" pitchFamily="18" charset="-120"/>
                  </a:rPr>
                  <a:t>质量保证金</a:t>
                </a:r>
                <a:r>
                  <a:rPr lang="zh-TW" altLang="zh-CN" b="0" dirty="0"/>
                  <a:t> </a:t>
                </a:r>
                <a:endParaRPr lang="en-US" altLang="zh-CN" b="0" dirty="0"/>
              </a:p>
            </p:txBody>
          </p:sp>
        </p:grpSp>
      </p:grpSp>
      <p:sp>
        <p:nvSpPr>
          <p:cNvPr id="130051" name="Rectangle 1"/>
          <p:cNvSpPr/>
          <p:nvPr/>
        </p:nvSpPr>
        <p:spPr>
          <a:xfrm>
            <a:off x="378377" y="1771981"/>
            <a:ext cx="11141213" cy="4192141"/>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rgbClr val="FFFF00"/>
                </a:solidFill>
                <a:latin typeface="宋体" panose="02010600030101010101" pitchFamily="2" charset="-122"/>
                <a:ea typeface="宋体" panose="02010600030101010101" pitchFamily="2" charset="-122"/>
              </a:rPr>
              <a:t>《</a:t>
            </a:r>
            <a:r>
              <a:rPr lang="zh-CN" altLang="en-US" spc="0" dirty="0">
                <a:solidFill>
                  <a:srgbClr val="FFFF00"/>
                </a:solidFill>
                <a:ea typeface="宋体" panose="02010600030101010101" pitchFamily="2" charset="-122"/>
              </a:rPr>
              <a:t>住建部、财政部</a:t>
            </a:r>
            <a:r>
              <a:rPr lang="en-US" altLang="zh-CN" spc="0" dirty="0">
                <a:solidFill>
                  <a:srgbClr val="FFFF00"/>
                </a:solidFill>
                <a:ea typeface="宋体" panose="02010600030101010101" pitchFamily="2" charset="-122"/>
              </a:rPr>
              <a:t>《</a:t>
            </a:r>
            <a:r>
              <a:rPr lang="zh-CN" altLang="en-US" spc="0" dirty="0">
                <a:solidFill>
                  <a:srgbClr val="FFFF00"/>
                </a:solidFill>
                <a:ea typeface="宋体" panose="02010600030101010101" pitchFamily="2" charset="-122"/>
              </a:rPr>
              <a:t>建设工程质量保证金管理办法</a:t>
            </a:r>
            <a:r>
              <a:rPr lang="en-US" altLang="zh-CN" spc="0" dirty="0">
                <a:solidFill>
                  <a:srgbClr val="FFFF00"/>
                </a:solidFill>
                <a:ea typeface="宋体" panose="02010600030101010101" pitchFamily="2" charset="-122"/>
              </a:rPr>
              <a:t>》</a:t>
            </a:r>
            <a:r>
              <a:rPr lang="zh-CN" altLang="en-US" spc="0" dirty="0">
                <a:solidFill>
                  <a:schemeClr val="bg2"/>
                </a:solidFill>
                <a:ea typeface="宋体" panose="02010600030101010101" pitchFamily="2" charset="-122"/>
              </a:rPr>
              <a:t>（</a:t>
            </a:r>
            <a:r>
              <a:rPr lang="zh-CN" altLang="zh-CN" spc="0" dirty="0">
                <a:solidFill>
                  <a:schemeClr val="bg2"/>
                </a:solidFill>
                <a:ea typeface="宋体" panose="02010600030101010101" pitchFamily="2" charset="-122"/>
              </a:rPr>
              <a:t>建质</a:t>
            </a:r>
            <a:r>
              <a:rPr lang="en-US" altLang="zh-CN" spc="0" dirty="0">
                <a:solidFill>
                  <a:schemeClr val="bg2"/>
                </a:solidFill>
                <a:ea typeface="宋体" panose="02010600030101010101" pitchFamily="2" charset="-122"/>
              </a:rPr>
              <a:t>[2017]138</a:t>
            </a:r>
            <a:r>
              <a:rPr lang="zh-CN" altLang="en-US" spc="0" dirty="0">
                <a:solidFill>
                  <a:schemeClr val="bg2"/>
                </a:solidFill>
                <a:ea typeface="宋体" panose="02010600030101010101" pitchFamily="2" charset="-122"/>
              </a:rPr>
              <a:t>号）</a:t>
            </a:r>
          </a:p>
          <a:p>
            <a:pPr marL="0" indent="0" eaLnBrk="1" hangingPunct="1">
              <a:lnSpc>
                <a:spcPts val="3194"/>
              </a:lnSpc>
              <a:spcAft>
                <a:spcPct val="0"/>
              </a:spcAft>
              <a:buNone/>
            </a:pPr>
            <a:r>
              <a:rPr lang="zh-CN" altLang="en-US" spc="0" dirty="0">
                <a:solidFill>
                  <a:srgbClr val="FFFF00"/>
                </a:solidFill>
                <a:ea typeface="宋体" panose="02010600030101010101" pitchFamily="2" charset="-122"/>
              </a:rPr>
              <a:t>        </a:t>
            </a:r>
            <a:r>
              <a:rPr lang="zh-CN" altLang="zh-CN" spc="0" dirty="0">
                <a:solidFill>
                  <a:schemeClr val="bg2"/>
                </a:solidFill>
                <a:ea typeface="宋体" panose="02010600030101010101" pitchFamily="2" charset="-122"/>
              </a:rPr>
              <a:t>建设工程质量保证金（以下简称保证金）是指发包人与承包人在建设工程承包合同中约定，从应付的工程款中预留，用以保证承包人在缺陷责任期内对建设工程出现的缺陷进行维修的资金。</a:t>
            </a:r>
          </a:p>
          <a:p>
            <a:pPr marL="0" indent="0" eaLnBrk="1" hangingPunct="1">
              <a:lnSpc>
                <a:spcPts val="3194"/>
              </a:lnSpc>
              <a:spcAft>
                <a:spcPct val="0"/>
              </a:spcAft>
              <a:buNone/>
            </a:pPr>
            <a:r>
              <a:rPr lang="zh-CN" altLang="en-US" spc="0" dirty="0">
                <a:solidFill>
                  <a:srgbClr val="FFFF00"/>
                </a:solidFill>
                <a:ea typeface="宋体" panose="02010600030101010101" pitchFamily="2" charset="-122"/>
              </a:rPr>
              <a:t>        </a:t>
            </a:r>
            <a:r>
              <a:rPr lang="zh-CN" altLang="zh-CN" spc="0" dirty="0">
                <a:solidFill>
                  <a:srgbClr val="FFFF00"/>
                </a:solidFill>
                <a:ea typeface="宋体" panose="02010600030101010101" pitchFamily="2" charset="-122"/>
              </a:rPr>
              <a:t>缺陷责任期一般为</a:t>
            </a:r>
            <a:r>
              <a:rPr lang="en-US" altLang="zh-CN" spc="0" dirty="0">
                <a:solidFill>
                  <a:srgbClr val="FFFF00"/>
                </a:solidFill>
                <a:ea typeface="宋体" panose="02010600030101010101" pitchFamily="2" charset="-122"/>
              </a:rPr>
              <a:t>1</a:t>
            </a:r>
            <a:r>
              <a:rPr lang="zh-CN" altLang="en-US" spc="0" dirty="0">
                <a:solidFill>
                  <a:srgbClr val="FFFF00"/>
                </a:solidFill>
                <a:ea typeface="宋体" panose="02010600030101010101" pitchFamily="2" charset="-122"/>
              </a:rPr>
              <a:t>年，最长不超过</a:t>
            </a:r>
            <a:r>
              <a:rPr lang="en-US" altLang="zh-CN" spc="0" dirty="0">
                <a:solidFill>
                  <a:srgbClr val="FFFF00"/>
                </a:solidFill>
                <a:ea typeface="宋体" panose="02010600030101010101" pitchFamily="2" charset="-122"/>
              </a:rPr>
              <a:t>2</a:t>
            </a:r>
            <a:r>
              <a:rPr lang="zh-CN" altLang="en-US" spc="0" dirty="0">
                <a:solidFill>
                  <a:srgbClr val="FFFF00"/>
                </a:solidFill>
                <a:ea typeface="宋体" panose="02010600030101010101" pitchFamily="2" charset="-122"/>
              </a:rPr>
              <a:t>年，由发、承包双方在合同中约定。</a:t>
            </a:r>
          </a:p>
          <a:p>
            <a:pPr marL="0" indent="0" eaLnBrk="1" hangingPunct="1">
              <a:lnSpc>
                <a:spcPts val="3194"/>
              </a:lnSpc>
              <a:spcAft>
                <a:spcPct val="0"/>
              </a:spcAft>
              <a:buNone/>
            </a:pPr>
            <a:r>
              <a:rPr lang="zh-CN" altLang="en-US" spc="0" dirty="0">
                <a:solidFill>
                  <a:srgbClr val="FFFF00"/>
                </a:solidFill>
                <a:ea typeface="宋体" panose="02010600030101010101" pitchFamily="2" charset="-122"/>
              </a:rPr>
              <a:t>        </a:t>
            </a:r>
            <a:r>
              <a:rPr lang="zh-CN" altLang="en-US" spc="0" dirty="0">
                <a:solidFill>
                  <a:schemeClr val="bg2"/>
                </a:solidFill>
                <a:ea typeface="宋体" panose="02010600030101010101" pitchFamily="2" charset="-122"/>
              </a:rPr>
              <a:t>缺陷责任期从工程通过竣工验收之日起计。由于承包人原因导致工程无法按规定期限进行竣工验收的，缺陷责任期从实际通过竣工验收之日起计。由于发包人原因导致工程无法按规定期限进行竣工验收的，在承包人提交竣工验收报告</a:t>
            </a:r>
            <a:r>
              <a:rPr lang="en-US" altLang="zh-CN" spc="0" dirty="0">
                <a:solidFill>
                  <a:schemeClr val="bg2"/>
                </a:solidFill>
                <a:ea typeface="宋体" panose="02010600030101010101" pitchFamily="2" charset="-122"/>
              </a:rPr>
              <a:t>90</a:t>
            </a:r>
            <a:r>
              <a:rPr lang="zh-CN" altLang="en-US" spc="0" dirty="0">
                <a:solidFill>
                  <a:schemeClr val="bg2"/>
                </a:solidFill>
                <a:ea typeface="宋体" panose="02010600030101010101" pitchFamily="2" charset="-122"/>
              </a:rPr>
              <a:t>天后，工程自动进入缺陷责任期。推行银行保函制度，承包人可以银行保函替代预留保证金。</a:t>
            </a:r>
          </a:p>
          <a:p>
            <a:pPr marL="0" indent="0" eaLnBrk="1" hangingPunct="1">
              <a:lnSpc>
                <a:spcPts val="3194"/>
              </a:lnSpc>
              <a:spcAft>
                <a:spcPct val="0"/>
              </a:spcAft>
              <a:buNone/>
            </a:pPr>
            <a:r>
              <a:rPr lang="zh-CN" altLang="en-US" spc="0" dirty="0">
                <a:solidFill>
                  <a:schemeClr val="bg2"/>
                </a:solidFill>
                <a:ea typeface="宋体" panose="02010600030101010101" pitchFamily="2" charset="-122"/>
              </a:rPr>
              <a:t>        发包人应按照合同约定方式预留保证金，保证金总预留比例不得高于工程价款结算总额的</a:t>
            </a:r>
            <a:r>
              <a:rPr lang="en-US" altLang="zh-CN" spc="0" dirty="0">
                <a:solidFill>
                  <a:schemeClr val="bg2"/>
                </a:solidFill>
                <a:ea typeface="宋体" panose="02010600030101010101" pitchFamily="2" charset="-122"/>
              </a:rPr>
              <a:t>3%</a:t>
            </a:r>
            <a:r>
              <a:rPr lang="zh-CN" altLang="en-US" spc="0" dirty="0">
                <a:solidFill>
                  <a:schemeClr val="bg2"/>
                </a:solidFill>
                <a:ea typeface="宋体" panose="02010600030101010101" pitchFamily="2" charset="-122"/>
              </a:rPr>
              <a:t>。合同约定由承包人以银行保函替代预留保证金的，保函金额不得高于工程价款结算总额的</a:t>
            </a:r>
            <a:r>
              <a:rPr lang="en-US" altLang="zh-CN" spc="0" dirty="0">
                <a:solidFill>
                  <a:schemeClr val="bg2"/>
                </a:solidFill>
                <a:ea typeface="宋体" panose="02010600030101010101" pitchFamily="2" charset="-122"/>
              </a:rPr>
              <a:t>3%</a:t>
            </a:r>
            <a:r>
              <a:rPr lang="zh-CN" altLang="en-US" spc="0" dirty="0">
                <a:solidFill>
                  <a:schemeClr val="bg2"/>
                </a:solidFill>
                <a:ea typeface="宋体" panose="02010600030101010101" pitchFamily="2" charset="-122"/>
              </a:rPr>
              <a:t>。</a:t>
            </a:r>
            <a:r>
              <a:rPr lang="zh-CN" altLang="en-US" spc="0" dirty="0">
                <a:solidFill>
                  <a:srgbClr val="FFFF00"/>
                </a:solidFill>
                <a:ea typeface="宋体" panose="02010600030101010101" pitchFamily="2" charset="-122"/>
              </a:rPr>
              <a:t>        </a:t>
            </a:r>
            <a:endParaRPr lang="zh-CN" altLang="zh-CN" spc="0" dirty="0">
              <a:solidFill>
                <a:srgbClr val="FFFF00"/>
              </a:solidFill>
              <a:ea typeface="宋体" panose="02010600030101010101" pitchFamily="2" charset="-122"/>
            </a:endParaRPr>
          </a:p>
        </p:txBody>
      </p:sp>
      <p:sp>
        <p:nvSpPr>
          <p:cNvPr id="130052"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5-61</a:t>
            </a:r>
            <a:endParaRPr lang="en-US" altLang="zh-CN" sz="2200" b="1" dirty="0">
              <a:solidFill>
                <a:schemeClr val="bg2"/>
              </a:solidFill>
              <a:latin typeface="微软雅黑" panose="020B0503020204020204" pitchFamily="34" charset="-122"/>
            </a:endParaRPr>
          </a:p>
        </p:txBody>
      </p:sp>
      <p:sp>
        <p:nvSpPr>
          <p:cNvPr id="130053"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92</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098"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32104"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合同价款争议的解决</a:t>
                </a:r>
                <a:endParaRPr lang="en-US" altLang="zh-CN" b="0" dirty="0">
                  <a:solidFill>
                    <a:schemeClr val="bg1"/>
                  </a:solidFill>
                </a:endParaRPr>
              </a:p>
            </p:txBody>
          </p:sp>
        </p:grpSp>
      </p:grpSp>
      <p:sp>
        <p:nvSpPr>
          <p:cNvPr id="132099" name="Rectangle 1"/>
          <p:cNvSpPr/>
          <p:nvPr/>
        </p:nvSpPr>
        <p:spPr>
          <a:xfrm>
            <a:off x="395514" y="1829664"/>
            <a:ext cx="11139625" cy="3781772"/>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zh-CN" altLang="en-US" spc="0" dirty="0">
                <a:solidFill>
                  <a:srgbClr val="FFFF00"/>
                </a:solidFill>
                <a:latin typeface="宋体" panose="02010600030101010101" pitchFamily="2" charset="-122"/>
                <a:ea typeface="宋体" panose="02010600030101010101" pitchFamily="2" charset="-122"/>
              </a:rPr>
              <a:t>合同价款争议的解决</a:t>
            </a:r>
            <a:endParaRPr lang="zh-CN" altLang="zh-CN" b="1"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12.1 </a:t>
            </a:r>
            <a:r>
              <a:rPr lang="zh-CN" altLang="en-US" spc="0" dirty="0">
                <a:solidFill>
                  <a:srgbClr val="FFFF00"/>
                </a:solidFill>
                <a:latin typeface="宋体" panose="02010600030101010101" pitchFamily="2" charset="-122"/>
                <a:ea typeface="宋体" panose="02010600030101010101" pitchFamily="2" charset="-122"/>
              </a:rPr>
              <a:t>暂定</a:t>
            </a:r>
            <a:endParaRPr lang="zh-CN" altLang="zh-CN" b="1"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12.1.1 </a:t>
            </a:r>
            <a:r>
              <a:rPr lang="zh-CN" altLang="zh-CN" spc="0" dirty="0">
                <a:solidFill>
                  <a:schemeClr val="bg1"/>
                </a:solidFill>
                <a:latin typeface="宋体" panose="02010600030101010101" pitchFamily="2" charset="-122"/>
                <a:ea typeface="宋体" panose="02010600030101010101" pitchFamily="2" charset="-122"/>
              </a:rPr>
              <a:t>若发包人和承包人之间就工程质量、进度、价款支付与扣除、工期延期、索赔、价款调整等发生争议，首先应根据已签约合同的规定，</a:t>
            </a:r>
            <a:r>
              <a:rPr lang="zh-CN" altLang="zh-CN" spc="0" dirty="0">
                <a:solidFill>
                  <a:srgbClr val="FFFF00"/>
                </a:solidFill>
                <a:latin typeface="宋体" panose="02010600030101010101" pitchFamily="2" charset="-122"/>
                <a:ea typeface="宋体" panose="02010600030101010101" pitchFamily="2" charset="-122"/>
              </a:rPr>
              <a:t>提交合同约定职责范围内的总监理工程师或造价工程师协助解决</a:t>
            </a:r>
            <a:r>
              <a:rPr lang="zh-CN" altLang="zh-CN" spc="0" dirty="0">
                <a:solidFill>
                  <a:schemeClr val="bg1"/>
                </a:solidFill>
                <a:latin typeface="宋体" panose="02010600030101010101" pitchFamily="2" charset="-122"/>
                <a:ea typeface="宋体" panose="02010600030101010101" pitchFamily="2" charset="-122"/>
              </a:rPr>
              <a:t>，并应抄送另一方。总监理工程师或造价工程师应会同发承包双方进行协商，总监理工程师或造价工程师可按照合同约定和协商结果公正的做出暂定结果。</a:t>
            </a:r>
          </a:p>
          <a:p>
            <a:pPr marL="0" indent="0" eaLnBrk="1" hangingPunct="1">
              <a:lnSpc>
                <a:spcPts val="3194"/>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12.2 </a:t>
            </a:r>
            <a:r>
              <a:rPr lang="zh-CN" altLang="en-US" spc="0" dirty="0">
                <a:solidFill>
                  <a:srgbClr val="FFFF00"/>
                </a:solidFill>
                <a:latin typeface="宋体" panose="02010600030101010101" pitchFamily="2" charset="-122"/>
                <a:ea typeface="宋体" panose="02010600030101010101" pitchFamily="2" charset="-122"/>
              </a:rPr>
              <a:t>协商和解</a:t>
            </a:r>
            <a:endParaRPr lang="zh-CN" altLang="zh-CN" b="1"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12.2.1 </a:t>
            </a:r>
            <a:r>
              <a:rPr lang="zh-CN" altLang="zh-CN" spc="0" dirty="0">
                <a:solidFill>
                  <a:schemeClr val="bg1"/>
                </a:solidFill>
                <a:latin typeface="宋体" panose="02010600030101010101" pitchFamily="2" charset="-122"/>
                <a:ea typeface="宋体" panose="02010600030101010101" pitchFamily="2" charset="-122"/>
              </a:rPr>
              <a:t>合同价款争议发生后，发承包双方任何时候都可以进行协商。协商达成一致的，</a:t>
            </a:r>
            <a:r>
              <a:rPr lang="zh-CN" altLang="zh-CN" spc="0" dirty="0">
                <a:solidFill>
                  <a:srgbClr val="FFFF00"/>
                </a:solidFill>
                <a:latin typeface="宋体" panose="02010600030101010101" pitchFamily="2" charset="-122"/>
                <a:ea typeface="宋体" panose="02010600030101010101" pitchFamily="2" charset="-122"/>
              </a:rPr>
              <a:t>双方应签订书面和解协议</a:t>
            </a:r>
            <a:r>
              <a:rPr lang="zh-CN" altLang="zh-CN" spc="0" dirty="0">
                <a:solidFill>
                  <a:schemeClr val="bg1"/>
                </a:solidFill>
                <a:latin typeface="宋体" panose="02010600030101010101" pitchFamily="2" charset="-122"/>
                <a:ea typeface="宋体" panose="02010600030101010101" pitchFamily="2" charset="-122"/>
              </a:rPr>
              <a:t>，和解协议对发承包双方均有约束力</a:t>
            </a:r>
            <a:r>
              <a:rPr lang="zh-CN"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3210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5-62</a:t>
            </a:r>
            <a:endParaRPr lang="en-US" altLang="zh-CN" sz="2200" b="1" dirty="0">
              <a:solidFill>
                <a:schemeClr val="bg2"/>
              </a:solidFill>
              <a:latin typeface="微软雅黑" panose="020B0503020204020204" pitchFamily="34" charset="-122"/>
            </a:endParaRPr>
          </a:p>
        </p:txBody>
      </p:sp>
      <p:sp>
        <p:nvSpPr>
          <p:cNvPr id="13210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93</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rPr>
                  <a:t>合同价款争议的解决</a:t>
                </a:r>
                <a:endParaRPr lang="en-US" altLang="zh-CN" b="0" dirty="0">
                  <a:solidFill>
                    <a:schemeClr val="bg1"/>
                  </a:solidFill>
                </a:endParaRPr>
              </a:p>
            </p:txBody>
          </p:sp>
        </p:grpSp>
      </p:grpSp>
      <p:sp>
        <p:nvSpPr>
          <p:cNvPr id="132099" name="Rectangle 1"/>
          <p:cNvSpPr/>
          <p:nvPr/>
        </p:nvSpPr>
        <p:spPr>
          <a:xfrm>
            <a:off x="384726" y="2358604"/>
            <a:ext cx="11139625" cy="3371403"/>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smtClean="0">
                <a:solidFill>
                  <a:srgbClr val="FFFF00"/>
                </a:solidFill>
                <a:latin typeface="宋体" panose="02010600030101010101" pitchFamily="2" charset="-122"/>
                <a:ea typeface="宋体" panose="02010600030101010101" pitchFamily="2" charset="-122"/>
              </a:rPr>
              <a:t>12.3 </a:t>
            </a:r>
            <a:r>
              <a:rPr lang="zh-CN" altLang="en-US" spc="0" dirty="0">
                <a:solidFill>
                  <a:srgbClr val="FFFF00"/>
                </a:solidFill>
                <a:latin typeface="宋体" panose="02010600030101010101" pitchFamily="2" charset="-122"/>
                <a:ea typeface="宋体" panose="02010600030101010101" pitchFamily="2" charset="-122"/>
              </a:rPr>
              <a:t>调解</a:t>
            </a:r>
            <a:endParaRPr lang="zh-CN" altLang="zh-CN" b="1"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12.3.1 </a:t>
            </a:r>
            <a:r>
              <a:rPr lang="zh-CN" altLang="zh-CN" spc="0" dirty="0">
                <a:solidFill>
                  <a:schemeClr val="bg1"/>
                </a:solidFill>
                <a:latin typeface="宋体" panose="02010600030101010101" pitchFamily="2" charset="-122"/>
                <a:ea typeface="宋体" panose="02010600030101010101" pitchFamily="2" charset="-122"/>
              </a:rPr>
              <a:t>发承包双方应在合同中约定或在合同签订后</a:t>
            </a:r>
            <a:r>
              <a:rPr lang="zh-CN" altLang="zh-CN" spc="0" dirty="0">
                <a:solidFill>
                  <a:srgbClr val="FFFF00"/>
                </a:solidFill>
                <a:latin typeface="宋体" panose="02010600030101010101" pitchFamily="2" charset="-122"/>
                <a:ea typeface="宋体" panose="02010600030101010101" pitchFamily="2" charset="-122"/>
              </a:rPr>
              <a:t>共同约定争议调解人</a:t>
            </a:r>
            <a:r>
              <a:rPr lang="zh-CN" altLang="zh-CN" spc="0" dirty="0">
                <a:solidFill>
                  <a:schemeClr val="bg1"/>
                </a:solidFill>
                <a:latin typeface="宋体" panose="02010600030101010101" pitchFamily="2" charset="-122"/>
                <a:ea typeface="宋体" panose="02010600030101010101" pitchFamily="2" charset="-122"/>
              </a:rPr>
              <a:t>，负责双方在合同履行过程中发生争议的调解。</a:t>
            </a:r>
          </a:p>
          <a:p>
            <a:pPr marL="0" indent="0" eaLnBrk="1" hangingPunct="1">
              <a:lnSpc>
                <a:spcPts val="3194"/>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12.4 </a:t>
            </a:r>
            <a:r>
              <a:rPr lang="zh-CN" altLang="en-US" spc="0" dirty="0">
                <a:solidFill>
                  <a:srgbClr val="FFFF00"/>
                </a:solidFill>
                <a:latin typeface="宋体" panose="02010600030101010101" pitchFamily="2" charset="-122"/>
                <a:ea typeface="宋体" panose="02010600030101010101" pitchFamily="2" charset="-122"/>
              </a:rPr>
              <a:t>仲裁或诉讼</a:t>
            </a:r>
            <a:endParaRPr lang="zh-CN" altLang="zh-CN" b="1" spc="0" dirty="0">
              <a:solidFill>
                <a:srgbClr val="FFFF00"/>
              </a:solidFill>
              <a:latin typeface="宋体" panose="02010600030101010101" pitchFamily="2" charset="-122"/>
              <a:ea typeface="宋体" panose="02010600030101010101" pitchFamily="2" charset="-122"/>
            </a:endParaRP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12.4.1 </a:t>
            </a:r>
            <a:r>
              <a:rPr lang="zh-CN" altLang="zh-CN" spc="0" dirty="0">
                <a:solidFill>
                  <a:schemeClr val="bg1"/>
                </a:solidFill>
                <a:latin typeface="宋体" panose="02010600030101010101" pitchFamily="2" charset="-122"/>
                <a:ea typeface="宋体" panose="02010600030101010101" pitchFamily="2" charset="-122"/>
              </a:rPr>
              <a:t>发承包双方的协商和解或调解均未达成一致意见，其中的一方已就此争议事项向合同约定的仲裁委员会申请仲裁，应同时通知另一方。</a:t>
            </a:r>
          </a:p>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12.4.4 </a:t>
            </a:r>
            <a:r>
              <a:rPr lang="zh-CN" altLang="zh-CN" spc="0" dirty="0">
                <a:solidFill>
                  <a:schemeClr val="bg1"/>
                </a:solidFill>
                <a:latin typeface="宋体" panose="02010600030101010101" pitchFamily="2" charset="-122"/>
                <a:ea typeface="宋体" panose="02010600030101010101" pitchFamily="2" charset="-122"/>
              </a:rPr>
              <a:t>发包人、承包人在履行合同时发生争议，双方不愿和解、调解或者和解、调解不成，又没有达成仲裁协议的，可依法向人民法院提起诉讼</a:t>
            </a:r>
            <a:r>
              <a:rPr lang="zh-CN"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32100"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5-63</a:t>
            </a:r>
            <a:endParaRPr lang="en-US" altLang="zh-CN" sz="2200" b="1" dirty="0">
              <a:solidFill>
                <a:schemeClr val="bg2"/>
              </a:solidFill>
              <a:latin typeface="微软雅黑" panose="020B0503020204020204" pitchFamily="34" charset="-122"/>
            </a:endParaRPr>
          </a:p>
        </p:txBody>
      </p:sp>
      <p:sp>
        <p:nvSpPr>
          <p:cNvPr id="132101"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94</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146"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34152"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zh-CN" b="0" dirty="0">
                    <a:solidFill>
                      <a:schemeClr val="bg1"/>
                    </a:solidFill>
                  </a:rPr>
                  <a:t>咨询、解释、调解</a:t>
                </a:r>
                <a:endParaRPr lang="en-US" altLang="zh-CN" b="0" dirty="0">
                  <a:solidFill>
                    <a:schemeClr val="bg1"/>
                  </a:solidFill>
                </a:endParaRPr>
              </a:p>
            </p:txBody>
          </p:sp>
        </p:grpSp>
      </p:grpSp>
      <p:sp>
        <p:nvSpPr>
          <p:cNvPr id="134147" name="Rectangle 1"/>
          <p:cNvSpPr/>
          <p:nvPr/>
        </p:nvSpPr>
        <p:spPr>
          <a:xfrm>
            <a:off x="237110" y="1962195"/>
            <a:ext cx="11731684" cy="3689439"/>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pc="0" dirty="0">
                <a:solidFill>
                  <a:srgbClr val="FFFF00"/>
                </a:solidFill>
                <a:latin typeface="宋体" panose="02010600030101010101" pitchFamily="2" charset="-122"/>
                <a:ea typeface="宋体" panose="02010600030101010101" pitchFamily="2" charset="-122"/>
              </a:rPr>
              <a:t>12.5.1 </a:t>
            </a:r>
            <a:r>
              <a:rPr lang="zh-CN" altLang="zh-CN" spc="0" dirty="0">
                <a:solidFill>
                  <a:srgbClr val="FFFF00"/>
                </a:solidFill>
                <a:latin typeface="宋体" panose="02010600030101010101" pitchFamily="2" charset="-122"/>
                <a:ea typeface="宋体" panose="02010600030101010101" pitchFamily="2" charset="-122"/>
              </a:rPr>
              <a:t>计价依据咨询、解释、造价争议调解及一次性子目编制工作由建设行政主管部门统一管理。</a:t>
            </a:r>
          </a:p>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12.5.2 </a:t>
            </a:r>
            <a:r>
              <a:rPr lang="zh-CN" altLang="zh-CN" spc="0" dirty="0">
                <a:solidFill>
                  <a:schemeClr val="bg1"/>
                </a:solidFill>
                <a:latin typeface="宋体" panose="02010600030101010101" pitchFamily="2" charset="-122"/>
                <a:ea typeface="宋体" panose="02010600030101010101" pitchFamily="2" charset="-122"/>
              </a:rPr>
              <a:t>工程建设各方主体及从业人员就计价依据向建设行政主管部门提出</a:t>
            </a:r>
            <a:r>
              <a:rPr lang="zh-CN" altLang="zh-CN" spc="0" dirty="0">
                <a:solidFill>
                  <a:srgbClr val="FFFF00"/>
                </a:solidFill>
                <a:latin typeface="宋体" panose="02010600030101010101" pitchFamily="2" charset="-122"/>
                <a:ea typeface="宋体" panose="02010600030101010101" pitchFamily="2" charset="-122"/>
              </a:rPr>
              <a:t>咨询</a:t>
            </a:r>
            <a:r>
              <a:rPr lang="zh-CN" altLang="zh-CN" spc="0" dirty="0">
                <a:solidFill>
                  <a:schemeClr val="bg1"/>
                </a:solidFill>
                <a:latin typeface="宋体" panose="02010600030101010101" pitchFamily="2" charset="-122"/>
                <a:ea typeface="宋体" panose="02010600030101010101" pitchFamily="2" charset="-122"/>
              </a:rPr>
              <a:t>时，由省、市州建设行政主管部门或其授权的造价管理部门根据权限按规定处理和回复。</a:t>
            </a:r>
          </a:p>
          <a:p>
            <a:pPr marL="0" indent="0" eaLnBrk="1" hangingPunct="1">
              <a:lnSpc>
                <a:spcPct val="100000"/>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12.5.3 </a:t>
            </a:r>
            <a:r>
              <a:rPr lang="zh-CN" altLang="zh-CN" spc="0" dirty="0">
                <a:solidFill>
                  <a:schemeClr val="bg1"/>
                </a:solidFill>
                <a:latin typeface="宋体" panose="02010600030101010101" pitchFamily="2" charset="-122"/>
                <a:ea typeface="宋体" panose="02010600030101010101" pitchFamily="2" charset="-122"/>
              </a:rPr>
              <a:t>工程建设各方主体发生</a:t>
            </a:r>
            <a:r>
              <a:rPr lang="zh-CN" altLang="zh-CN" spc="0" dirty="0">
                <a:solidFill>
                  <a:srgbClr val="FFFF00"/>
                </a:solidFill>
                <a:latin typeface="宋体" panose="02010600030101010101" pitchFamily="2" charset="-122"/>
                <a:ea typeface="宋体" panose="02010600030101010101" pitchFamily="2" charset="-122"/>
              </a:rPr>
              <a:t>工程造价争议申请调解</a:t>
            </a:r>
            <a:r>
              <a:rPr lang="zh-CN" altLang="zh-CN" spc="0" dirty="0">
                <a:solidFill>
                  <a:schemeClr val="bg1"/>
                </a:solidFill>
                <a:latin typeface="宋体" panose="02010600030101010101" pitchFamily="2" charset="-122"/>
                <a:ea typeface="宋体" panose="02010600030101010101" pitchFamily="2" charset="-122"/>
              </a:rPr>
              <a:t>的，应由各方当事人向有工程项目管辖权的省或市州建设行政主管部门提出申请，经建设行政主管部门受理后按规定开展调解工作，调解会议纪要由建设行政主管部门或其授权的造价管理部门审核签发。</a:t>
            </a:r>
            <a:endParaRPr lang="zh-CN" altLang="en-US"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pc="0" dirty="0" smtClean="0">
                <a:solidFill>
                  <a:srgbClr val="FFFF00"/>
                </a:solidFill>
                <a:latin typeface="宋体" panose="02010600030101010101" pitchFamily="2" charset="-122"/>
                <a:ea typeface="宋体" panose="02010600030101010101" pitchFamily="2" charset="-122"/>
              </a:rPr>
              <a:t>有</a:t>
            </a:r>
            <a:r>
              <a:rPr lang="zh-CN" altLang="zh-CN" spc="0" dirty="0">
                <a:solidFill>
                  <a:srgbClr val="FFFF00"/>
                </a:solidFill>
                <a:latin typeface="宋体" panose="02010600030101010101" pitchFamily="2" charset="-122"/>
                <a:ea typeface="宋体" panose="02010600030101010101" pitchFamily="2" charset="-122"/>
              </a:rPr>
              <a:t>下列情况之一的计价争议调解申请，建设行政主管部门可不予受理：</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1</a:t>
            </a:r>
            <a:r>
              <a:rPr lang="zh-CN" altLang="zh-CN" spc="0" dirty="0">
                <a:solidFill>
                  <a:schemeClr val="bg1"/>
                </a:solidFill>
                <a:latin typeface="宋体" panose="02010600030101010101" pitchFamily="2" charset="-122"/>
                <a:ea typeface="宋体" panose="02010600030101010101" pitchFamily="2" charset="-122"/>
              </a:rPr>
              <a:t>）一方不同意调解的；</a:t>
            </a:r>
            <a:r>
              <a:rPr lang="en-US" altLang="zh-CN" spc="0" dirty="0">
                <a:solidFill>
                  <a:schemeClr val="bg1"/>
                </a:solidFill>
                <a:latin typeface="宋体" panose="02010600030101010101" pitchFamily="2" charset="-122"/>
                <a:ea typeface="宋体" panose="02010600030101010101" pitchFamily="2" charset="-122"/>
              </a:rPr>
              <a:t> </a:t>
            </a:r>
            <a:endParaRPr lang="zh-CN" altLang="zh-CN" spc="0" dirty="0">
              <a:solidFill>
                <a:schemeClr val="bg1"/>
              </a:solidFill>
              <a:latin typeface="宋体" panose="02010600030101010101" pitchFamily="2" charset="-122"/>
              <a:ea typeface="宋体" panose="02010600030101010101" pitchFamily="2" charset="-122"/>
            </a:endParaRP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2</a:t>
            </a:r>
            <a:r>
              <a:rPr lang="zh-CN" altLang="zh-CN" spc="0" dirty="0">
                <a:solidFill>
                  <a:schemeClr val="bg1"/>
                </a:solidFill>
                <a:latin typeface="宋体" panose="02010600030101010101" pitchFamily="2" charset="-122"/>
                <a:ea typeface="宋体" panose="02010600030101010101" pitchFamily="2" charset="-122"/>
              </a:rPr>
              <a:t>）建设行政主管部门已作出造价争议调解，且造价争议调解申请人未再提供新证据的；</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3</a:t>
            </a:r>
            <a:r>
              <a:rPr lang="zh-CN" altLang="zh-CN" spc="0" dirty="0">
                <a:solidFill>
                  <a:schemeClr val="bg1"/>
                </a:solidFill>
                <a:latin typeface="宋体" panose="02010600030101010101" pitchFamily="2" charset="-122"/>
                <a:ea typeface="宋体" panose="02010600030101010101" pitchFamily="2" charset="-122"/>
              </a:rPr>
              <a:t>）上级建设行政主管部门已作出造价争议调解的；</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4</a:t>
            </a:r>
            <a:r>
              <a:rPr lang="zh-CN" altLang="zh-CN" spc="0" dirty="0">
                <a:solidFill>
                  <a:schemeClr val="bg1"/>
                </a:solidFill>
                <a:latin typeface="宋体" panose="02010600030101010101" pitchFamily="2" charset="-122"/>
                <a:ea typeface="宋体" panose="02010600030101010101" pitchFamily="2" charset="-122"/>
              </a:rPr>
              <a:t>）已向仲裁机构申请仲裁的；</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5</a:t>
            </a:r>
            <a:r>
              <a:rPr lang="zh-CN" altLang="zh-CN" spc="0" dirty="0">
                <a:solidFill>
                  <a:schemeClr val="bg1"/>
                </a:solidFill>
                <a:latin typeface="宋体" panose="02010600030101010101" pitchFamily="2" charset="-122"/>
                <a:ea typeface="宋体" panose="02010600030101010101" pitchFamily="2" charset="-122"/>
              </a:rPr>
              <a:t>）已向人民法院提请诉讼的；</a:t>
            </a:r>
          </a:p>
          <a:p>
            <a:pPr marL="0" indent="0" eaLnBrk="1" hangingPunct="1">
              <a:lnSpc>
                <a:spcPct val="100000"/>
              </a:lnSpc>
              <a:spcAft>
                <a:spcPct val="0"/>
              </a:spcAft>
              <a:buNone/>
            </a:pPr>
            <a:r>
              <a:rPr lang="zh-CN" altLang="zh-CN" spc="0" dirty="0">
                <a:solidFill>
                  <a:schemeClr val="bg1"/>
                </a:solidFill>
                <a:latin typeface="宋体" panose="02010600030101010101" pitchFamily="2" charset="-122"/>
                <a:ea typeface="宋体" panose="02010600030101010101" pitchFamily="2" charset="-122"/>
              </a:rPr>
              <a:t>（</a:t>
            </a:r>
            <a:r>
              <a:rPr lang="en-US" altLang="zh-CN" spc="0" dirty="0">
                <a:solidFill>
                  <a:schemeClr val="bg1"/>
                </a:solidFill>
                <a:latin typeface="宋体" panose="02010600030101010101" pitchFamily="2" charset="-122"/>
                <a:ea typeface="宋体" panose="02010600030101010101" pitchFamily="2" charset="-122"/>
              </a:rPr>
              <a:t>6</a:t>
            </a:r>
            <a:r>
              <a:rPr lang="zh-CN" altLang="zh-CN" spc="0" dirty="0">
                <a:solidFill>
                  <a:schemeClr val="bg1"/>
                </a:solidFill>
                <a:latin typeface="宋体" panose="02010600030101010101" pitchFamily="2" charset="-122"/>
                <a:ea typeface="宋体" panose="02010600030101010101" pitchFamily="2" charset="-122"/>
              </a:rPr>
              <a:t>）其它不符合行政调解条件的情形</a:t>
            </a:r>
            <a:r>
              <a:rPr lang="zh-CN" altLang="zh-CN" spc="0" dirty="0" smtClean="0">
                <a:solidFill>
                  <a:schemeClr val="bg1"/>
                </a:solidFill>
                <a:latin typeface="宋体" panose="02010600030101010101" pitchFamily="2" charset="-122"/>
                <a:ea typeface="宋体" panose="02010600030101010101" pitchFamily="2" charset="-122"/>
              </a:rPr>
              <a:t>。</a:t>
            </a:r>
            <a:endParaRPr lang="zh-CN" altLang="zh-CN" spc="0" dirty="0">
              <a:solidFill>
                <a:schemeClr val="bg1"/>
              </a:solidFill>
              <a:latin typeface="宋体" panose="02010600030101010101" pitchFamily="2" charset="-122"/>
              <a:ea typeface="宋体" panose="02010600030101010101" pitchFamily="2" charset="-122"/>
            </a:endParaRPr>
          </a:p>
        </p:txBody>
      </p:sp>
      <p:sp>
        <p:nvSpPr>
          <p:cNvPr id="134148"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5-64</a:t>
            </a:r>
            <a:endParaRPr lang="en-US" altLang="zh-CN" sz="2200" b="1" dirty="0">
              <a:solidFill>
                <a:schemeClr val="bg2"/>
              </a:solidFill>
              <a:latin typeface="微软雅黑" panose="020B0503020204020204" pitchFamily="34" charset="-122"/>
            </a:endParaRPr>
          </a:p>
        </p:txBody>
      </p:sp>
      <p:sp>
        <p:nvSpPr>
          <p:cNvPr id="134149"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95</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194"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136200"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sym typeface="+mn-ea"/>
                  </a:rPr>
                  <a:t>补充</a:t>
                </a:r>
                <a:r>
                  <a:rPr lang="zh-CN" altLang="zh-CN" b="0" dirty="0">
                    <a:solidFill>
                      <a:schemeClr val="bg1"/>
                    </a:solidFill>
                  </a:rPr>
                  <a:t>一次性子目</a:t>
                </a:r>
                <a:endParaRPr lang="en-US" altLang="zh-CN" b="0" dirty="0">
                  <a:solidFill>
                    <a:schemeClr val="bg1"/>
                  </a:solidFill>
                </a:endParaRPr>
              </a:p>
            </p:txBody>
          </p:sp>
        </p:grpSp>
      </p:grpSp>
      <p:sp>
        <p:nvSpPr>
          <p:cNvPr id="136195" name="Rectangle 1"/>
          <p:cNvSpPr/>
          <p:nvPr/>
        </p:nvSpPr>
        <p:spPr>
          <a:xfrm>
            <a:off x="237110" y="2941949"/>
            <a:ext cx="11731684" cy="1729928"/>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ts val="3194"/>
              </a:lnSpc>
              <a:spcAft>
                <a:spcPct val="0"/>
              </a:spcAft>
              <a:buNone/>
            </a:pPr>
            <a:r>
              <a:rPr lang="en-US" altLang="zh-CN" spc="0" dirty="0">
                <a:solidFill>
                  <a:schemeClr val="bg1"/>
                </a:solidFill>
                <a:latin typeface="宋体" panose="02010600030101010101" pitchFamily="2" charset="-122"/>
                <a:ea typeface="宋体" panose="02010600030101010101" pitchFamily="2" charset="-122"/>
              </a:rPr>
              <a:t>12.5.4 </a:t>
            </a:r>
            <a:r>
              <a:rPr lang="zh-CN" altLang="zh-CN" spc="0" dirty="0">
                <a:solidFill>
                  <a:schemeClr val="bg1"/>
                </a:solidFill>
                <a:latin typeface="宋体" panose="02010600030101010101" pitchFamily="2" charset="-122"/>
                <a:ea typeface="宋体" panose="02010600030101010101" pitchFamily="2" charset="-122"/>
              </a:rPr>
              <a:t>施工过程中采用经国家有关部门批准的新技术、新材料、新工艺导致消耗量标准缺项，或特殊施工环境下施工消耗量水平与消耗量标准不符，且属于现行计价依据综合考虑因素之外、不能通过换算和调整解决的，应按照合同有关约定，协商确定该项目的计价方式，双方不能达成一致的，由发承包双方共同向具有工程项目管辖权的建设行政主管部门或其授权的工程造价管理部门提出</a:t>
            </a:r>
            <a:r>
              <a:rPr lang="zh-CN" altLang="zh-CN" spc="0" dirty="0">
                <a:solidFill>
                  <a:srgbClr val="FFFF00"/>
                </a:solidFill>
                <a:latin typeface="宋体" panose="02010600030101010101" pitchFamily="2" charset="-122"/>
                <a:ea typeface="宋体" panose="02010600030101010101" pitchFamily="2" charset="-122"/>
              </a:rPr>
              <a:t>申请补充一次性子目</a:t>
            </a:r>
            <a:r>
              <a:rPr lang="zh-CN" altLang="zh-CN" spc="0" dirty="0" smtClean="0">
                <a:solidFill>
                  <a:schemeClr val="bg1"/>
                </a:solidFill>
                <a:latin typeface="宋体" panose="02010600030101010101" pitchFamily="2" charset="-122"/>
                <a:ea typeface="宋体" panose="02010600030101010101" pitchFamily="2" charset="-122"/>
              </a:rPr>
              <a:t>。</a:t>
            </a:r>
            <a:endParaRPr lang="zh-CN" altLang="en-US" spc="0" dirty="0">
              <a:solidFill>
                <a:schemeClr val="bg2"/>
              </a:solidFill>
              <a:latin typeface="宋体" panose="02010600030101010101" pitchFamily="2" charset="-122"/>
              <a:ea typeface="宋体" panose="02010600030101010101" pitchFamily="2" charset="-122"/>
            </a:endParaRPr>
          </a:p>
        </p:txBody>
      </p:sp>
      <p:sp>
        <p:nvSpPr>
          <p:cNvPr id="13619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5-65</a:t>
            </a:r>
            <a:endParaRPr lang="en-US" altLang="zh-CN" sz="2200" b="1" dirty="0">
              <a:solidFill>
                <a:schemeClr val="bg2"/>
              </a:solidFill>
              <a:latin typeface="微软雅黑" panose="020B0503020204020204" pitchFamily="34" charset="-122"/>
            </a:endParaRPr>
          </a:p>
        </p:txBody>
      </p:sp>
      <p:sp>
        <p:nvSpPr>
          <p:cNvPr id="13619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96</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48219" y="265171"/>
            <a:ext cx="11634860" cy="687550"/>
            <a:chOff x="438" y="428"/>
            <a:chExt cx="18325" cy="1081"/>
          </a:xfrm>
        </p:grpSpPr>
        <p:cxnSp>
          <p:nvCxnSpPr>
            <p:cNvPr id="11" name="直接连接符 10"/>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33" y="455"/>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algn="ctr" eaLnBrk="1" hangingPunct="1">
                <a:defRPr/>
              </a:pPr>
              <a:r>
                <a:rPr lang="en-US" altLang="zh-CN" sz="2200" dirty="0">
                  <a:solidFill>
                    <a:srgbClr val="FFFFFF"/>
                  </a:solidFill>
                  <a:latin typeface="微软雅黑" panose="020B0503020204020204" pitchFamily="34" charset="-122"/>
                  <a:ea typeface="微软雅黑" panose="020B0503020204020204" pitchFamily="34" charset="-122"/>
                </a:rPr>
                <a:t>5</a:t>
              </a:r>
            </a:p>
          </p:txBody>
        </p:sp>
        <p:grpSp>
          <p:nvGrpSpPr>
            <p:cNvPr id="3" name="组合 20"/>
            <p:cNvGrpSpPr/>
            <p:nvPr/>
          </p:nvGrpSpPr>
          <p:grpSpPr>
            <a:xfrm>
              <a:off x="1708" y="428"/>
              <a:ext cx="10233" cy="852"/>
              <a:chOff x="1708" y="428"/>
              <a:chExt cx="10233" cy="852"/>
            </a:xfrm>
          </p:grpSpPr>
          <p:sp>
            <p:nvSpPr>
              <p:cNvPr id="14" name="椭圆 13"/>
              <p:cNvSpPr/>
              <p:nvPr/>
            </p:nvSpPr>
            <p:spPr>
              <a:xfrm>
                <a:off x="1708" y="430"/>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5" name="椭圆 14"/>
              <p:cNvSpPr/>
              <p:nvPr/>
            </p:nvSpPr>
            <p:spPr>
              <a:xfrm>
                <a:off x="5293" y="428"/>
                <a:ext cx="850" cy="849"/>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p>
            </p:txBody>
          </p:sp>
          <p:sp>
            <p:nvSpPr>
              <p:cNvPr id="16" name="矩形 15"/>
              <p:cNvSpPr/>
              <p:nvPr/>
            </p:nvSpPr>
            <p:spPr>
              <a:xfrm>
                <a:off x="2126" y="428"/>
                <a:ext cx="9815" cy="849"/>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bg2"/>
                    </a:solidFill>
                    <a:latin typeface="宋体" panose="02010600030101010101" pitchFamily="2" charset="-122"/>
                    <a:ea typeface="宋体" panose="02010600030101010101" pitchFamily="2" charset="-122"/>
                  </a:defRPr>
                </a:lvl1pPr>
                <a:lvl2pPr marL="742950" indent="-285750" eaLnBrk="0" hangingPunct="0">
                  <a:defRPr>
                    <a:solidFill>
                      <a:schemeClr val="bg2"/>
                    </a:solidFill>
                    <a:latin typeface="宋体" panose="02010600030101010101" pitchFamily="2" charset="-122"/>
                    <a:ea typeface="宋体" panose="02010600030101010101" pitchFamily="2" charset="-122"/>
                  </a:defRPr>
                </a:lvl2pPr>
                <a:lvl3pPr marL="1143000" indent="-228600" eaLnBrk="0" hangingPunct="0">
                  <a:defRPr>
                    <a:solidFill>
                      <a:schemeClr val="bg2"/>
                    </a:solidFill>
                    <a:latin typeface="宋体" panose="02010600030101010101" pitchFamily="2" charset="-122"/>
                    <a:ea typeface="宋体" panose="02010600030101010101" pitchFamily="2" charset="-122"/>
                  </a:defRPr>
                </a:lvl3pPr>
                <a:lvl4pPr marL="1600200" indent="-228600" eaLnBrk="0" hangingPunct="0">
                  <a:defRPr>
                    <a:solidFill>
                      <a:schemeClr val="bg2"/>
                    </a:solidFill>
                    <a:latin typeface="宋体" panose="02010600030101010101" pitchFamily="2" charset="-122"/>
                    <a:ea typeface="宋体" panose="02010600030101010101" pitchFamily="2" charset="-122"/>
                  </a:defRPr>
                </a:lvl4pPr>
                <a:lvl5pPr marL="2057400" indent="-228600" eaLnBrk="0" hangingPunct="0">
                  <a:defRPr>
                    <a:solidFill>
                      <a:schemeClr val="bg2"/>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a:solidFill>
                      <a:schemeClr val="bg2"/>
                    </a:solidFill>
                    <a:latin typeface="宋体" panose="02010600030101010101" pitchFamily="2" charset="-122"/>
                    <a:ea typeface="宋体" panose="02010600030101010101" pitchFamily="2" charset="-122"/>
                  </a:defRPr>
                </a:lvl9pPr>
              </a:lstStyle>
              <a:p>
                <a:pPr eaLnBrk="1" hangingPunct="1">
                  <a:defRPr/>
                </a:pPr>
                <a:r>
                  <a:rPr lang="zh-CN" altLang="en-US" sz="2200" dirty="0">
                    <a:solidFill>
                      <a:srgbClr val="FFFFFF"/>
                    </a:solidFill>
                    <a:latin typeface="Arial" panose="020B0604020202020204" pitchFamily="34" charset="0"/>
                    <a:ea typeface="微软雅黑" panose="020B0503020204020204" pitchFamily="34" charset="-122"/>
                    <a:sym typeface="+mn-ea"/>
                  </a:rPr>
                  <a:t>计价办法主要条文解读</a:t>
                </a:r>
                <a:r>
                  <a:rPr lang="en-US" altLang="zh-CN" dirty="0">
                    <a:solidFill>
                      <a:schemeClr val="bg1"/>
                    </a:solidFill>
                    <a:sym typeface="+mn-ea"/>
                  </a:rPr>
                  <a:t>——</a:t>
                </a:r>
                <a:r>
                  <a:rPr lang="zh-CN" altLang="en-US" b="0" dirty="0">
                    <a:solidFill>
                      <a:schemeClr val="bg1"/>
                    </a:solidFill>
                    <a:sym typeface="+mn-ea"/>
                  </a:rPr>
                  <a:t>补充</a:t>
                </a:r>
                <a:r>
                  <a:rPr lang="zh-CN" altLang="zh-CN" b="0" dirty="0">
                    <a:solidFill>
                      <a:schemeClr val="bg1"/>
                    </a:solidFill>
                  </a:rPr>
                  <a:t>一次性子目</a:t>
                </a:r>
                <a:endParaRPr lang="en-US" altLang="zh-CN" b="0" dirty="0">
                  <a:solidFill>
                    <a:schemeClr val="bg1"/>
                  </a:solidFill>
                </a:endParaRPr>
              </a:p>
            </p:txBody>
          </p:sp>
        </p:grpSp>
      </p:grpSp>
      <p:sp>
        <p:nvSpPr>
          <p:cNvPr id="136195" name="Rectangle 1"/>
          <p:cNvSpPr/>
          <p:nvPr/>
        </p:nvSpPr>
        <p:spPr>
          <a:xfrm>
            <a:off x="237110" y="2100693"/>
            <a:ext cx="11731684" cy="3412440"/>
          </a:xfrm>
          <a:prstGeom prst="rect">
            <a:avLst/>
          </a:prstGeom>
          <a:noFill/>
          <a:ln w="9525">
            <a:noFill/>
          </a:ln>
        </p:spPr>
        <p:txBody>
          <a:bodyPr lIns="87596" tIns="43799" rIns="87596" bIns="43799" anchor="ctr">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zh-CN" altLang="zh-CN" spc="0" dirty="0" smtClean="0">
                <a:solidFill>
                  <a:schemeClr val="bg2"/>
                </a:solidFill>
                <a:latin typeface="宋体" panose="02010600030101010101" pitchFamily="2" charset="-122"/>
                <a:ea typeface="宋体" panose="02010600030101010101" pitchFamily="2" charset="-122"/>
              </a:rPr>
              <a:t>《</a:t>
            </a:r>
            <a:r>
              <a:rPr lang="zh-CN" altLang="zh-CN" spc="0" dirty="0">
                <a:solidFill>
                  <a:srgbClr val="FFFF00"/>
                </a:solidFill>
                <a:latin typeface="宋体" panose="02010600030101010101" pitchFamily="2" charset="-122"/>
                <a:ea typeface="宋体" panose="02010600030101010101" pitchFamily="2" charset="-122"/>
              </a:rPr>
              <a:t>湖南省建设工程一次性消耗量标准编制暂行规定</a:t>
            </a:r>
            <a:r>
              <a:rPr lang="zh-CN" altLang="zh-CN" spc="0" dirty="0">
                <a:solidFill>
                  <a:schemeClr val="bg2"/>
                </a:solidFill>
                <a:latin typeface="宋体" panose="02010600030101010101" pitchFamily="2" charset="-122"/>
                <a:ea typeface="宋体" panose="02010600030101010101" pitchFamily="2" charset="-122"/>
              </a:rPr>
              <a:t>》</a:t>
            </a:r>
            <a:r>
              <a:rPr lang="zh-CN" altLang="en-US" spc="0" dirty="0">
                <a:solidFill>
                  <a:schemeClr val="bg2"/>
                </a:solidFill>
                <a:latin typeface="宋体" panose="02010600030101010101" pitchFamily="2" charset="-122"/>
                <a:ea typeface="宋体" panose="02010600030101010101" pitchFamily="2" charset="-122"/>
              </a:rPr>
              <a:t>（</a:t>
            </a:r>
            <a:r>
              <a:rPr lang="zh-CN" altLang="zh-CN" spc="0" dirty="0">
                <a:solidFill>
                  <a:schemeClr val="bg2"/>
                </a:solidFill>
                <a:latin typeface="宋体" panose="02010600030101010101" pitchFamily="2" charset="-122"/>
                <a:ea typeface="宋体" panose="02010600030101010101" pitchFamily="2" charset="-122"/>
              </a:rPr>
              <a:t>湘建价建〔</a:t>
            </a:r>
            <a:r>
              <a:rPr lang="en-US" altLang="zh-CN" spc="0" dirty="0">
                <a:solidFill>
                  <a:schemeClr val="bg2"/>
                </a:solidFill>
                <a:latin typeface="宋体" panose="02010600030101010101" pitchFamily="2" charset="-122"/>
                <a:ea typeface="宋体" panose="02010600030101010101" pitchFamily="2" charset="-122"/>
              </a:rPr>
              <a:t>2017〕27</a:t>
            </a:r>
            <a:r>
              <a:rPr lang="zh-CN" altLang="en-US" spc="0" dirty="0">
                <a:solidFill>
                  <a:schemeClr val="bg2"/>
                </a:solidFill>
                <a:latin typeface="宋体" panose="02010600030101010101" pitchFamily="2" charset="-122"/>
                <a:ea typeface="宋体" panose="02010600030101010101" pitchFamily="2" charset="-122"/>
              </a:rPr>
              <a:t>号）</a:t>
            </a:r>
          </a:p>
          <a:p>
            <a:pPr marL="0" indent="0" eaLnBrk="1" hangingPunct="1">
              <a:lnSpc>
                <a:spcPct val="100000"/>
              </a:lnSpc>
              <a:spcAft>
                <a:spcPct val="0"/>
              </a:spcAft>
              <a:buNone/>
            </a:pPr>
            <a:r>
              <a:rPr lang="zh-CN" altLang="zh-CN" spc="0" dirty="0">
                <a:solidFill>
                  <a:srgbClr val="FFFF00"/>
                </a:solidFill>
                <a:latin typeface="宋体" panose="02010600030101010101" pitchFamily="2" charset="-122"/>
                <a:ea typeface="宋体" panose="02010600030101010101" pitchFamily="2" charset="-122"/>
              </a:rPr>
              <a:t>编制方法和要求</a:t>
            </a:r>
          </a:p>
          <a:p>
            <a:pPr marL="0" indent="0" eaLnBrk="1" hangingPunct="1">
              <a:lnSpc>
                <a:spcPct val="100000"/>
              </a:lnSpc>
              <a:spcAft>
                <a:spcPct val="0"/>
              </a:spcAft>
              <a:buNone/>
            </a:pPr>
            <a:r>
              <a:rPr lang="zh-CN" altLang="zh-CN" spc="0" dirty="0">
                <a:solidFill>
                  <a:schemeClr val="bg2"/>
                </a:solidFill>
                <a:latin typeface="宋体" panose="02010600030101010101" pitchFamily="2" charset="-122"/>
                <a:ea typeface="宋体" panose="02010600030101010101" pitchFamily="2" charset="-122"/>
              </a:rPr>
              <a:t>第五条</a:t>
            </a:r>
            <a:r>
              <a:rPr lang="zh-CN" altLang="en-US" spc="0" dirty="0">
                <a:solidFill>
                  <a:schemeClr val="bg2"/>
                </a:solidFill>
                <a:latin typeface="宋体" panose="02010600030101010101" pitchFamily="2" charset="-122"/>
                <a:ea typeface="宋体" panose="02010600030101010101" pitchFamily="2" charset="-122"/>
              </a:rPr>
              <a:t> 一次性消耗量标准编制由建设单位与施工单位共同申请，并同时满足以下要求：</a:t>
            </a:r>
          </a:p>
          <a:p>
            <a:pPr marL="0" indent="0" eaLnBrk="1" hangingPunct="1">
              <a:lnSpc>
                <a:spcPct val="100000"/>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1</a:t>
            </a:r>
            <a:r>
              <a:rPr lang="zh-CN" altLang="en-US" spc="0" dirty="0">
                <a:solidFill>
                  <a:schemeClr val="bg2"/>
                </a:solidFill>
                <a:latin typeface="宋体" panose="02010600030101010101" pitchFamily="2" charset="-122"/>
                <a:ea typeface="宋体" panose="02010600030101010101" pitchFamily="2" charset="-122"/>
              </a:rPr>
              <a:t>、工程实施过程中，建设单位、监理单位、造价咨询单位等应到现场了解补充项目的施工工艺，会同施工单位的造价人员在现场进行测算、记录相关数据、签字确认并加盖参与单位公章；</a:t>
            </a:r>
            <a:r>
              <a:rPr lang="zh-CN" altLang="en-US" spc="0" dirty="0">
                <a:solidFill>
                  <a:srgbClr val="FFFF00"/>
                </a:solidFill>
                <a:latin typeface="宋体" panose="02010600030101010101" pitchFamily="2" charset="-122"/>
                <a:ea typeface="宋体" panose="02010600030101010101" pitchFamily="2" charset="-122"/>
              </a:rPr>
              <a:t>事后补充的资料不得作为编制依据</a:t>
            </a:r>
            <a:r>
              <a:rPr lang="zh-CN" altLang="en-US" spc="0" dirty="0">
                <a:solidFill>
                  <a:schemeClr val="bg2"/>
                </a:solidFill>
                <a:latin typeface="宋体" panose="02010600030101010101" pitchFamily="2" charset="-122"/>
                <a:ea typeface="宋体" panose="02010600030101010101" pitchFamily="2" charset="-122"/>
              </a:rPr>
              <a:t>。</a:t>
            </a:r>
          </a:p>
          <a:p>
            <a:pPr marL="0" indent="0" eaLnBrk="1" hangingPunct="1">
              <a:lnSpc>
                <a:spcPct val="100000"/>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2</a:t>
            </a:r>
            <a:r>
              <a:rPr lang="zh-CN" altLang="en-US" spc="0" dirty="0">
                <a:solidFill>
                  <a:schemeClr val="bg2"/>
                </a:solidFill>
                <a:latin typeface="宋体" panose="02010600030101010101" pitchFamily="2" charset="-122"/>
                <a:ea typeface="宋体" panose="02010600030101010101" pitchFamily="2" charset="-122"/>
              </a:rPr>
              <a:t>、一次性消耗量标准中的人工、材料、机械台班消耗量应按照现行的建设工程定额编制的原则，以经审批的工程施工图纸、现场的施工条件、经建设单位、施工单位、监理单位签字确认的施工方案、现行的施工及验收规范、质量评定标准、安全技术操作规程和有关规定为依据进行测算；主要材料的损耗率应符合现行各专业计价依据中定额的规定；周转性材料的计算应与现行各专业计价依据中定额的计算口径一致。</a:t>
            </a:r>
          </a:p>
          <a:p>
            <a:pPr marL="0" indent="0" eaLnBrk="1" hangingPunct="1">
              <a:lnSpc>
                <a:spcPct val="100000"/>
              </a:lnSpc>
              <a:spcAft>
                <a:spcPct val="0"/>
              </a:spcAft>
              <a:buNone/>
            </a:pPr>
            <a:r>
              <a:rPr lang="en-US" altLang="zh-CN" spc="0" dirty="0">
                <a:solidFill>
                  <a:schemeClr val="bg2"/>
                </a:solidFill>
                <a:latin typeface="宋体" panose="02010600030101010101" pitchFamily="2" charset="-122"/>
                <a:ea typeface="宋体" panose="02010600030101010101" pitchFamily="2" charset="-122"/>
              </a:rPr>
              <a:t>3</a:t>
            </a:r>
            <a:r>
              <a:rPr lang="zh-CN" altLang="en-US" spc="0" dirty="0">
                <a:solidFill>
                  <a:schemeClr val="bg2"/>
                </a:solidFill>
                <a:latin typeface="宋体" panose="02010600030101010101" pitchFamily="2" charset="-122"/>
                <a:ea typeface="宋体" panose="02010600030101010101" pitchFamily="2" charset="-122"/>
              </a:rPr>
              <a:t>、人工、材料、机械台班单价应按照工程造价管理部门发布的造价信息编制，如无造价信息的，由双方询价后签字确定。</a:t>
            </a:r>
          </a:p>
          <a:p>
            <a:pPr marL="0" indent="0" eaLnBrk="1" hangingPunct="1">
              <a:lnSpc>
                <a:spcPct val="100000"/>
              </a:lnSpc>
              <a:spcAft>
                <a:spcPct val="0"/>
              </a:spcAft>
              <a:buNone/>
            </a:pPr>
            <a:r>
              <a:rPr lang="zh-CN" altLang="en-US" spc="0" dirty="0">
                <a:solidFill>
                  <a:schemeClr val="bg2"/>
                </a:solidFill>
                <a:latin typeface="宋体" panose="02010600030101010101" pitchFamily="2" charset="-122"/>
                <a:ea typeface="宋体" panose="02010600030101010101" pitchFamily="2" charset="-122"/>
              </a:rPr>
              <a:t>第六条 项目建设单位、施工单位、监理单位等参与单位应对一次性消耗量标准编制资料的</a:t>
            </a:r>
            <a:r>
              <a:rPr lang="zh-CN" altLang="en-US" spc="0" dirty="0">
                <a:solidFill>
                  <a:srgbClr val="FFFF00"/>
                </a:solidFill>
                <a:latin typeface="宋体" panose="02010600030101010101" pitchFamily="2" charset="-122"/>
                <a:ea typeface="宋体" panose="02010600030101010101" pitchFamily="2" charset="-122"/>
              </a:rPr>
              <a:t>真实性和准确性负责</a:t>
            </a:r>
            <a:r>
              <a:rPr lang="zh-CN" altLang="en-US" spc="0" dirty="0">
                <a:solidFill>
                  <a:schemeClr val="bg2"/>
                </a:solidFill>
                <a:latin typeface="宋体" panose="02010600030101010101" pitchFamily="2" charset="-122"/>
                <a:ea typeface="宋体" panose="02010600030101010101" pitchFamily="2" charset="-122"/>
              </a:rPr>
              <a:t>。</a:t>
            </a:r>
            <a:endParaRPr lang="zh-CN" altLang="zh-CN" spc="0" dirty="0">
              <a:solidFill>
                <a:schemeClr val="bg2"/>
              </a:solidFill>
              <a:latin typeface="宋体" panose="02010600030101010101" pitchFamily="2" charset="-122"/>
              <a:ea typeface="宋体" panose="02010600030101010101" pitchFamily="2" charset="-122"/>
            </a:endParaRPr>
          </a:p>
        </p:txBody>
      </p:sp>
      <p:sp>
        <p:nvSpPr>
          <p:cNvPr id="136196" name="Text Box 10"/>
          <p:cNvSpPr txBox="1"/>
          <p:nvPr/>
        </p:nvSpPr>
        <p:spPr>
          <a:xfrm>
            <a:off x="10678324" y="258100"/>
            <a:ext cx="1092058" cy="427008"/>
          </a:xfrm>
          <a:prstGeom prst="rect">
            <a:avLst/>
          </a:prstGeom>
          <a:gradFill rotWithShape="1">
            <a:gsLst>
              <a:gs pos="0">
                <a:srgbClr val="009999"/>
              </a:gs>
              <a:gs pos="100000">
                <a:srgbClr val="004747"/>
              </a:gs>
            </a:gsLst>
            <a:lin ang="5400000" scaled="1"/>
            <a:tileRect/>
          </a:gradFill>
          <a:ln w="9525">
            <a:noFill/>
          </a:ln>
        </p:spPr>
        <p:txBody>
          <a:bodyPr lIns="87596" tIns="43799" rIns="87596" bIns="43799" anchor="ctr" anchorCtr="1">
            <a:spAutoFit/>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eaLnBrk="1" hangingPunct="1">
              <a:lnSpc>
                <a:spcPct val="100000"/>
              </a:lnSpc>
              <a:spcAft>
                <a:spcPct val="0"/>
              </a:spcAft>
              <a:buNone/>
            </a:pPr>
            <a:r>
              <a:rPr lang="en-US" altLang="zh-CN" sz="2200" b="1" dirty="0" smtClean="0">
                <a:solidFill>
                  <a:schemeClr val="bg2"/>
                </a:solidFill>
                <a:latin typeface="微软雅黑" panose="020B0503020204020204" pitchFamily="34" charset="-122"/>
              </a:rPr>
              <a:t>5-66</a:t>
            </a:r>
            <a:endParaRPr lang="en-US" altLang="zh-CN" sz="2200" b="1" dirty="0">
              <a:solidFill>
                <a:schemeClr val="bg2"/>
              </a:solidFill>
              <a:latin typeface="微软雅黑" panose="020B0503020204020204" pitchFamily="34" charset="-122"/>
            </a:endParaRPr>
          </a:p>
        </p:txBody>
      </p:sp>
      <p:sp>
        <p:nvSpPr>
          <p:cNvPr id="136197" name="灯片编号占位符 16"/>
          <p:cNvSpPr txBox="1">
            <a:spLocks noGrp="1"/>
          </p:cNvSpPr>
          <p:nvPr/>
        </p:nvSpPr>
        <p:spPr>
          <a:xfrm>
            <a:off x="11616417" y="6495976"/>
            <a:ext cx="573013" cy="365208"/>
          </a:xfrm>
          <a:prstGeom prst="rect">
            <a:avLst/>
          </a:prstGeom>
          <a:noFill/>
          <a:ln w="9525">
            <a:noFill/>
          </a:ln>
        </p:spPr>
        <p:txBody>
          <a:bodyPr lIns="87592" tIns="43795" rIns="87592" bIns="43795" anchor="ctr"/>
          <a:lstStyle>
            <a:lvl1pPr marL="228600" indent="-228600" algn="l" rtl="0" eaLnBrk="0" fontAlgn="base" hangingPunct="0">
              <a:lnSpc>
                <a:spcPct val="130000"/>
              </a:lnSpc>
              <a:spcBef>
                <a:spcPct val="0"/>
              </a:spcBef>
              <a:spcAft>
                <a:spcPts val="1000"/>
              </a:spcAft>
              <a:buFont typeface="Arial" panose="020B0604020202020204" pitchFamily="34" charset="0"/>
              <a:buChar char="●"/>
              <a:defRPr b="0"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600"/>
              </a:spcAft>
              <a:buFont typeface="Arial" panose="020B0604020202020204" pitchFamily="34" charset="0"/>
              <a:buChar char="●"/>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300"/>
              </a:spcAft>
              <a:buFont typeface="Wingdings" panose="05000000000000000000" pitchFamily="2" charset="2"/>
              <a:buChar char=""/>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300"/>
              </a:spcAft>
              <a:buFont typeface="Arial" panose="020B0604020202020204" pitchFamily="34" charset="0"/>
              <a:buChar char="•"/>
              <a:defRPr sz="1400" kern="1200" spc="150">
                <a:solidFill>
                  <a:srgbClr val="595959"/>
                </a:solidFill>
                <a:latin typeface="Arial" panose="020B0604020202020204" pitchFamily="34" charset="0"/>
                <a:ea typeface="微软雅黑" panose="020B0503020204020204" pitchFamily="34" charset="-122"/>
                <a:cs typeface="+mn-cs"/>
              </a:defRPr>
            </a:lvl5pPr>
          </a:lstStyle>
          <a:p>
            <a:pPr marL="0" indent="0" algn="r" eaLnBrk="1" hangingPunct="1">
              <a:lnSpc>
                <a:spcPct val="100000"/>
              </a:lnSpc>
              <a:spcAft>
                <a:spcPct val="0"/>
              </a:spcAft>
              <a:buNone/>
            </a:pPr>
            <a:r>
              <a:rPr lang="en-US" altLang="zh-CN" sz="1500" dirty="0" smtClean="0">
                <a:solidFill>
                  <a:schemeClr val="bg1"/>
                </a:solidFill>
                <a:latin typeface="华文琥珀" pitchFamily="2" charset="-122"/>
                <a:ea typeface="华文琥珀" pitchFamily="2" charset="-122"/>
              </a:rPr>
              <a:t>97</a:t>
            </a:r>
            <a:endParaRPr lang="en-US" altLang="zh-CN" sz="1500" dirty="0">
              <a:solidFill>
                <a:schemeClr val="bg1"/>
              </a:solidFill>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6352dfbe-e915-4e96-b970-9d48a1f563c4}"/>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Seashore design template</Template>
  <TotalTime>177</TotalTime>
  <Words>28577</Words>
  <Application>Microsoft Office PowerPoint</Application>
  <PresentationFormat>自定义</PresentationFormat>
  <Paragraphs>1055</Paragraphs>
  <Slides>105</Slides>
  <Notes>104</Notes>
  <HiddenSlides>0</HiddenSlides>
  <MMClips>0</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105</vt:i4>
      </vt:variant>
    </vt:vector>
  </HeadingPairs>
  <TitlesOfParts>
    <vt:vector size="106"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lpstr>幻灯片 101</vt:lpstr>
      <vt:lpstr>幻灯片 102</vt:lpstr>
      <vt:lpstr>幻灯片 103</vt:lpstr>
      <vt:lpstr>幻灯片 104</vt:lpstr>
      <vt:lpstr>幻灯片 105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Administrator</cp:lastModifiedBy>
  <cp:revision>386</cp:revision>
  <dcterms:created xsi:type="dcterms:W3CDTF">2019-06-19T02:08:00Z</dcterms:created>
  <dcterms:modified xsi:type="dcterms:W3CDTF">2020-09-17T21:12:40Z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