
<file path=[Content_Types].xml><?xml version="1.0" encoding="utf-8"?>
<Types xmlns="http://schemas.openxmlformats.org/package/2006/content-types">
  <Default Extension="xlsx" ContentType="application/vnd.openxmlformats-officedocument.spreadsheetml.sheet"/>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 id="2147483675" r:id="rId4"/>
    <p:sldMasterId id="2147483687" r:id="rId5"/>
  </p:sldMasterIdLst>
  <p:notesMasterIdLst>
    <p:notesMasterId r:id="rId25"/>
  </p:notesMasterIdLst>
  <p:handoutMasterIdLst>
    <p:handoutMasterId r:id="rId84"/>
  </p:handoutMasterIdLst>
  <p:sldIdLst>
    <p:sldId id="469" r:id="rId6"/>
    <p:sldId id="351" r:id="rId7"/>
    <p:sldId id="482" r:id="rId8"/>
    <p:sldId id="467" r:id="rId9"/>
    <p:sldId id="471" r:id="rId10"/>
    <p:sldId id="464" r:id="rId11"/>
    <p:sldId id="470" r:id="rId12"/>
    <p:sldId id="472" r:id="rId13"/>
    <p:sldId id="474" r:id="rId14"/>
    <p:sldId id="516" r:id="rId15"/>
    <p:sldId id="475" r:id="rId16"/>
    <p:sldId id="479" r:id="rId17"/>
    <p:sldId id="480" r:id="rId18"/>
    <p:sldId id="527" r:id="rId19"/>
    <p:sldId id="281" r:id="rId20"/>
    <p:sldId id="481" r:id="rId21"/>
    <p:sldId id="261" r:id="rId22"/>
    <p:sldId id="260" r:id="rId23"/>
    <p:sldId id="262" r:id="rId24"/>
    <p:sldId id="267" r:id="rId26"/>
    <p:sldId id="486" r:id="rId27"/>
    <p:sldId id="487" r:id="rId28"/>
    <p:sldId id="488" r:id="rId29"/>
    <p:sldId id="489" r:id="rId30"/>
    <p:sldId id="490" r:id="rId31"/>
    <p:sldId id="264" r:id="rId32"/>
    <p:sldId id="400" r:id="rId33"/>
    <p:sldId id="401" r:id="rId34"/>
    <p:sldId id="268" r:id="rId35"/>
    <p:sldId id="402" r:id="rId36"/>
    <p:sldId id="499" r:id="rId37"/>
    <p:sldId id="495" r:id="rId38"/>
    <p:sldId id="279" r:id="rId39"/>
    <p:sldId id="528" r:id="rId40"/>
    <p:sldId id="496" r:id="rId41"/>
    <p:sldId id="270" r:id="rId42"/>
    <p:sldId id="403" r:id="rId43"/>
    <p:sldId id="280" r:id="rId44"/>
    <p:sldId id="498" r:id="rId45"/>
    <p:sldId id="272" r:id="rId46"/>
    <p:sldId id="277" r:id="rId47"/>
    <p:sldId id="506" r:id="rId48"/>
    <p:sldId id="500" r:id="rId49"/>
    <p:sldId id="502" r:id="rId50"/>
    <p:sldId id="501" r:id="rId51"/>
    <p:sldId id="507" r:id="rId52"/>
    <p:sldId id="284" r:id="rId53"/>
    <p:sldId id="505" r:id="rId54"/>
    <p:sldId id="282" r:id="rId55"/>
    <p:sldId id="508" r:id="rId56"/>
    <p:sldId id="509" r:id="rId57"/>
    <p:sldId id="511" r:id="rId58"/>
    <p:sldId id="523" r:id="rId59"/>
    <p:sldId id="521" r:id="rId60"/>
    <p:sldId id="524" r:id="rId61"/>
    <p:sldId id="525" r:id="rId62"/>
    <p:sldId id="513" r:id="rId63"/>
    <p:sldId id="356" r:id="rId64"/>
    <p:sldId id="436" r:id="rId65"/>
    <p:sldId id="437" r:id="rId66"/>
    <p:sldId id="293" r:id="rId67"/>
    <p:sldId id="438" r:id="rId68"/>
    <p:sldId id="296" r:id="rId69"/>
    <p:sldId id="299" r:id="rId70"/>
    <p:sldId id="297" r:id="rId71"/>
    <p:sldId id="529" r:id="rId72"/>
    <p:sldId id="530" r:id="rId73"/>
    <p:sldId id="357" r:id="rId74"/>
    <p:sldId id="453" r:id="rId75"/>
    <p:sldId id="300" r:id="rId76"/>
    <p:sldId id="301" r:id="rId77"/>
    <p:sldId id="302" r:id="rId78"/>
    <p:sldId id="303" r:id="rId79"/>
    <p:sldId id="304" r:id="rId80"/>
    <p:sldId id="451" r:id="rId81"/>
    <p:sldId id="517" r:id="rId82"/>
    <p:sldId id="519" r:id="rId8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6C8C1EC6-C675-4AF2-B4AC-9043355AF7C3}">
          <p14:sldIdLst>
            <p14:sldId id="469"/>
            <p14:sldId id="351"/>
            <p14:sldId id="482"/>
            <p14:sldId id="467"/>
            <p14:sldId id="471"/>
            <p14:sldId id="464"/>
            <p14:sldId id="470"/>
            <p14:sldId id="472"/>
            <p14:sldId id="474"/>
            <p14:sldId id="516"/>
            <p14:sldId id="475"/>
            <p14:sldId id="479"/>
            <p14:sldId id="480"/>
            <p14:sldId id="527"/>
            <p14:sldId id="281"/>
            <p14:sldId id="481"/>
            <p14:sldId id="261"/>
            <p14:sldId id="260"/>
            <p14:sldId id="262"/>
            <p14:sldId id="267"/>
            <p14:sldId id="486"/>
            <p14:sldId id="487"/>
            <p14:sldId id="488"/>
            <p14:sldId id="489"/>
            <p14:sldId id="490"/>
            <p14:sldId id="264"/>
            <p14:sldId id="400"/>
            <p14:sldId id="401"/>
            <p14:sldId id="268"/>
            <p14:sldId id="402"/>
            <p14:sldId id="499"/>
            <p14:sldId id="495"/>
            <p14:sldId id="279"/>
            <p14:sldId id="528"/>
            <p14:sldId id="496"/>
            <p14:sldId id="270"/>
            <p14:sldId id="403"/>
            <p14:sldId id="280"/>
            <p14:sldId id="498"/>
            <p14:sldId id="272"/>
            <p14:sldId id="277"/>
            <p14:sldId id="506"/>
            <p14:sldId id="500"/>
            <p14:sldId id="502"/>
            <p14:sldId id="501"/>
            <p14:sldId id="507"/>
            <p14:sldId id="284"/>
            <p14:sldId id="505"/>
            <p14:sldId id="282"/>
            <p14:sldId id="508"/>
            <p14:sldId id="509"/>
            <p14:sldId id="511"/>
            <p14:sldId id="523"/>
            <p14:sldId id="521"/>
            <p14:sldId id="524"/>
            <p14:sldId id="525"/>
            <p14:sldId id="513"/>
          </p14:sldIdLst>
        </p14:section>
        <p14:section name="3.机械台班" id="{261EBE5D-B77F-47B6-A4C8-B7C985B630C4}">
          <p14:sldIdLst>
            <p14:sldId id="356"/>
            <p14:sldId id="436"/>
            <p14:sldId id="437"/>
            <p14:sldId id="293"/>
            <p14:sldId id="438"/>
            <p14:sldId id="296"/>
            <p14:sldId id="299"/>
            <p14:sldId id="297"/>
            <p14:sldId id="529"/>
            <p14:sldId id="530"/>
          </p14:sldIdLst>
        </p14:section>
        <p14:section name="4.混凝土及砂浆混合比" id="{64335EFD-94B2-4521-AC5B-59999CFE746D}">
          <p14:sldIdLst>
            <p14:sldId id="357"/>
            <p14:sldId id="453"/>
            <p14:sldId id="300"/>
            <p14:sldId id="301"/>
            <p14:sldId id="302"/>
            <p14:sldId id="303"/>
            <p14:sldId id="304"/>
            <p14:sldId id="451"/>
            <p14:sldId id="517"/>
            <p14:sldId id="519"/>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 id="3" name="李长宁(10026116)" initials="MSOffice" lastIdx="2"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2" autoAdjust="0"/>
    <p:restoredTop sz="94601" autoAdjust="0"/>
  </p:normalViewPr>
  <p:slideViewPr>
    <p:cSldViewPr>
      <p:cViewPr varScale="1">
        <p:scale>
          <a:sx n="87" d="100"/>
          <a:sy n="87" d="100"/>
        </p:scale>
        <p:origin x="-110" y="-202"/>
      </p:cViewPr>
      <p:guideLst>
        <p:guide orient="horz" pos="2236"/>
        <p:guide pos="38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8" Type="http://schemas.openxmlformats.org/officeDocument/2006/relationships/commentAuthors" Target="commentAuthors.xml"/><Relationship Id="rId87" Type="http://schemas.openxmlformats.org/officeDocument/2006/relationships/tableStyles" Target="tableStyles.xml"/><Relationship Id="rId86" Type="http://schemas.openxmlformats.org/officeDocument/2006/relationships/viewProps" Target="viewProps.xml"/><Relationship Id="rId85" Type="http://schemas.openxmlformats.org/officeDocument/2006/relationships/presProps" Target="presProps.xml"/><Relationship Id="rId84" Type="http://schemas.openxmlformats.org/officeDocument/2006/relationships/handoutMaster" Target="handoutMasters/handoutMaster1.xml"/><Relationship Id="rId83" Type="http://schemas.openxmlformats.org/officeDocument/2006/relationships/slide" Target="slides/slide77.xml"/><Relationship Id="rId82" Type="http://schemas.openxmlformats.org/officeDocument/2006/relationships/slide" Target="slides/slide76.xml"/><Relationship Id="rId81" Type="http://schemas.openxmlformats.org/officeDocument/2006/relationships/slide" Target="slides/slide75.xml"/><Relationship Id="rId80" Type="http://schemas.openxmlformats.org/officeDocument/2006/relationships/slide" Target="slides/slide74.xml"/><Relationship Id="rId8" Type="http://schemas.openxmlformats.org/officeDocument/2006/relationships/slide" Target="slides/slide3.xml"/><Relationship Id="rId79" Type="http://schemas.openxmlformats.org/officeDocument/2006/relationships/slide" Target="slides/slide73.xml"/><Relationship Id="rId78" Type="http://schemas.openxmlformats.org/officeDocument/2006/relationships/slide" Target="slides/slide72.xml"/><Relationship Id="rId77" Type="http://schemas.openxmlformats.org/officeDocument/2006/relationships/slide" Target="slides/slide71.xml"/><Relationship Id="rId76" Type="http://schemas.openxmlformats.org/officeDocument/2006/relationships/slide" Target="slides/slide70.xml"/><Relationship Id="rId75" Type="http://schemas.openxmlformats.org/officeDocument/2006/relationships/slide" Target="slides/slide69.xml"/><Relationship Id="rId74" Type="http://schemas.openxmlformats.org/officeDocument/2006/relationships/slide" Target="slides/slide68.xml"/><Relationship Id="rId73" Type="http://schemas.openxmlformats.org/officeDocument/2006/relationships/slide" Target="slides/slide67.xml"/><Relationship Id="rId72" Type="http://schemas.openxmlformats.org/officeDocument/2006/relationships/slide" Target="slides/slide66.xml"/><Relationship Id="rId71" Type="http://schemas.openxmlformats.org/officeDocument/2006/relationships/slide" Target="slides/slide65.xml"/><Relationship Id="rId70" Type="http://schemas.openxmlformats.org/officeDocument/2006/relationships/slide" Target="slides/slide64.xml"/><Relationship Id="rId7" Type="http://schemas.openxmlformats.org/officeDocument/2006/relationships/slide" Target="slides/slide2.xml"/><Relationship Id="rId69" Type="http://schemas.openxmlformats.org/officeDocument/2006/relationships/slide" Target="slides/slide63.xml"/><Relationship Id="rId68" Type="http://schemas.openxmlformats.org/officeDocument/2006/relationships/slide" Target="slides/slide62.xml"/><Relationship Id="rId67" Type="http://schemas.openxmlformats.org/officeDocument/2006/relationships/slide" Target="slides/slide61.xml"/><Relationship Id="rId66" Type="http://schemas.openxmlformats.org/officeDocument/2006/relationships/slide" Target="slides/slide60.xml"/><Relationship Id="rId65" Type="http://schemas.openxmlformats.org/officeDocument/2006/relationships/slide" Target="slides/slide59.xml"/><Relationship Id="rId64" Type="http://schemas.openxmlformats.org/officeDocument/2006/relationships/slide" Target="slides/slide58.xml"/><Relationship Id="rId63" Type="http://schemas.openxmlformats.org/officeDocument/2006/relationships/slide" Target="slides/slide57.xml"/><Relationship Id="rId62" Type="http://schemas.openxmlformats.org/officeDocument/2006/relationships/slide" Target="slides/slide56.xml"/><Relationship Id="rId61" Type="http://schemas.openxmlformats.org/officeDocument/2006/relationships/slide" Target="slides/slide55.xml"/><Relationship Id="rId60" Type="http://schemas.openxmlformats.org/officeDocument/2006/relationships/slide" Target="slides/slide54.xml"/><Relationship Id="rId6" Type="http://schemas.openxmlformats.org/officeDocument/2006/relationships/slide" Target="slides/slide1.xml"/><Relationship Id="rId59" Type="http://schemas.openxmlformats.org/officeDocument/2006/relationships/slide" Target="slides/slide53.xml"/><Relationship Id="rId58" Type="http://schemas.openxmlformats.org/officeDocument/2006/relationships/slide" Target="slides/slide52.xml"/><Relationship Id="rId57" Type="http://schemas.openxmlformats.org/officeDocument/2006/relationships/slide" Target="slides/slide51.xml"/><Relationship Id="rId56" Type="http://schemas.openxmlformats.org/officeDocument/2006/relationships/slide" Target="slides/slide50.xml"/><Relationship Id="rId55" Type="http://schemas.openxmlformats.org/officeDocument/2006/relationships/slide" Target="slides/slide49.xml"/><Relationship Id="rId54" Type="http://schemas.openxmlformats.org/officeDocument/2006/relationships/slide" Target="slides/slide48.xml"/><Relationship Id="rId53" Type="http://schemas.openxmlformats.org/officeDocument/2006/relationships/slide" Target="slides/slide47.xml"/><Relationship Id="rId52" Type="http://schemas.openxmlformats.org/officeDocument/2006/relationships/slide" Target="slides/slide46.xml"/><Relationship Id="rId51" Type="http://schemas.openxmlformats.org/officeDocument/2006/relationships/slide" Target="slides/slide45.xml"/><Relationship Id="rId50" Type="http://schemas.openxmlformats.org/officeDocument/2006/relationships/slide" Target="slides/slide44.xml"/><Relationship Id="rId5" Type="http://schemas.openxmlformats.org/officeDocument/2006/relationships/slideMaster" Target="slideMasters/slideMaster4.xml"/><Relationship Id="rId49" Type="http://schemas.openxmlformats.org/officeDocument/2006/relationships/slide" Target="slides/slide43.xml"/><Relationship Id="rId48" Type="http://schemas.openxmlformats.org/officeDocument/2006/relationships/slide" Target="slides/slide42.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notesMaster" Target="notesMasters/notesMaster1.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2160" b="1"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en-US" altLang="zh-CN" dirty="0" smtClean="0">
                <a:solidFill>
                  <a:srgbClr val="FFFF00"/>
                </a:solidFill>
                <a:latin typeface="微软雅黑" panose="020B0503020204020204" charset="-122"/>
                <a:ea typeface="微软雅黑" panose="020B0503020204020204" charset="-122"/>
                <a:cs typeface="微软雅黑" panose="020B0503020204020204" charset="-122"/>
                <a:sym typeface="微软雅黑" panose="020B0503020204020204" charset="-122"/>
              </a:rPr>
              <a:t>2020</a:t>
            </a:r>
            <a:r>
              <a:rPr lang="zh-CN" altLang="en-US" dirty="0" smtClean="0">
                <a:solidFill>
                  <a:srgbClr val="FFFF00"/>
                </a:solidFill>
                <a:latin typeface="微软雅黑" panose="020B0503020204020204" charset="-122"/>
                <a:ea typeface="微软雅黑" panose="020B0503020204020204" charset="-122"/>
                <a:cs typeface="微软雅黑" panose="020B0503020204020204" charset="-122"/>
                <a:sym typeface="微软雅黑" panose="020B0503020204020204" charset="-122"/>
              </a:rPr>
              <a:t>规费分解</a:t>
            </a:r>
            <a:endParaRPr lang="zh-CN" altLang="en-US" dirty="0" smtClean="0">
              <a:solidFill>
                <a:srgbClr val="FFFF00"/>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c:rich>
      </c:tx>
      <c:layout>
        <c:manualLayout>
          <c:xMode val="edge"/>
          <c:yMode val="edge"/>
          <c:x val="0.540432373754874"/>
          <c:y val="0.0230195574995505"/>
        </c:manualLayout>
      </c:layout>
      <c:overlay val="1"/>
      <c:spPr>
        <a:noFill/>
      </c:spPr>
    </c:title>
    <c:autoTitleDeleted val="0"/>
    <c:plotArea>
      <c:layout>
        <c:manualLayout>
          <c:layoutTarget val="inner"/>
          <c:xMode val="edge"/>
          <c:yMode val="edge"/>
          <c:x val="0.0778110622731133"/>
          <c:y val="0.0310953855961366"/>
          <c:w val="0.657613639444039"/>
          <c:h val="0.921786090457523"/>
        </c:manualLayout>
      </c:layout>
      <c:pieChart>
        <c:varyColors val="1"/>
        <c:ser>
          <c:idx val="0"/>
          <c:order val="0"/>
          <c:tx>
            <c:strRef>
              <c:f>Sheet1!$B$1</c:f>
              <c:strCache>
                <c:ptCount val="1"/>
                <c:pt idx="0">
                  <c:v>销售额</c:v>
                </c:pt>
              </c:strCache>
            </c:strRef>
          </c:tx>
          <c:explosion val="0"/>
          <c:dPt>
            <c:idx val="0"/>
            <c:bubble3D val="0"/>
          </c:dPt>
          <c:dPt>
            <c:idx val="1"/>
            <c:bubble3D val="0"/>
          </c:dPt>
          <c:dPt>
            <c:idx val="2"/>
            <c:bubble3D val="0"/>
            <c:explosion val="19"/>
          </c:dPt>
          <c:dPt>
            <c:idx val="3"/>
            <c:bubble3D val="0"/>
          </c:dPt>
          <c:dLbls>
            <c:dLbl>
              <c:idx val="0"/>
              <c:layout>
                <c:manualLayout>
                  <c:x val="-0.340707682606837"/>
                  <c:y val="-0.107543248543746"/>
                </c:manualLayout>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sz="1200" baseline="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工人社会保险、公积金</a:t>
                    </a:r>
                    <a:endParaRPr lang="zh-CN" altLang="en-US" sz="1200" baseline="0" dirty="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c:rich>
              </c:tx>
              <c:numFmt formatCode="General" sourceLinked="0"/>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bestFit"/>
              <c:showLegendKey val="1"/>
              <c:showVal val="1"/>
              <c:showCatName val="1"/>
              <c:showSerName val="1"/>
              <c:showPercent val="1"/>
              <c:showBubbleSize val="1"/>
              <c:extLst>
                <c:ext xmlns:c15="http://schemas.microsoft.com/office/drawing/2012/chart" uri="{CE6537A1-D6FC-4f65-9D91-7224C49458BB}">
                  <c15:layout/>
                </c:ext>
              </c:extLst>
            </c:dLbl>
            <c:dLbl>
              <c:idx val="1"/>
              <c:layout>
                <c:manualLayout>
                  <c:x val="0.0375210132446222"/>
                  <c:y val="0.0888078581255411"/>
                </c:manualLayout>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en-US" altLang="zh-CN"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1.</a:t>
                    </a:r>
                    <a:r>
                      <a:rPr lang="zh-CN" altLang="en-US"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职工教育经费</a:t>
                    </a:r>
                    <a:r>
                      <a:rPr lang="en-US" altLang="zh-CN"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2.</a:t>
                    </a:r>
                    <a:r>
                      <a:rPr lang="zh-CN" altLang="en-US"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工会经费</a:t>
                    </a:r>
                    <a:r>
                      <a:rPr lang="en-US" altLang="zh-CN"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3.</a:t>
                    </a:r>
                    <a:r>
                      <a:rPr lang="zh-CN" altLang="en-US"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附加税</a:t>
                    </a:r>
                    <a:r>
                      <a:rPr lang="en-US" altLang="zh-CN"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4.</a:t>
                    </a:r>
                    <a:r>
                      <a:rPr lang="zh-CN" altLang="en-US"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企业管理人员社会保险</a:t>
                    </a:r>
                    <a:r>
                      <a:rPr lang="en-US" altLang="zh-CN"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5.</a:t>
                    </a:r>
                    <a:r>
                      <a:rPr lang="zh-CN" altLang="en-US"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rPr>
                      <a:t>公积金</a:t>
                    </a:r>
                    <a:endParaRPr lang="zh-CN" altLang="en-US" sz="1200" dirty="0" smtClean="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c:rich>
              </c:tx>
              <c:numFmt formatCode="General" sourceLinked="0"/>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bestFit"/>
              <c:showLegendKey val="1"/>
              <c:showVal val="1"/>
              <c:showCatName val="1"/>
              <c:showSerName val="1"/>
              <c:showPercent val="1"/>
              <c:showBubbleSize val="1"/>
              <c:extLst>
                <c:ext xmlns:c15="http://schemas.microsoft.com/office/drawing/2012/chart" uri="{CE6537A1-D6FC-4f65-9D91-7224C49458BB}">
                  <c15:layout>
                    <c:manualLayout>
                      <c:w val="0.375409081965421"/>
                      <c:h val="0.189826493891913"/>
                    </c:manualLayout>
                  </c15:layout>
                </c:ext>
              </c:extLst>
            </c:dLbl>
            <c:dLbl>
              <c:idx val="2"/>
              <c:layout>
                <c:manualLayout>
                  <c:x val="0.0556391235794933"/>
                  <c:y val="-0.011390880612106"/>
                </c:manualLayout>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dirty="0"/>
                      <a:t>环境保护税、安责险
</a:t>
                    </a:r>
                    <a:endParaRPr lang="zh-CN" altLang="en-US" dirty="0"/>
                  </a:p>
                </c:rich>
              </c:tx>
              <c:dLblPos val="bestFit"/>
              <c:showLegendKey val="1"/>
              <c:showVal val="1"/>
              <c:showCatName val="1"/>
              <c:showSerName val="1"/>
              <c:showPercent val="1"/>
              <c:showBubbleSize val="1"/>
              <c:extLst>
                <c:ext xmlns:c15="http://schemas.microsoft.com/office/drawing/2012/chart" uri="{CE6537A1-D6FC-4f65-9D91-7224C49458BB}">
                  <c15:layout>
                    <c:manualLayout>
                      <c:w val="0.361525822193003"/>
                      <c:h val="0.113462734641132"/>
                    </c:manualLayout>
                  </c15:layout>
                </c:ext>
              </c:extLst>
            </c:dLbl>
            <c:dLbl>
              <c:idx val="3"/>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en-US" altLang="zh-CN"/>
                      <a:t>
</a:t>
                    </a:r>
                    <a:endParaRPr lang="en-US" altLang="zh-CN" dirty="0"/>
                  </a:p>
                </c:rich>
              </c:tx>
              <c:dLblPos val="outEnd"/>
              <c:showLegendKey val="1"/>
              <c:showVal val="1"/>
              <c:showCatName val="1"/>
              <c:showSerName val="1"/>
              <c:showPercent val="1"/>
              <c:showBubbleSize val="1"/>
              <c:extLst>
                <c:ext xmlns:c15="http://schemas.microsoft.com/office/drawing/2012/chart" uri="{CE6537A1-D6FC-4f65-9D91-7224C49458BB}"/>
              </c:extLst>
            </c:dLbl>
            <c:numFmt formatCode="General" sourceLinked="0"/>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outEnd"/>
            <c:showLegendKey val="1"/>
            <c:showVal val="1"/>
            <c:showCatName val="1"/>
            <c:showSerName val="1"/>
            <c:showPercent val="1"/>
            <c:showBubbleSize val="1"/>
            <c:showLeaderLines val="1"/>
            <c:extLst>
              <c:ext xmlns:c15="http://schemas.microsoft.com/office/drawing/2012/chart" uri="{CE6537A1-D6FC-4f65-9D91-7224C49458BB}">
                <c15:layout/>
                <c15:showLeaderLines val="1"/>
                <c15:leaderLines>
                  <c:spPr>
                    <a:ln w="6350" cap="flat" cmpd="sng" algn="ctr">
                      <a:solidFill>
                        <a:schemeClr val="bg1"/>
                      </a:solidFill>
                      <a:prstDash val="solid"/>
                      <a:bevel/>
                    </a:ln>
                  </c:spPr>
                </c15:leaderLines>
              </c:ext>
            </c:extLst>
          </c:dLbls>
          <c:cat>
            <c:strRef>
              <c:f>Sheet1!$A$2:$A$5</c:f>
              <c:strCache>
                <c:ptCount val="4"/>
                <c:pt idx="0">
                  <c:v>人工费</c:v>
                </c:pt>
                <c:pt idx="1">
                  <c:v>管理费</c:v>
                </c:pt>
                <c:pt idx="2">
                  <c:v>环境保护税、安责险</c:v>
                </c:pt>
              </c:strCache>
            </c:strRef>
          </c:cat>
          <c:val>
            <c:numRef>
              <c:f>Sheet1!$B$2:$B$5</c:f>
              <c:numCache>
                <c:formatCode>General</c:formatCode>
                <c:ptCount val="4"/>
                <c:pt idx="0">
                  <c:v>5</c:v>
                </c:pt>
                <c:pt idx="1">
                  <c:v>2</c:v>
                </c:pt>
                <c:pt idx="2">
                  <c:v>1</c:v>
                </c:pt>
              </c:numCache>
            </c:numRef>
          </c:val>
        </c:ser>
        <c:dLbls>
          <c:showLegendKey val="1"/>
          <c:showVal val="1"/>
          <c:showCatName val="1"/>
          <c:showSerName val="1"/>
          <c:showPercent val="1"/>
          <c:showBubbleSize val="1"/>
          <c:showLeaderLines val="1"/>
        </c:dLbls>
        <c:firstSliceAng val="15"/>
      </c:pieChart>
      <c:spPr>
        <a:noFill/>
        <a:ln>
          <a:noFill/>
        </a:ln>
        <a:effectLst/>
      </c:spPr>
    </c:plotArea>
    <c:legend>
      <c:legendPos val="r"/>
      <c:legendEntry>
        <c:idx val="0"/>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egendEntry>
        <c:idx val="1"/>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egendEntry>
        <c:idx val="2"/>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egendEntry>
        <c:idx val="3"/>
        <c:delete val="1"/>
      </c:legendEntry>
      <c:layout>
        <c:manualLayout>
          <c:xMode val="edge"/>
          <c:yMode val="edge"/>
          <c:x val="0.7344061302682"/>
          <c:y val="0.30868918631825"/>
          <c:w val="0.260996168582375"/>
          <c:h val="0.304227745910347"/>
        </c:manualLayout>
      </c:layout>
      <c:overlay val="1"/>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
    <c:plotVisOnly val="1"/>
    <c:dispBlanksAs val="zero"/>
    <c:showDLblsOverMax val="1"/>
  </c:chart>
  <c:txPr>
    <a:bodyPr/>
    <a:lstStyle/>
    <a:p>
      <a:pPr>
        <a:defRPr lang="zh-CN" sz="1800">
          <a:solidFill>
            <a:schemeClr val="bg1"/>
          </a:solidFill>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2160" b="1"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en-US" altLang="zh-CN" sz="2400">
                <a:solidFill>
                  <a:srgbClr val="FFFF00"/>
                </a:solidFill>
              </a:rPr>
              <a:t>2014</a:t>
            </a:r>
            <a:r>
              <a:rPr lang="zh-CN" altLang="en-US" sz="2400">
                <a:solidFill>
                  <a:srgbClr val="FFFF00"/>
                </a:solidFill>
              </a:rPr>
              <a:t>规费</a:t>
            </a:r>
            <a:endParaRPr lang="zh-CN" altLang="en-US" sz="2400">
              <a:solidFill>
                <a:srgbClr val="FFFF00"/>
              </a:solidFill>
            </a:endParaRPr>
          </a:p>
        </c:rich>
      </c:tx>
      <c:layout>
        <c:manualLayout>
          <c:xMode val="edge"/>
          <c:yMode val="edge"/>
          <c:x val="0.48171601395854"/>
          <c:y val="0.0120761226372589"/>
        </c:manualLayout>
      </c:layout>
      <c:overlay val="1"/>
    </c:title>
    <c:autoTitleDeleted val="0"/>
    <c:plotArea>
      <c:layout>
        <c:manualLayout>
          <c:layoutTarget val="inner"/>
          <c:xMode val="edge"/>
          <c:yMode val="edge"/>
          <c:x val="0.0778633711578144"/>
          <c:y val="0.0724429855051681"/>
          <c:w val="0.625374082200098"/>
          <c:h val="0.842141523344589"/>
        </c:manualLayout>
      </c:layout>
      <c:pieChart>
        <c:varyColors val="1"/>
        <c:ser>
          <c:idx val="0"/>
          <c:order val="0"/>
          <c:tx>
            <c:strRef>
              <c:f>Sheet1!$B$1</c:f>
              <c:strCache>
                <c:ptCount val="1"/>
                <c:pt idx="0">
                  <c:v>2014规费</c:v>
                </c:pt>
              </c:strCache>
            </c:strRef>
          </c:tx>
          <c:explosion val="11"/>
          <c:dPt>
            <c:idx val="0"/>
            <c:bubble3D val="0"/>
          </c:dPt>
          <c:dPt>
            <c:idx val="1"/>
            <c:bubble3D val="0"/>
          </c:dPt>
          <c:dPt>
            <c:idx val="2"/>
            <c:bubble3D val="0"/>
          </c:dPt>
          <c:dPt>
            <c:idx val="3"/>
            <c:bubble3D val="0"/>
          </c:dPt>
          <c:dPt>
            <c:idx val="4"/>
            <c:bubble3D val="0"/>
          </c:dPt>
          <c:dPt>
            <c:idx val="5"/>
            <c:bubble3D val="0"/>
          </c:dPt>
          <c:dLbls>
            <c:dLbl>
              <c:idx val="0"/>
              <c:layout>
                <c:manualLayout>
                  <c:x val="-0.0317251429526366"/>
                  <c:y val="0.112831436361401"/>
                </c:manualLayout>
              </c:layout>
              <c:dLblPos val="bestFit"/>
              <c:showLegendKey val="1"/>
              <c:showVal val="0"/>
              <c:showCatName val="1"/>
              <c:showSerName val="1"/>
              <c:showPercent val="0"/>
              <c:showBubbleSize val="1"/>
              <c:extLst>
                <c:ext xmlns:c15="http://schemas.microsoft.com/office/drawing/2012/chart" uri="{CE6537A1-D6FC-4f65-9D91-7224C49458BB}">
                  <c15:layout/>
                </c:ext>
              </c:extLst>
            </c:dLbl>
            <c:dLbl>
              <c:idx val="1"/>
              <c:layout>
                <c:manualLayout>
                  <c:x val="0"/>
                  <c:y val="0.0513754854212705"/>
                </c:manualLayout>
              </c:layout>
              <c:dLblPos val="bestFit"/>
              <c:showLegendKey val="1"/>
              <c:showVal val="0"/>
              <c:showCatName val="1"/>
              <c:showSerName val="1"/>
              <c:showPercent val="0"/>
              <c:showBubbleSize val="1"/>
              <c:extLst>
                <c:ext xmlns:c15="http://schemas.microsoft.com/office/drawing/2012/chart" uri="{CE6537A1-D6FC-4f65-9D91-7224C49458BB}">
                  <c15:layout/>
                </c:ext>
              </c:extLst>
            </c:dLbl>
            <c:dLbl>
              <c:idx val="2"/>
              <c:layout>
                <c:manualLayout>
                  <c:x val="0"/>
                  <c:y val="-0.0485894140616619"/>
                </c:manualLayout>
              </c:layout>
              <c:dLblPos val="bestFit"/>
              <c:showLegendKey val="1"/>
              <c:showVal val="0"/>
              <c:showCatName val="1"/>
              <c:showSerName val="1"/>
              <c:showPercent val="0"/>
              <c:showBubbleSize val="1"/>
              <c:extLst>
                <c:ext xmlns:c15="http://schemas.microsoft.com/office/drawing/2012/chart" uri="{CE6537A1-D6FC-4f65-9D91-7224C49458BB}">
                  <c15:layout>
                    <c:manualLayout>
                      <c:w val="0.276373851065452"/>
                      <c:h val="0.125792629054088"/>
                    </c:manualLayout>
                  </c15:layout>
                </c:ext>
              </c:extLst>
            </c:dLbl>
            <c:dLbl>
              <c:idx val="3"/>
              <c:layout>
                <c:manualLayout>
                  <c:x val="0.0688524609134966"/>
                  <c:y val="-0.174309854319981"/>
                </c:manualLayout>
              </c:layout>
              <c:dLblPos val="bestFit"/>
              <c:showLegendKey val="1"/>
              <c:showVal val="0"/>
              <c:showCatName val="1"/>
              <c:showSerName val="1"/>
              <c:showPercent val="0"/>
              <c:showBubbleSize val="1"/>
              <c:extLst>
                <c:ext xmlns:c15="http://schemas.microsoft.com/office/drawing/2012/chart" uri="{CE6537A1-D6FC-4f65-9D91-7224C49458BB}">
                  <c15:layout/>
                </c:ext>
              </c:extLst>
            </c:dLbl>
            <c:dLbl>
              <c:idx val="4"/>
              <c:layout>
                <c:manualLayout>
                  <c:x val="0.208877248840935"/>
                  <c:y val="-0.063337638653479"/>
                </c:manualLayout>
              </c:layout>
              <c:dLblPos val="bestFit"/>
              <c:showLegendKey val="1"/>
              <c:showVal val="0"/>
              <c:showCatName val="1"/>
              <c:showSerName val="1"/>
              <c:showPercent val="0"/>
              <c:showBubbleSize val="1"/>
              <c:extLst>
                <c:ext xmlns:c15="http://schemas.microsoft.com/office/drawing/2012/chart" uri="{CE6537A1-D6FC-4f65-9D91-7224C49458BB}">
                  <c15:layout/>
                </c:ext>
              </c:extLst>
            </c:dLbl>
            <c:dLbl>
              <c:idx val="5"/>
              <c:layout>
                <c:manualLayout>
                  <c:x val="0.282820377018745"/>
                  <c:y val="-0.0262006050333627"/>
                </c:manualLayout>
              </c:layout>
              <c:dLblPos val="bestFit"/>
              <c:showLegendKey val="1"/>
              <c:showVal val="0"/>
              <c:showCatName val="1"/>
              <c:showSerName val="1"/>
              <c:showPercent val="0"/>
              <c:showBubbleSize val="1"/>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dLblPos val="bestFit"/>
            <c:showLegendKey val="1"/>
            <c:showVal val="0"/>
            <c:showCatName val="1"/>
            <c:showSerName val="1"/>
            <c:showPercent val="0"/>
            <c:showBubbleSize val="1"/>
            <c:showLeaderLines val="1"/>
            <c:extLst>
              <c:ext xmlns:c15="http://schemas.microsoft.com/office/drawing/2012/chart" uri="{CE6537A1-D6FC-4f65-9D91-7224C49458BB}">
                <c15:layout/>
                <c15:showLeaderLines val="1"/>
                <c15:leaderLines>
                  <c:spPr>
                    <a:ln w="6350" cap="flat" cmpd="sng" algn="ctr">
                      <a:solidFill>
                        <a:schemeClr val="bg1"/>
                      </a:solidFill>
                      <a:prstDash val="solid"/>
                      <a:round/>
                    </a:ln>
                  </c:spPr>
                </c15:leaderLines>
              </c:ext>
            </c:extLst>
          </c:dLbls>
          <c:cat>
            <c:strRef>
              <c:f>Sheet1!$A$2:$A$7</c:f>
              <c:strCache>
                <c:ptCount val="6"/>
                <c:pt idx="0">
                  <c:v>社会保险</c:v>
                </c:pt>
                <c:pt idx="1">
                  <c:v>公积金</c:v>
                </c:pt>
                <c:pt idx="2">
                  <c:v>职工教育基金</c:v>
                </c:pt>
                <c:pt idx="3">
                  <c:v>工会经费</c:v>
                </c:pt>
                <c:pt idx="4">
                  <c:v>工程排污费</c:v>
                </c:pt>
                <c:pt idx="5">
                  <c:v>安全责任险</c:v>
                </c:pt>
              </c:strCache>
            </c:strRef>
          </c:cat>
          <c:val>
            <c:numRef>
              <c:f>Sheet1!$B$2:$B$7</c:f>
              <c:numCache>
                <c:formatCode>General</c:formatCode>
                <c:ptCount val="6"/>
                <c:pt idx="0">
                  <c:v>2.84</c:v>
                </c:pt>
                <c:pt idx="1">
                  <c:v>0.53</c:v>
                </c:pt>
                <c:pt idx="2">
                  <c:v>0.132</c:v>
                </c:pt>
                <c:pt idx="3">
                  <c:v>0.176</c:v>
                </c:pt>
                <c:pt idx="4">
                  <c:v>0.4</c:v>
                </c:pt>
                <c:pt idx="5">
                  <c:v>0.2</c:v>
                </c:pt>
              </c:numCache>
            </c:numRef>
          </c:val>
        </c:ser>
        <c:dLbls>
          <c:showLegendKey val="1"/>
          <c:showVal val="1"/>
          <c:showCatName val="1"/>
          <c:showSerName val="1"/>
          <c:showPercent val="1"/>
          <c:showBubbleSize val="1"/>
          <c:showLeaderLines val="1"/>
        </c:dLbls>
        <c:firstSliceAng val="15"/>
      </c:pieChart>
      <c:spPr>
        <a:noFill/>
        <a:ln>
          <a:noFill/>
        </a:ln>
        <a:effectLst/>
      </c:spPr>
    </c:plotArea>
    <c:legend>
      <c:legendPos val="r"/>
      <c:legendEntry>
        <c:idx val="0"/>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egendEntry>
        <c:idx val="1"/>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egendEntry>
        <c:idx val="2"/>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egendEntry>
        <c:idx val="3"/>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egendEntry>
        <c:idx val="4"/>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egendEntry>
        <c:idx val="5"/>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ayout>
        <c:manualLayout>
          <c:xMode val="edge"/>
          <c:yMode val="edge"/>
          <c:x val="0.77072796934866"/>
          <c:y val="0.344729644435094"/>
          <c:w val="0.224674329501916"/>
          <c:h val="0.377340626972439"/>
        </c:manualLayout>
      </c:layout>
      <c:overlay val="1"/>
      <c:txPr>
        <a:bodyPr rot="0" spcFirstLastPara="0" vertOverflow="ellipsis" vert="horz" wrap="square"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
    <c:plotVisOnly val="1"/>
    <c:dispBlanksAs val="zero"/>
    <c:showDLblsOverMax val="1"/>
  </c:chart>
  <c:txPr>
    <a:bodyPr/>
    <a:lstStyle/>
    <a:p>
      <a:pPr>
        <a:defRPr lang="zh-CN" sz="1800">
          <a:solidFill>
            <a:schemeClr val="bg1"/>
          </a:solidFill>
        </a:defRPr>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cs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cs typeface="微软雅黑" panose="020B0503020204020204" charset="-122"/>
              </a:rPr>
            </a:fld>
            <a:endParaRPr lang="zh-CN" altLang="en-US">
              <a:cs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cs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cs typeface="微软雅黑" panose="020B0503020204020204" charset="-122"/>
              </a:rPr>
            </a:fld>
            <a:endParaRPr lang="zh-CN" altLang="en-US">
              <a:cs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cs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cs typeface="微软雅黑" panose="020B0503020204020204"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cs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cs typeface="微软雅黑" panose="020B0503020204020204"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微软雅黑" panose="020B0503020204020204" charset="-122"/>
      </a:defRPr>
    </a:lvl1pPr>
    <a:lvl2pPr marL="457200" algn="l" defTabSz="914400" rtl="0" eaLnBrk="1" latinLnBrk="0" hangingPunct="1">
      <a:defRPr sz="1200" kern="1200">
        <a:solidFill>
          <a:schemeClr val="tx1"/>
        </a:solidFill>
        <a:latin typeface="+mn-lt"/>
        <a:ea typeface="+mn-ea"/>
        <a:cs typeface="微软雅黑" panose="020B0503020204020204" charset="-122"/>
      </a:defRPr>
    </a:lvl2pPr>
    <a:lvl3pPr marL="914400" algn="l" defTabSz="914400" rtl="0" eaLnBrk="1" latinLnBrk="0" hangingPunct="1">
      <a:defRPr sz="1200" kern="1200">
        <a:solidFill>
          <a:schemeClr val="tx1"/>
        </a:solidFill>
        <a:latin typeface="+mn-lt"/>
        <a:ea typeface="+mn-ea"/>
        <a:cs typeface="微软雅黑" panose="020B0503020204020204" charset="-122"/>
      </a:defRPr>
    </a:lvl3pPr>
    <a:lvl4pPr marL="1371600" algn="l" defTabSz="914400" rtl="0" eaLnBrk="1" latinLnBrk="0" hangingPunct="1">
      <a:defRPr sz="1200" kern="1200">
        <a:solidFill>
          <a:schemeClr val="tx1"/>
        </a:solidFill>
        <a:latin typeface="+mn-lt"/>
        <a:ea typeface="+mn-ea"/>
        <a:cs typeface="微软雅黑" panose="020B0503020204020204" charset="-122"/>
      </a:defRPr>
    </a:lvl4pPr>
    <a:lvl5pPr marL="1828800" algn="l" defTabSz="914400" rtl="0" eaLnBrk="1" latinLnBrk="0" hangingPunct="1">
      <a:defRPr sz="1200" kern="1200">
        <a:solidFill>
          <a:schemeClr val="tx1"/>
        </a:solidFill>
        <a:latin typeface="+mn-lt"/>
        <a:ea typeface="+mn-ea"/>
        <a:cs typeface="微软雅黑" panose="020B0503020204020204"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34"/>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871E057-A4D1-42DF-828B-BFEC8EAD0EBC}"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357A1C69-22BF-4F96-B06A-83093EA79E91}"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871E057-A4D1-42DF-828B-BFEC8EAD0EB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7A1C69-22BF-4F96-B06A-83093EA79E9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85600" y="274639"/>
            <a:ext cx="36576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2800" y="274639"/>
            <a:ext cx="107696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871E057-A4D1-42DF-828B-BFEC8EAD0EBC}"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357A1C69-22BF-4F96-B06A-83093EA79E91}" type="slidenum">
              <a:rPr lang="zh-CN" altLang="en-US" smtClean="0"/>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0"/>
            <a:ext cx="12192000" cy="6944799"/>
          </a:xfrm>
          <a:prstGeom prst="rect">
            <a:avLst/>
          </a:prstGeom>
        </p:spPr>
      </p:pic>
      <p:sp>
        <p:nvSpPr>
          <p:cNvPr id="3" name="Subtitle 2"/>
          <p:cNvSpPr>
            <a:spLocks noGrp="1"/>
          </p:cNvSpPr>
          <p:nvPr>
            <p:ph type="subTitle" idx="1" hasCustomPrompt="1"/>
          </p:nvPr>
        </p:nvSpPr>
        <p:spPr>
          <a:xfrm>
            <a:off x="1524000" y="3602568"/>
            <a:ext cx="9144000" cy="1656006"/>
          </a:xfrm>
        </p:spPr>
        <p:txBody>
          <a:bodyPr/>
          <a:lstStyle>
            <a:lvl1pPr marL="0" indent="0" algn="ctr">
              <a:buNone/>
              <a:defRPr sz="1420">
                <a:cs typeface="微软雅黑" panose="020B0503020204020204" charset="-122"/>
              </a:defRPr>
            </a:lvl1pPr>
            <a:lvl2pPr marL="271145" indent="0" algn="ctr">
              <a:buNone/>
              <a:defRPr sz="1185"/>
            </a:lvl2pPr>
            <a:lvl3pPr marL="542290" indent="0" algn="ctr">
              <a:buNone/>
              <a:defRPr sz="1065"/>
            </a:lvl3pPr>
            <a:lvl4pPr marL="812165" indent="0" algn="ctr">
              <a:buNone/>
              <a:defRPr sz="950"/>
            </a:lvl4pPr>
            <a:lvl5pPr marL="1083310" indent="0" algn="ctr">
              <a:buNone/>
              <a:defRPr sz="950"/>
            </a:lvl5pPr>
            <a:lvl6pPr marL="1355090" indent="0" algn="ctr">
              <a:buNone/>
              <a:defRPr sz="950"/>
            </a:lvl6pPr>
            <a:lvl7pPr marL="1626235" indent="0" algn="ctr">
              <a:buNone/>
              <a:defRPr sz="950"/>
            </a:lvl7pPr>
            <a:lvl8pPr marL="1897380" indent="0" algn="ctr">
              <a:buNone/>
              <a:defRPr sz="950"/>
            </a:lvl8pPr>
            <a:lvl9pPr marL="2167255" indent="0" algn="ctr">
              <a:buNone/>
              <a:defRPr sz="95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6871E057-A4D1-42DF-828B-BFEC8EAD0EB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57A1C69-22BF-4F96-B06A-83093EA79E91}" type="slidenum">
              <a:rPr lang="zh-CN" altLang="en-US" smtClean="0"/>
            </a:fld>
            <a:endParaRPr lang="zh-CN" altLang="en-US"/>
          </a:p>
        </p:txBody>
      </p:sp>
      <p:sp>
        <p:nvSpPr>
          <p:cNvPr id="11" name="矩形 10"/>
          <p:cNvSpPr/>
          <p:nvPr userDrawn="1"/>
        </p:nvSpPr>
        <p:spPr>
          <a:xfrm>
            <a:off x="0" y="-220"/>
            <a:ext cx="12192000" cy="6944799"/>
          </a:xfrm>
          <a:prstGeom prst="rect">
            <a:avLst/>
          </a:prstGeom>
          <a:gradFill>
            <a:gsLst>
              <a:gs pos="0">
                <a:srgbClr val="00052C">
                  <a:alpha val="50000"/>
                </a:srgbClr>
              </a:gs>
              <a:gs pos="100000">
                <a:srgbClr val="020C47"/>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微软雅黑" panose="020B050302020402020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1_节标题">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871E057-A4D1-42DF-828B-BFEC8EAD0EB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57A1C69-22BF-4F96-B06A-83093EA79E91}" type="slidenum">
              <a:rPr lang="zh-CN" altLang="en-US" smtClean="0"/>
            </a:fld>
            <a:endParaRPr lang="zh-CN" altLang="en-US"/>
          </a:p>
        </p:txBody>
      </p:sp>
      <p:sp>
        <p:nvSpPr>
          <p:cNvPr id="14" name="矩形 13"/>
          <p:cNvSpPr/>
          <p:nvPr userDrawn="1"/>
        </p:nvSpPr>
        <p:spPr>
          <a:xfrm>
            <a:off x="8891" y="2"/>
            <a:ext cx="12192000" cy="6944799"/>
          </a:xfrm>
          <a:prstGeom prst="rect">
            <a:avLst/>
          </a:prstGeom>
          <a:gradFill>
            <a:gsLst>
              <a:gs pos="6000">
                <a:srgbClr val="000325"/>
              </a:gs>
              <a:gs pos="100000">
                <a:srgbClr val="020C47"/>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微软雅黑" panose="020B0503020204020204" charset="-122"/>
            </a:endParaRPr>
          </a:p>
        </p:txBody>
      </p:sp>
      <p:cxnSp>
        <p:nvCxnSpPr>
          <p:cNvPr id="7" name="直线连接符 13"/>
          <p:cNvCxnSpPr/>
          <p:nvPr userDrawn="1"/>
        </p:nvCxnSpPr>
        <p:spPr>
          <a:xfrm>
            <a:off x="8891" y="752710"/>
            <a:ext cx="11863752" cy="0"/>
          </a:xfrm>
          <a:prstGeom prst="line">
            <a:avLst/>
          </a:prstGeom>
          <a:ln w="12700" cmpd="sng">
            <a:solidFill>
              <a:srgbClr val="0070C0"/>
            </a:solidFill>
          </a:ln>
        </p:spPr>
        <p:style>
          <a:lnRef idx="2">
            <a:schemeClr val="accent1"/>
          </a:lnRef>
          <a:fillRef idx="0">
            <a:schemeClr val="accent1"/>
          </a:fillRef>
          <a:effectRef idx="1">
            <a:schemeClr val="accent1"/>
          </a:effectRef>
          <a:fontRef idx="minor">
            <a:schemeClr val="tx1"/>
          </a:fontRef>
        </p:style>
      </p:cxnSp>
      <p:sp>
        <p:nvSpPr>
          <p:cNvPr id="8" name="矩形 7"/>
          <p:cNvSpPr/>
          <p:nvPr userDrawn="1"/>
        </p:nvSpPr>
        <p:spPr>
          <a:xfrm>
            <a:off x="258800" y="243057"/>
            <a:ext cx="64800" cy="324000"/>
          </a:xfrm>
          <a:prstGeom prst="rect">
            <a:avLst/>
          </a:prstGeom>
          <a:solidFill>
            <a:srgbClr val="008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微软雅黑" panose="020B0503020204020204" charset="-122"/>
            </a:endParaRPr>
          </a:p>
        </p:txBody>
      </p:sp>
      <p:sp>
        <p:nvSpPr>
          <p:cNvPr id="15" name="标题 1"/>
          <p:cNvSpPr>
            <a:spLocks noGrp="1"/>
          </p:cNvSpPr>
          <p:nvPr userDrawn="1"/>
        </p:nvSpPr>
        <p:spPr>
          <a:xfrm>
            <a:off x="471430" y="182376"/>
            <a:ext cx="9683663" cy="450000"/>
          </a:xfrm>
          <a:prstGeom prst="rect">
            <a:avLst/>
          </a:prstGeom>
        </p:spPr>
        <p:txBody>
          <a:bodyPr vert="horz" lIns="101600" tIns="38100" rIns="76200" bIns="38100" rtlCol="0" anchor="ctr" anchorCtr="0">
            <a:noAutofit/>
          </a:bodyPr>
          <a:lstStyle>
            <a:lvl1pPr algn="l">
              <a:defRPr sz="2400" b="0" i="0">
                <a:solidFill>
                  <a:schemeClr val="bg1"/>
                </a:solidFill>
                <a:latin typeface="微软雅黑" panose="020B0503020204020204" charset="-122"/>
                <a:ea typeface="微软雅黑" panose="020B0503020204020204" charset="-122"/>
              </a:defRPr>
            </a:lvl1pPr>
          </a:lstStyle>
          <a:p>
            <a:endParaRPr kumimoji="1" lang="zh-CN" altLang="en-US" dirty="0">
              <a:cs typeface="微软雅黑" panose="020B050302020402020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871E057-A4D1-42DF-828B-BFEC8EAD0EBC}"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57A1C69-22BF-4F96-B06A-83093EA79E91}" type="slidenum">
              <a:rPr lang="zh-CN" altLang="en-US" smtClean="0"/>
            </a:fld>
            <a:endParaRPr lang="zh-CN" altLang="en-US"/>
          </a:p>
        </p:txBody>
      </p:sp>
      <p:sp>
        <p:nvSpPr>
          <p:cNvPr id="14" name="矩形 13"/>
          <p:cNvSpPr/>
          <p:nvPr userDrawn="1"/>
        </p:nvSpPr>
        <p:spPr>
          <a:xfrm>
            <a:off x="0" y="-43180"/>
            <a:ext cx="12192000" cy="6944799"/>
          </a:xfrm>
          <a:prstGeom prst="rect">
            <a:avLst/>
          </a:prstGeom>
          <a:gradFill>
            <a:gsLst>
              <a:gs pos="6000">
                <a:srgbClr val="000325"/>
              </a:gs>
              <a:gs pos="100000">
                <a:srgbClr val="020C47"/>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微软雅黑" panose="020B0503020204020204"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871E057-A4D1-42DF-828B-BFEC8EAD0EBC}"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357A1C69-22BF-4F96-B06A-83093EA79E91}" type="slidenum">
              <a:rPr lang="zh-CN" altLang="en-US" smtClean="0"/>
            </a:fld>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12F8D16-9CD5-42B0-896A-9A7B4AD0536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58D8EA-3487-41F6-AA1C-FA6C5E32A5A2}"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9"/>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6871E057-A4D1-42DF-828B-BFEC8EAD0EBC}"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357A1C69-22BF-4F96-B06A-83093EA79E91}" type="slidenum">
              <a:rPr lang="zh-CN" altLang="en-US" smtClean="0"/>
            </a:fld>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EA5CF1C-25CA-4EB6-9440-D244A45FA5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21EBA1-F5C7-4E82-AF61-2015859B7569}"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2800" y="1600204"/>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8229600" y="1600204"/>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871E057-A4D1-42DF-828B-BFEC8EAD0EBC}"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357A1C69-22BF-4F96-B06A-83093EA79E91}" type="slidenum">
              <a:rPr lang="zh-CN" altLang="en-US" smtClean="0"/>
            </a:fld>
            <a:endParaRPr lang="zh-CN"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DFA9380-655A-41AA-BC90-B11819369DE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85212E2-8B84-4CA3-9959-461FFEB6161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73"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73"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871E057-A4D1-42DF-828B-BFEC8EAD0EB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7A1C69-22BF-4F96-B06A-83093EA79E9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871E057-A4D1-42DF-828B-BFEC8EAD0EB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7A1C69-22BF-4F96-B06A-83093EA79E9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871E057-A4D1-42DF-828B-BFEC8EAD0EB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7A1C69-22BF-4F96-B06A-83093EA79E91}" type="slidenum">
              <a:rPr lang="zh-CN" altLang="en-US" smtClean="0"/>
            </a:fld>
            <a:endParaRPr lang="zh-CN" altLang="en-US"/>
          </a:p>
        </p:txBody>
      </p:sp>
      <p:sp>
        <p:nvSpPr>
          <p:cNvPr id="5" name="圆角矩形 4"/>
          <p:cNvSpPr/>
          <p:nvPr userDrawn="1"/>
        </p:nvSpPr>
        <p:spPr>
          <a:xfrm>
            <a:off x="0" y="427840"/>
            <a:ext cx="12192000" cy="457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userDrawn="1"/>
        </p:nvSpPr>
        <p:spPr>
          <a:xfrm>
            <a:off x="9624392" y="104227"/>
            <a:ext cx="2376264" cy="369332"/>
          </a:xfrm>
          <a:prstGeom prst="rect">
            <a:avLst/>
          </a:prstGeom>
          <a:solidFill>
            <a:schemeClr val="tx2">
              <a:lumMod val="60000"/>
              <a:lumOff val="40000"/>
            </a:schemeClr>
          </a:solidFill>
        </p:spPr>
        <p:txBody>
          <a:bodyPr wrap="square" rtlCol="0">
            <a:spAutoFit/>
          </a:bodyPr>
          <a:lstStyle/>
          <a:p>
            <a:r>
              <a:rPr lang="en-US" altLang="zh-CN" dirty="0" smtClean="0">
                <a:solidFill>
                  <a:srgbClr val="FFFF00"/>
                </a:solidFill>
              </a:rPr>
              <a:t>    </a:t>
            </a:r>
            <a:r>
              <a:rPr lang="en-US" altLang="zh-CN" sz="1800" kern="1200" dirty="0" smtClean="0">
                <a:solidFill>
                  <a:srgbClr val="FFFF00"/>
                </a:solidFill>
                <a:latin typeface="思源黑体 CN Heavy"/>
                <a:ea typeface="华文彩云" panose="02010800040101010101" pitchFamily="2" charset="-122"/>
                <a:cs typeface="+mn-cs"/>
              </a:rPr>
              <a:t>2020</a:t>
            </a:r>
            <a:r>
              <a:rPr lang="zh-CN" altLang="en-US" sz="1800" kern="1200" dirty="0" smtClean="0">
                <a:solidFill>
                  <a:srgbClr val="FFFF00"/>
                </a:solidFill>
                <a:latin typeface="思源黑体 CN Heavy"/>
                <a:ea typeface="华文彩云" panose="02010800040101010101" pitchFamily="2" charset="-122"/>
                <a:cs typeface="+mn-cs"/>
              </a:rPr>
              <a:t>年消耗量</a:t>
            </a:r>
            <a:r>
              <a:rPr lang="zh-CN" altLang="en-US" dirty="0" smtClean="0">
                <a:solidFill>
                  <a:srgbClr val="FFFF00"/>
                </a:solidFill>
                <a:latin typeface="思源黑体 CN Heavy"/>
                <a:ea typeface="华文彩云" panose="02010800040101010101" pitchFamily="2" charset="-122"/>
              </a:rPr>
              <a:t>标准</a:t>
            </a:r>
            <a:endParaRPr lang="zh-CN" altLang="en-US" dirty="0">
              <a:solidFill>
                <a:srgbClr val="FFFF00"/>
              </a:solidFill>
              <a:latin typeface="思源黑体 CN Heavy"/>
              <a:ea typeface="华文彩云" panose="02010800040101010101" pitchFamily="2"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3"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6871E057-A4D1-42DF-828B-BFEC8EAD0EB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7A1C69-22BF-4F96-B06A-83093EA79E91}"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6871E057-A4D1-42DF-828B-BFEC8EAD0EB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7A1C69-22BF-4F96-B06A-83093EA79E9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2" Type="http://schemas.openxmlformats.org/officeDocument/2006/relationships/theme" Target="../theme/theme2.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2" Type="http://schemas.openxmlformats.org/officeDocument/2006/relationships/theme" Target="../theme/theme3.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2" Type="http://schemas.openxmlformats.org/officeDocument/2006/relationships/theme" Target="../theme/theme4.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4"/>
            <a:ext cx="109728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00" y="6356359"/>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71E057-A4D1-42DF-828B-BFEC8EAD0EBC}" type="datetimeFigureOut">
              <a:rPr lang="zh-CN" altLang="en-US" smtClean="0"/>
            </a:fld>
            <a:endParaRPr lang="zh-CN" altLang="en-US" dirty="0"/>
          </a:p>
        </p:txBody>
      </p:sp>
      <p:sp>
        <p:nvSpPr>
          <p:cNvPr id="5" name="页脚占位符 4"/>
          <p:cNvSpPr>
            <a:spLocks noGrp="1"/>
          </p:cNvSpPr>
          <p:nvPr>
            <p:ph type="ftr" sz="quarter" idx="3"/>
          </p:nvPr>
        </p:nvSpPr>
        <p:spPr>
          <a:xfrm>
            <a:off x="4165600"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737600" y="635635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7A1C69-22BF-4F96-B06A-83093EA79E91}"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F8D16-9CD5-42B0-896A-9A7B4AD0536B}" type="datetimeFigureOut">
              <a:rPr lang="zh-CN" altLang="en-US" smtClean="0"/>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58D8EA-3487-41F6-AA1C-FA6C5E32A5A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A5CF1C-25CA-4EB6-9440-D244A45FA594}" type="datetimeFigureOut">
              <a:rPr lang="zh-CN" altLang="en-US" smtClean="0"/>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21EBA1-F5C7-4E82-AF61-2015859B756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FA9380-655A-41AA-BC90-B11819369DE1}" type="datetimeFigureOut">
              <a:rPr lang="zh-CN" altLang="en-US" smtClean="0"/>
            </a:fld>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212E2-8B84-4CA3-9959-461FFEB6161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chart" Target="../charts/chart2.xml"/><Relationship Id="rId1" Type="http://schemas.openxmlformats.org/officeDocument/2006/relationships/chart" Target="../charts/char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2086611" y="751840"/>
            <a:ext cx="8090535" cy="1891608"/>
          </a:xfrm>
          <a:prstGeom prst="rect">
            <a:avLst/>
          </a:prstGeom>
          <a:noFill/>
          <a:ln w="9525">
            <a:noFill/>
            <a:miter lim="800000"/>
          </a:ln>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indent="0" algn="ctr">
              <a:lnSpc>
                <a:spcPct val="135000"/>
              </a:lnSpc>
              <a:spcAft>
                <a:spcPts val="0"/>
              </a:spcAft>
              <a:buNone/>
            </a:pPr>
            <a:r>
              <a:rPr lang="zh-CN" altLang="en-US" sz="4800" b="1" dirty="0" smtClean="0">
                <a:solidFill>
                  <a:srgbClr val="00B050"/>
                </a:solidFill>
                <a:latin typeface="微软雅黑" panose="020B0503020204020204" charset="-122"/>
                <a:ea typeface="微软雅黑" panose="020B0503020204020204" charset="-122"/>
                <a:cs typeface="微软雅黑" panose="020B0503020204020204" charset="-122"/>
                <a:sym typeface="+mn-ea"/>
              </a:rPr>
              <a:t>计费、</a:t>
            </a:r>
            <a:r>
              <a:rPr lang="zh-CN" altLang="en-US" sz="4800" b="1" dirty="0">
                <a:solidFill>
                  <a:srgbClr val="00B050"/>
                </a:solidFill>
                <a:latin typeface="微软雅黑" panose="020B0503020204020204" charset="-122"/>
                <a:ea typeface="微软雅黑" panose="020B0503020204020204" charset="-122"/>
                <a:cs typeface="微软雅黑" panose="020B0503020204020204" charset="-122"/>
                <a:sym typeface="+mn-ea"/>
              </a:rPr>
              <a:t>机械台班、混凝土砂浆配合比宣贯</a:t>
            </a:r>
            <a:endParaRPr lang="zh-CN" altLang="en-US" sz="4800" b="1" dirty="0">
              <a:solidFill>
                <a:srgbClr val="00B050"/>
              </a:solidFill>
              <a:latin typeface="微软雅黑" panose="020B0503020204020204" charset="-122"/>
              <a:ea typeface="微软雅黑" panose="020B0503020204020204" charset="-122"/>
              <a:cs typeface="微软雅黑" panose="020B0503020204020204" charset="-122"/>
              <a:sym typeface="+mn-ea"/>
            </a:endParaRPr>
          </a:p>
        </p:txBody>
      </p:sp>
      <p:sp>
        <p:nvSpPr>
          <p:cNvPr id="3" name="TextBox 2"/>
          <p:cNvSpPr txBox="1"/>
          <p:nvPr/>
        </p:nvSpPr>
        <p:spPr>
          <a:xfrm>
            <a:off x="5493694" y="3875709"/>
            <a:ext cx="3786215" cy="400110"/>
          </a:xfrm>
          <a:prstGeom prst="rect">
            <a:avLst/>
          </a:prstGeom>
          <a:noFill/>
        </p:spPr>
        <p:txBody>
          <a:bodyPr wrap="square" rtlCol="0">
            <a:spAutoFit/>
          </a:bodyPr>
          <a:lstStyle/>
          <a:p>
            <a:pPr algn="r"/>
            <a:r>
              <a:rPr lang="zh-CN" altLang="en-US" sz="2000" dirty="0" smtClean="0">
                <a:solidFill>
                  <a:srgbClr val="00B050"/>
                </a:solidFill>
                <a:latin typeface="微软雅黑" panose="020B0503020204020204" charset="-122"/>
                <a:ea typeface="微软雅黑" panose="020B0503020204020204" charset="-122"/>
                <a:cs typeface="微软雅黑" panose="020B0503020204020204" charset="-122"/>
              </a:rPr>
              <a:t>主讲人：文海泉</a:t>
            </a:r>
            <a:endParaRPr lang="zh-CN" altLang="en-US" sz="2000" dirty="0" smtClean="0">
              <a:solidFill>
                <a:srgbClr val="00B05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95400" y="876782"/>
          <a:ext cx="10513168" cy="5547360"/>
        </p:xfrm>
        <a:graphic>
          <a:graphicData uri="http://schemas.openxmlformats.org/drawingml/2006/table">
            <a:tbl>
              <a:tblPr firstRow="1" firstCol="1" bandRow="1">
                <a:tableStyleId>{5C22544A-7EE6-4342-B048-85BDC9FD1C3A}</a:tableStyleId>
              </a:tblPr>
              <a:tblGrid>
                <a:gridCol w="720080"/>
                <a:gridCol w="3168352"/>
                <a:gridCol w="5112568"/>
                <a:gridCol w="720080"/>
                <a:gridCol w="792088"/>
              </a:tblGrid>
              <a:tr h="0">
                <a:tc>
                  <a:txBody>
                    <a:bodyPr/>
                    <a:lstStyle/>
                    <a:p>
                      <a:pPr algn="just">
                        <a:spcAft>
                          <a:spcPts val="0"/>
                        </a:spcAft>
                      </a:pPr>
                      <a:r>
                        <a:rPr lang="zh-CN" sz="1400" kern="100" dirty="0">
                          <a:effectLst/>
                        </a:rPr>
                        <a:t>序号</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工程内容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计费基础说明</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费率</a:t>
                      </a:r>
                      <a:r>
                        <a:rPr lang="en-US" sz="1400" kern="100">
                          <a:effectLst/>
                        </a:rPr>
                        <a:t>%</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金额</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zh-CN" sz="1400" kern="100" dirty="0">
                          <a:effectLst/>
                        </a:rPr>
                        <a:t>一</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分部分项工程费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分部分项费用合计</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直接费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marL="0" marR="0" indent="0" algn="just" defTabSz="914400" rtl="0" eaLnBrk="1" fontAlgn="auto" latinLnBrk="0" hangingPunct="1">
                        <a:lnSpc>
                          <a:spcPct val="100000"/>
                        </a:lnSpc>
                        <a:spcBef>
                          <a:spcPts val="0"/>
                        </a:spcBef>
                        <a:spcAft>
                          <a:spcPts val="0"/>
                        </a:spcAft>
                        <a:buClrTx/>
                        <a:buSzTx/>
                        <a:buFontTx/>
                        <a:buNone/>
                        <a:defRPr/>
                      </a:pPr>
                      <a:r>
                        <a:rPr lang="en-US" sz="1400" kern="100" dirty="0">
                          <a:effectLst/>
                        </a:rPr>
                        <a:t> </a:t>
                      </a:r>
                      <a:r>
                        <a:rPr lang="en-US" altLang="zh-CN" sz="1400" kern="100" dirty="0" smtClean="0">
                          <a:effectLst/>
                        </a:rPr>
                        <a:t>1+2+3</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1.1</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人工费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1.2</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材料费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1.2.1</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其中</a:t>
                      </a:r>
                      <a:r>
                        <a:rPr lang="en-US" sz="1400" kern="100" dirty="0">
                          <a:effectLst/>
                        </a:rPr>
                        <a:t>:</a:t>
                      </a:r>
                      <a:r>
                        <a:rPr lang="zh-CN" sz="1400" kern="100" dirty="0">
                          <a:effectLst/>
                        </a:rPr>
                        <a:t>工程设备费</a:t>
                      </a:r>
                      <a:r>
                        <a:rPr lang="en-US" sz="1400" kern="100" dirty="0">
                          <a:effectLst/>
                        </a:rPr>
                        <a:t>/</a:t>
                      </a:r>
                      <a:r>
                        <a:rPr lang="zh-CN" sz="1400" kern="100" dirty="0">
                          <a:effectLst/>
                        </a:rPr>
                        <a:t>其他</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（详见附录</a:t>
                      </a:r>
                      <a:r>
                        <a:rPr lang="en-US" sz="1400" kern="100">
                          <a:effectLst/>
                        </a:rPr>
                        <a:t>C</a:t>
                      </a:r>
                      <a:r>
                        <a:rPr lang="zh-CN" sz="1400" kern="100">
                          <a:effectLst/>
                        </a:rPr>
                        <a:t>说明第</a:t>
                      </a:r>
                      <a:r>
                        <a:rPr lang="en-US" sz="1400" kern="100">
                          <a:effectLst/>
                        </a:rPr>
                        <a:t>2</a:t>
                      </a:r>
                      <a:r>
                        <a:rPr lang="zh-CN" sz="1400" kern="100">
                          <a:effectLst/>
                        </a:rPr>
                        <a:t>条规定计算）</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1.3</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机械费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2</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管理费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3</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其他管理费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（按附录</a:t>
                      </a:r>
                      <a:r>
                        <a:rPr lang="en-US" sz="1400" kern="100">
                          <a:effectLst/>
                        </a:rPr>
                        <a:t>C</a:t>
                      </a:r>
                      <a:r>
                        <a:rPr lang="zh-CN" sz="1400" kern="100">
                          <a:effectLst/>
                        </a:rPr>
                        <a:t>说明第</a:t>
                      </a:r>
                      <a:r>
                        <a:rPr lang="en-US" sz="1400" kern="100">
                          <a:effectLst/>
                        </a:rPr>
                        <a:t>2</a:t>
                      </a:r>
                      <a:r>
                        <a:rPr lang="zh-CN" sz="1400" kern="100">
                          <a:effectLst/>
                        </a:rPr>
                        <a:t>条规定计算）</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4</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利润</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zh-CN" sz="1400" kern="100">
                          <a:effectLst/>
                        </a:rPr>
                        <a:t>二</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措施项目费</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1+2+3</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单价措施项目费</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单价措施项目费合计</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1.1</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直接费</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1.1.1</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人工费</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1.1.2</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材料费</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1.1.3</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机械费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1.2</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管理费</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1.3</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利润</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2</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总价措施项目费</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（按</a:t>
                      </a:r>
                      <a:r>
                        <a:rPr lang="en-US" sz="1400" kern="100" dirty="0">
                          <a:effectLst/>
                        </a:rPr>
                        <a:t>E.20</a:t>
                      </a:r>
                      <a:r>
                        <a:rPr lang="zh-CN" sz="1400" kern="100" dirty="0">
                          <a:effectLst/>
                        </a:rPr>
                        <a:t>总价措施项目计价表计算）</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3</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solidFill>
                            <a:srgbClr val="FF0000"/>
                          </a:solidFill>
                          <a:effectLst/>
                        </a:rPr>
                        <a:t>绿色施工安全防护措施项目费</a:t>
                      </a:r>
                      <a:endParaRPr lang="zh-CN" sz="1400"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3.1</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solidFill>
                            <a:srgbClr val="FF0000"/>
                          </a:solidFill>
                          <a:effectLst/>
                        </a:rPr>
                        <a:t>固定费率部分</a:t>
                      </a:r>
                      <a:endParaRPr lang="zh-CN" sz="1400"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（按</a:t>
                      </a:r>
                      <a:r>
                        <a:rPr lang="en-US" sz="1400" kern="100" dirty="0">
                          <a:effectLst/>
                        </a:rPr>
                        <a:t>E.22</a:t>
                      </a:r>
                      <a:r>
                        <a:rPr lang="zh-CN" sz="1400" kern="100" dirty="0">
                          <a:effectLst/>
                        </a:rPr>
                        <a:t>绿色施工安全防护措施费计价表计算）</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3.2</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solidFill>
                            <a:srgbClr val="FF0000"/>
                          </a:solidFill>
                          <a:effectLst/>
                        </a:rPr>
                        <a:t>按工程量计算部分</a:t>
                      </a:r>
                      <a:endParaRPr lang="zh-CN" sz="1400"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（按</a:t>
                      </a:r>
                      <a:r>
                        <a:rPr lang="en-US" sz="1400" kern="100" dirty="0">
                          <a:effectLst/>
                        </a:rPr>
                        <a:t>E.22</a:t>
                      </a:r>
                      <a:r>
                        <a:rPr lang="zh-CN" sz="1400" kern="100" dirty="0">
                          <a:effectLst/>
                        </a:rPr>
                        <a:t>绿色施工安全防护措施费计价表计算）</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zh-CN" sz="1400" kern="100">
                          <a:effectLst/>
                        </a:rPr>
                        <a:t>三</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其他项目费</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（按</a:t>
                      </a:r>
                      <a:r>
                        <a:rPr lang="en-US" sz="1400" kern="100" dirty="0">
                          <a:effectLst/>
                        </a:rPr>
                        <a:t>E.23</a:t>
                      </a:r>
                      <a:r>
                        <a:rPr lang="zh-CN" sz="1400" kern="100" dirty="0">
                          <a:effectLst/>
                        </a:rPr>
                        <a:t>其他项目计价汇总表计算）</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zh-CN" sz="1400" kern="100">
                          <a:effectLst/>
                        </a:rPr>
                        <a:t>四</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税前造价</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一＋二＋三</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zh-CN" sz="1400" kern="100">
                          <a:effectLst/>
                        </a:rPr>
                        <a:t>五</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销项税额</a:t>
                      </a:r>
                      <a:r>
                        <a:rPr lang="en-US" sz="1400" kern="100">
                          <a:effectLst/>
                        </a:rPr>
                        <a:t>/</a:t>
                      </a:r>
                      <a:r>
                        <a:rPr lang="zh-CN" sz="1400" kern="100">
                          <a:effectLst/>
                        </a:rPr>
                        <a:t>应纳税额</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四</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a:effectLst/>
                        </a:rPr>
                        <a:t>单位工程建安造价</a:t>
                      </a:r>
                      <a:endParaRPr lang="zh-CN" sz="14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400" kern="100" dirty="0">
                          <a:effectLst/>
                        </a:rPr>
                        <a:t>四＋五</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68580" marR="68580" marT="0" marB="0"/>
                </a:tc>
              </a:tr>
            </a:tbl>
          </a:graphicData>
        </a:graphic>
      </p:graphicFrame>
      <p:sp>
        <p:nvSpPr>
          <p:cNvPr id="3" name="Rectangle 1"/>
          <p:cNvSpPr>
            <a:spLocks noChangeArrowheads="1"/>
          </p:cNvSpPr>
          <p:nvPr/>
        </p:nvSpPr>
        <p:spPr bwMode="auto">
          <a:xfrm>
            <a:off x="2999656" y="476672"/>
            <a:ext cx="35477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E.17:</a:t>
            </a:r>
            <a:r>
              <a:rPr kumimoji="0" lang="zh-CN" altLang="en-US" sz="2000"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单位工程竣工结算汇总表</a:t>
            </a:r>
            <a:endParaRPr kumimoji="0" lang="zh-CN" altLang="en-US"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4" name="矩形 3"/>
          <p:cNvSpPr/>
          <p:nvPr/>
        </p:nvSpPr>
        <p:spPr>
          <a:xfrm>
            <a:off x="-15879" y="0"/>
            <a:ext cx="337557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取费</a:t>
            </a:r>
            <a:r>
              <a:rPr lang="en-US" altLang="zh-CN" sz="2400" b="1" dirty="0" smtClean="0">
                <a:solidFill>
                  <a:srgbClr val="FF0000"/>
                </a:solidFill>
              </a:rPr>
              <a:t>2</a:t>
            </a:r>
            <a:endParaRPr lang="zh-CN" altLang="en-US" sz="24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63552" y="1412776"/>
            <a:ext cx="7776864" cy="1938992"/>
          </a:xfrm>
          <a:prstGeom prst="rect">
            <a:avLst/>
          </a:prstGeom>
        </p:spPr>
        <p:txBody>
          <a:bodyPr wrap="square">
            <a:spAutoFit/>
          </a:bodyPr>
          <a:lstStyle/>
          <a:p>
            <a:r>
              <a:rPr lang="zh-CN" altLang="zh-CN" sz="2400" b="1" dirty="0" smtClean="0"/>
              <a:t>计费</a:t>
            </a:r>
            <a:r>
              <a:rPr lang="zh-CN" altLang="en-US" sz="2400" b="1" dirty="0" smtClean="0"/>
              <a:t>组成</a:t>
            </a:r>
            <a:r>
              <a:rPr lang="zh-CN" altLang="zh-CN" sz="2400" b="1" dirty="0" smtClean="0"/>
              <a:t>是“三</a:t>
            </a:r>
            <a:r>
              <a:rPr lang="zh-CN" altLang="en-US" sz="2400" b="1" dirty="0" smtClean="0"/>
              <a:t>清单</a:t>
            </a:r>
            <a:r>
              <a:rPr lang="zh-CN" altLang="zh-CN" sz="2400" b="1" dirty="0"/>
              <a:t>一增值税</a:t>
            </a:r>
            <a:r>
              <a:rPr lang="zh-CN" altLang="zh-CN" sz="2400" b="1" dirty="0" smtClean="0"/>
              <a:t>”</a:t>
            </a:r>
            <a:r>
              <a:rPr lang="zh-CN" altLang="en-US" sz="2400" b="1" dirty="0" smtClean="0"/>
              <a:t>，缺一不可。</a:t>
            </a:r>
            <a:endParaRPr lang="zh-CN" altLang="zh-CN" sz="2400" b="1" dirty="0"/>
          </a:p>
          <a:p>
            <a:r>
              <a:rPr lang="en-US" altLang="zh-CN" sz="2400" dirty="0"/>
              <a:t>1</a:t>
            </a:r>
            <a:r>
              <a:rPr lang="zh-CN" altLang="zh-CN" sz="2400" dirty="0"/>
              <a:t>、分部</a:t>
            </a:r>
            <a:r>
              <a:rPr lang="zh-CN" altLang="zh-CN" sz="2400" dirty="0" smtClean="0"/>
              <a:t>分项</a:t>
            </a:r>
            <a:r>
              <a:rPr lang="zh-CN" altLang="en-US" sz="2400" dirty="0" smtClean="0"/>
              <a:t>工程项目</a:t>
            </a:r>
            <a:r>
              <a:rPr lang="zh-CN" altLang="zh-CN" sz="2400" dirty="0" smtClean="0"/>
              <a:t>清单</a:t>
            </a:r>
            <a:endParaRPr lang="en-US" altLang="zh-CN" sz="2400" dirty="0" smtClean="0"/>
          </a:p>
          <a:p>
            <a:r>
              <a:rPr lang="en-US" altLang="zh-CN" sz="2400" dirty="0" smtClean="0"/>
              <a:t>2</a:t>
            </a:r>
            <a:r>
              <a:rPr lang="zh-CN" altLang="zh-CN" sz="2400" dirty="0"/>
              <a:t>、</a:t>
            </a:r>
            <a:r>
              <a:rPr lang="zh-CN" altLang="zh-CN" sz="2400" dirty="0" smtClean="0"/>
              <a:t>措施</a:t>
            </a:r>
            <a:r>
              <a:rPr lang="zh-CN" altLang="en-US" sz="2400" dirty="0" smtClean="0"/>
              <a:t>项目</a:t>
            </a:r>
            <a:r>
              <a:rPr lang="zh-CN" altLang="zh-CN" sz="2400" dirty="0" smtClean="0"/>
              <a:t>清单</a:t>
            </a:r>
            <a:endParaRPr lang="zh-CN" altLang="zh-CN" sz="2400" dirty="0"/>
          </a:p>
          <a:p>
            <a:r>
              <a:rPr lang="en-US" altLang="zh-CN" sz="2400" dirty="0"/>
              <a:t>3</a:t>
            </a:r>
            <a:r>
              <a:rPr lang="zh-CN" altLang="zh-CN" sz="2400" dirty="0"/>
              <a:t>、其他项目</a:t>
            </a:r>
            <a:r>
              <a:rPr lang="zh-CN" altLang="zh-CN" sz="2400" dirty="0" smtClean="0"/>
              <a:t>清单</a:t>
            </a:r>
            <a:endParaRPr lang="zh-CN" altLang="zh-CN" sz="2400" dirty="0"/>
          </a:p>
          <a:p>
            <a:r>
              <a:rPr lang="en-US" altLang="zh-CN" sz="2400" dirty="0"/>
              <a:t>4</a:t>
            </a:r>
            <a:r>
              <a:rPr lang="zh-CN" altLang="zh-CN" sz="2400" dirty="0"/>
              <a:t>、</a:t>
            </a:r>
            <a:r>
              <a:rPr lang="zh-CN" altLang="zh-CN" sz="2400" dirty="0" smtClean="0"/>
              <a:t>增值税</a:t>
            </a:r>
            <a:r>
              <a:rPr lang="zh-CN" altLang="en-US" sz="2400" dirty="0" smtClean="0"/>
              <a:t>。</a:t>
            </a:r>
            <a:endParaRPr lang="zh-CN" altLang="zh-CN"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组成</a:t>
            </a:r>
            <a:endParaRPr lang="zh-CN" altLang="en-US" sz="2400"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83632" y="1628800"/>
            <a:ext cx="6187912" cy="461665"/>
          </a:xfrm>
          <a:prstGeom prst="rect">
            <a:avLst/>
          </a:prstGeom>
        </p:spPr>
        <p:txBody>
          <a:bodyPr wrap="none">
            <a:spAutoFit/>
          </a:bodyPr>
          <a:lstStyle/>
          <a:p>
            <a:r>
              <a:rPr lang="en-US" altLang="zh-CN" sz="2400" dirty="0" smtClean="0"/>
              <a:t>1</a:t>
            </a:r>
            <a:r>
              <a:rPr lang="zh-CN" altLang="en-US" sz="2400" dirty="0" smtClean="0"/>
              <a:t>、</a:t>
            </a:r>
            <a:r>
              <a:rPr lang="zh-CN" altLang="zh-CN" sz="2400" dirty="0" smtClean="0"/>
              <a:t>人工费</a:t>
            </a:r>
            <a:r>
              <a:rPr lang="zh-CN" altLang="en-US" sz="2400" dirty="0" smtClean="0"/>
              <a:t>指数</a:t>
            </a:r>
            <a:r>
              <a:rPr lang="zh-CN" altLang="zh-CN" sz="2400" dirty="0" smtClean="0"/>
              <a:t>调</a:t>
            </a:r>
            <a:r>
              <a:rPr lang="zh-CN" altLang="en-US" sz="2400" dirty="0" smtClean="0"/>
              <a:t>整部分</a:t>
            </a:r>
            <a:r>
              <a:rPr lang="zh-CN" altLang="zh-CN" sz="2400" dirty="0" smtClean="0"/>
              <a:t>要</a:t>
            </a:r>
            <a:r>
              <a:rPr lang="zh-CN" altLang="en-US" sz="2400" dirty="0" smtClean="0"/>
              <a:t>计</a:t>
            </a:r>
            <a:r>
              <a:rPr lang="zh-CN" altLang="zh-CN" sz="2400" dirty="0" smtClean="0"/>
              <a:t>管理费</a:t>
            </a:r>
            <a:r>
              <a:rPr lang="zh-CN" altLang="zh-CN" sz="2400" dirty="0"/>
              <a:t>和</a:t>
            </a:r>
            <a:r>
              <a:rPr lang="zh-CN" altLang="zh-CN" sz="2400" dirty="0" smtClean="0"/>
              <a:t>利润</a:t>
            </a:r>
            <a:r>
              <a:rPr lang="zh-CN" altLang="en-US" sz="2400" dirty="0" smtClean="0"/>
              <a:t>。</a:t>
            </a:r>
            <a:endParaRPr lang="zh-CN" altLang="zh-CN" sz="2400" dirty="0"/>
          </a:p>
        </p:txBody>
      </p:sp>
      <p:sp>
        <p:nvSpPr>
          <p:cNvPr id="3" name="矩形 2"/>
          <p:cNvSpPr/>
          <p:nvPr/>
        </p:nvSpPr>
        <p:spPr>
          <a:xfrm>
            <a:off x="-15879" y="0"/>
            <a:ext cx="337557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人工</a:t>
            </a:r>
            <a:endParaRPr lang="zh-CN" altLang="en-US" sz="2400" dirty="0">
              <a:solidFill>
                <a:srgbClr val="FF0000"/>
              </a:solidFill>
            </a:endParaRPr>
          </a:p>
        </p:txBody>
      </p:sp>
      <p:sp>
        <p:nvSpPr>
          <p:cNvPr id="4" name="矩形 3"/>
          <p:cNvSpPr/>
          <p:nvPr/>
        </p:nvSpPr>
        <p:spPr>
          <a:xfrm>
            <a:off x="2886886" y="2277979"/>
            <a:ext cx="5264583" cy="461665"/>
          </a:xfrm>
          <a:prstGeom prst="rect">
            <a:avLst/>
          </a:prstGeom>
        </p:spPr>
        <p:txBody>
          <a:bodyPr wrap="none">
            <a:spAutoFit/>
          </a:bodyPr>
          <a:lstStyle/>
          <a:p>
            <a:r>
              <a:rPr lang="en-US" altLang="zh-CN" sz="2400" dirty="0"/>
              <a:t>2</a:t>
            </a:r>
            <a:r>
              <a:rPr lang="zh-CN" altLang="en-US" sz="2400" dirty="0" smtClean="0"/>
              <a:t>、</a:t>
            </a:r>
            <a:r>
              <a:rPr lang="zh-CN" altLang="zh-CN" sz="2400" dirty="0" smtClean="0"/>
              <a:t>人工费调</a:t>
            </a:r>
            <a:r>
              <a:rPr lang="zh-CN" altLang="en-US" sz="2400" dirty="0" smtClean="0"/>
              <a:t>整的风险由发包人承担。</a:t>
            </a:r>
            <a:endParaRPr lang="zh-CN" altLang="zh-CN"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3472" y="764704"/>
            <a:ext cx="9577064" cy="3046988"/>
          </a:xfrm>
          <a:prstGeom prst="rect">
            <a:avLst/>
          </a:prstGeom>
        </p:spPr>
        <p:txBody>
          <a:bodyPr wrap="square">
            <a:spAutoFit/>
          </a:bodyPr>
          <a:lstStyle/>
          <a:p>
            <a:r>
              <a:rPr lang="zh-CN" altLang="zh-CN" sz="2400" b="1" dirty="0" smtClean="0"/>
              <a:t>材料</a:t>
            </a:r>
            <a:r>
              <a:rPr lang="zh-CN" altLang="en-US" sz="2400" b="1" dirty="0" smtClean="0"/>
              <a:t>费</a:t>
            </a:r>
            <a:endParaRPr lang="en-US" altLang="zh-CN" sz="2400" b="1" dirty="0" smtClean="0"/>
          </a:p>
          <a:p>
            <a:r>
              <a:rPr lang="en-US" altLang="zh-CN" sz="2400" dirty="0" smtClean="0"/>
              <a:t>1</a:t>
            </a:r>
            <a:r>
              <a:rPr lang="zh-CN" altLang="zh-CN" sz="2400" dirty="0" smtClean="0"/>
              <a:t>、</a:t>
            </a:r>
            <a:r>
              <a:rPr lang="zh-CN" altLang="en-US" sz="2400" dirty="0" smtClean="0"/>
              <a:t>取消</a:t>
            </a:r>
            <a:r>
              <a:rPr lang="zh-CN" altLang="zh-CN" sz="2400" dirty="0" smtClean="0"/>
              <a:t>主</a:t>
            </a:r>
            <a:r>
              <a:rPr lang="zh-CN" altLang="zh-CN" sz="2400" dirty="0"/>
              <a:t>材和辅材之</a:t>
            </a:r>
            <a:r>
              <a:rPr lang="zh-CN" altLang="zh-CN" sz="2400" dirty="0" smtClean="0"/>
              <a:t>分</a:t>
            </a:r>
            <a:r>
              <a:rPr lang="zh-CN" altLang="en-US" sz="2400" dirty="0" smtClean="0"/>
              <a:t>，取消占</a:t>
            </a:r>
            <a:r>
              <a:rPr lang="en-US" altLang="zh-CN" sz="2400" dirty="0" smtClean="0"/>
              <a:t>2%</a:t>
            </a:r>
            <a:r>
              <a:rPr lang="zh-CN" altLang="en-US" sz="2400" dirty="0" smtClean="0"/>
              <a:t>的为主材的约定，只分计价材料和未计价材料</a:t>
            </a:r>
            <a:r>
              <a:rPr lang="zh-CN" altLang="zh-CN" sz="2400" dirty="0" smtClean="0"/>
              <a:t>。</a:t>
            </a:r>
            <a:endParaRPr lang="en-US" altLang="zh-CN" sz="2400" dirty="0" smtClean="0"/>
          </a:p>
          <a:p>
            <a:r>
              <a:rPr lang="en-US" altLang="zh-CN" sz="2400" dirty="0" smtClean="0"/>
              <a:t>2</a:t>
            </a:r>
            <a:r>
              <a:rPr lang="zh-CN" altLang="en-US" sz="2400" dirty="0" smtClean="0"/>
              <a:t>、</a:t>
            </a:r>
            <a:r>
              <a:rPr lang="zh-CN" altLang="zh-CN" sz="2400" dirty="0" smtClean="0"/>
              <a:t>脚手架</a:t>
            </a:r>
            <a:r>
              <a:rPr lang="zh-CN" altLang="en-US" sz="2400" dirty="0" smtClean="0"/>
              <a:t>钢</a:t>
            </a:r>
            <a:r>
              <a:rPr lang="zh-CN" altLang="zh-CN" sz="2400" dirty="0" smtClean="0"/>
              <a:t>管</a:t>
            </a:r>
            <a:r>
              <a:rPr lang="zh-CN" altLang="zh-CN" sz="2400" dirty="0"/>
              <a:t>等按租赁考虑的材料价格由市州建设行政主管部门根据市场行情发布租赁价格或调整系数。</a:t>
            </a:r>
            <a:endParaRPr lang="zh-CN" altLang="zh-CN" sz="2400" dirty="0"/>
          </a:p>
          <a:p>
            <a:r>
              <a:rPr lang="en-US" altLang="zh-CN" sz="2400" dirty="0" smtClean="0"/>
              <a:t>3</a:t>
            </a:r>
            <a:r>
              <a:rPr lang="zh-CN" altLang="zh-CN" sz="2400" dirty="0" smtClean="0"/>
              <a:t>、</a:t>
            </a:r>
            <a:r>
              <a:rPr lang="zh-CN" altLang="zh-CN" sz="2400" dirty="0"/>
              <a:t>除合同另有约定外，消耗量标准中所列材料均为可调整价差的材料</a:t>
            </a:r>
            <a:r>
              <a:rPr lang="zh-CN" altLang="zh-CN" sz="2400" dirty="0" smtClean="0"/>
              <a:t>。</a:t>
            </a:r>
            <a:endParaRPr lang="en-US" altLang="zh-CN" sz="2400" dirty="0" smtClean="0"/>
          </a:p>
          <a:p>
            <a:r>
              <a:rPr lang="en-US" altLang="zh-CN" sz="2400" dirty="0" smtClean="0"/>
              <a:t>4</a:t>
            </a:r>
            <a:r>
              <a:rPr lang="zh-CN" altLang="zh-CN" sz="2400" dirty="0" smtClean="0"/>
              <a:t>、</a:t>
            </a:r>
            <a:r>
              <a:rPr lang="zh-CN" altLang="zh-CN" sz="2400" dirty="0"/>
              <a:t>材料</a:t>
            </a:r>
            <a:r>
              <a:rPr lang="zh-CN" altLang="en-US" sz="2400" dirty="0"/>
              <a:t>费</a:t>
            </a:r>
            <a:r>
              <a:rPr lang="zh-CN" altLang="zh-CN" sz="2400" dirty="0"/>
              <a:t>调差部分计管理费和</a:t>
            </a:r>
            <a:r>
              <a:rPr lang="zh-CN" altLang="zh-CN" sz="2400" dirty="0" smtClean="0"/>
              <a:t>利润</a:t>
            </a:r>
            <a:r>
              <a:rPr lang="zh-CN" altLang="en-US" sz="2400" dirty="0" smtClean="0"/>
              <a:t>。</a:t>
            </a:r>
            <a:endParaRPr lang="zh-CN" altLang="zh-CN" sz="2400" dirty="0"/>
          </a:p>
          <a:p>
            <a:r>
              <a:rPr lang="en-US" altLang="zh-CN" sz="2400" dirty="0" smtClean="0"/>
              <a:t>5</a:t>
            </a:r>
            <a:r>
              <a:rPr lang="zh-CN" altLang="zh-CN" sz="2400" dirty="0" smtClean="0"/>
              <a:t>、</a:t>
            </a:r>
            <a:r>
              <a:rPr lang="zh-CN" altLang="en-US" sz="2400" dirty="0" smtClean="0"/>
              <a:t>甲供材</a:t>
            </a:r>
            <a:r>
              <a:rPr lang="zh-CN" altLang="zh-CN" sz="2400" dirty="0" smtClean="0"/>
              <a:t>计</a:t>
            </a:r>
            <a:r>
              <a:rPr lang="zh-CN" altLang="zh-CN" sz="2400" dirty="0"/>
              <a:t>管理费和</a:t>
            </a:r>
            <a:r>
              <a:rPr lang="zh-CN" altLang="zh-CN" sz="2400" dirty="0" smtClean="0"/>
              <a:t>利润</a:t>
            </a:r>
            <a:r>
              <a:rPr lang="zh-CN" altLang="en-US" sz="2400" dirty="0" smtClean="0"/>
              <a:t>。</a:t>
            </a:r>
            <a:endParaRPr lang="zh-CN" altLang="zh-CN" sz="2400" dirty="0"/>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材料</a:t>
            </a:r>
            <a:endParaRPr lang="zh-CN" altLang="en-US" sz="2400"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31504" y="836712"/>
            <a:ext cx="9123050" cy="2677656"/>
          </a:xfrm>
          <a:prstGeom prst="rect">
            <a:avLst/>
          </a:prstGeom>
        </p:spPr>
        <p:txBody>
          <a:bodyPr wrap="square">
            <a:spAutoFit/>
          </a:bodyPr>
          <a:lstStyle/>
          <a:p>
            <a:r>
              <a:rPr lang="zh-CN" altLang="en-US" sz="2400" b="1" dirty="0" smtClean="0"/>
              <a:t>其中：工程设备费</a:t>
            </a:r>
            <a:r>
              <a:rPr lang="en-US" altLang="zh-CN" sz="2400" b="1" dirty="0" smtClean="0"/>
              <a:t>/</a:t>
            </a:r>
            <a:r>
              <a:rPr lang="zh-CN" altLang="en-US" sz="2400" b="1" dirty="0" smtClean="0"/>
              <a:t>其他</a:t>
            </a:r>
            <a:endParaRPr lang="en-US" altLang="zh-CN" sz="2400" b="1" dirty="0" smtClean="0"/>
          </a:p>
          <a:p>
            <a:r>
              <a:rPr lang="en-US" altLang="zh-CN" sz="2400" dirty="0" smtClean="0"/>
              <a:t>1</a:t>
            </a:r>
            <a:r>
              <a:rPr lang="zh-CN" altLang="en-US" sz="2400" dirty="0" smtClean="0"/>
              <a:t>、</a:t>
            </a:r>
            <a:r>
              <a:rPr lang="zh-CN" altLang="zh-CN" sz="2400" dirty="0" smtClean="0"/>
              <a:t>市政</a:t>
            </a:r>
            <a:r>
              <a:rPr lang="zh-CN" altLang="zh-CN" sz="2400" dirty="0"/>
              <a:t>工程的设备费，园林绿化工程中单株超过</a:t>
            </a:r>
            <a:r>
              <a:rPr lang="en-US" altLang="zh-CN" sz="2400" dirty="0"/>
              <a:t>3</a:t>
            </a:r>
            <a:r>
              <a:rPr lang="zh-CN" altLang="zh-CN" sz="2400" dirty="0"/>
              <a:t>万元</a:t>
            </a:r>
            <a:r>
              <a:rPr lang="zh-CN" altLang="zh-CN" sz="2400" dirty="0" smtClean="0"/>
              <a:t>的</a:t>
            </a:r>
            <a:r>
              <a:rPr lang="zh-CN" altLang="en-US" sz="2400" dirty="0" smtClean="0"/>
              <a:t>苗木，</a:t>
            </a:r>
            <a:r>
              <a:rPr lang="en-US" altLang="zh-CN" sz="2400" dirty="0"/>
              <a:t> </a:t>
            </a:r>
            <a:r>
              <a:rPr lang="zh-CN" altLang="en-US" sz="2400" dirty="0" smtClean="0"/>
              <a:t>管网工程中</a:t>
            </a:r>
            <a:r>
              <a:rPr lang="en-US" altLang="zh-CN" sz="2400" dirty="0" smtClean="0"/>
              <a:t>DN300mm</a:t>
            </a:r>
            <a:r>
              <a:rPr lang="zh-CN" altLang="zh-CN" sz="2400" dirty="0"/>
              <a:t>以外或</a:t>
            </a:r>
            <a:r>
              <a:rPr lang="en-US" altLang="zh-CN" sz="2400" dirty="0"/>
              <a:t>3</a:t>
            </a:r>
            <a:r>
              <a:rPr lang="zh-CN" altLang="zh-CN" sz="2400" dirty="0"/>
              <a:t>万元以上的水表，阀门和成品调压</a:t>
            </a:r>
            <a:r>
              <a:rPr lang="zh-CN" altLang="zh-CN" sz="2400" dirty="0" smtClean="0"/>
              <a:t>柜</a:t>
            </a:r>
            <a:r>
              <a:rPr lang="zh-CN" altLang="en-US" sz="2400" dirty="0" smtClean="0"/>
              <a:t>等</a:t>
            </a:r>
            <a:r>
              <a:rPr lang="zh-CN" altLang="zh-CN" sz="2400" dirty="0" smtClean="0"/>
              <a:t>不</a:t>
            </a:r>
            <a:r>
              <a:rPr lang="zh-CN" altLang="zh-CN" sz="2400" dirty="0"/>
              <a:t>进入直接费取费基数</a:t>
            </a:r>
            <a:r>
              <a:rPr lang="zh-CN" altLang="zh-CN" sz="2400" dirty="0" smtClean="0"/>
              <a:t>，计</a:t>
            </a:r>
            <a:r>
              <a:rPr lang="zh-CN" altLang="zh-CN" sz="2400" dirty="0"/>
              <a:t>取其他管理费</a:t>
            </a:r>
            <a:r>
              <a:rPr lang="zh-CN" altLang="zh-CN" sz="2400" dirty="0" smtClean="0"/>
              <a:t>。</a:t>
            </a:r>
            <a:endParaRPr lang="en-US" altLang="zh-CN" sz="2400" dirty="0" smtClean="0"/>
          </a:p>
          <a:p>
            <a:r>
              <a:rPr lang="en-US" altLang="zh-CN" sz="2400" dirty="0" smtClean="0"/>
              <a:t>2</a:t>
            </a:r>
            <a:r>
              <a:rPr lang="zh-CN" altLang="en-US" sz="2400" dirty="0" smtClean="0"/>
              <a:t>、</a:t>
            </a:r>
            <a:r>
              <a:rPr lang="zh-CN" altLang="zh-CN" sz="2400" dirty="0" smtClean="0"/>
              <a:t>其他</a:t>
            </a:r>
            <a:r>
              <a:rPr lang="zh-CN" altLang="zh-CN" sz="2400" dirty="0"/>
              <a:t>管理费费率由双方协商，或参考下表费率。</a:t>
            </a:r>
            <a:endParaRPr lang="zh-CN" altLang="zh-CN" sz="2400" dirty="0"/>
          </a:p>
          <a:p>
            <a:r>
              <a:rPr lang="en-US" altLang="zh-CN" sz="2400" dirty="0"/>
              <a:t>3. </a:t>
            </a:r>
            <a:r>
              <a:rPr lang="zh-CN" altLang="zh-CN" sz="2400" dirty="0"/>
              <a:t>安装工程不计</a:t>
            </a:r>
            <a:r>
              <a:rPr lang="zh-CN" altLang="zh-CN" sz="2400" dirty="0" smtClean="0"/>
              <a:t>取的</a:t>
            </a:r>
            <a:r>
              <a:rPr lang="zh-CN" altLang="zh-CN" sz="2400" dirty="0"/>
              <a:t>其他管理费。</a:t>
            </a:r>
            <a:endParaRPr lang="zh-CN" altLang="zh-CN" sz="2400" dirty="0"/>
          </a:p>
          <a:p>
            <a:r>
              <a:rPr lang="en-US" altLang="zh-CN" sz="2400" dirty="0"/>
              <a:t>4.</a:t>
            </a:r>
            <a:r>
              <a:rPr lang="zh-CN" altLang="zh-CN" sz="2400" dirty="0"/>
              <a:t>设备与材料分类参考住建部</a:t>
            </a:r>
            <a:r>
              <a:rPr lang="zh-CN" altLang="zh-CN" sz="2400" dirty="0" smtClean="0"/>
              <a:t>《建设工程计价设备材料划分标准》</a:t>
            </a:r>
            <a:r>
              <a:rPr lang="zh-CN" altLang="en-US" sz="2400" dirty="0" smtClean="0"/>
              <a:t>。</a:t>
            </a:r>
            <a:endParaRPr lang="zh-CN" altLang="en-US" sz="2400" dirty="0"/>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材料及设备</a:t>
            </a:r>
            <a:endParaRPr lang="zh-CN" altLang="en-US" sz="2400"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1796386" y="2306372"/>
            <a:ext cx="8358215" cy="341632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5600" algn="l" defTabSz="914400" rtl="0" eaLnBrk="1" fontAlgn="base" latinLnBrk="0" hangingPunct="1">
              <a:lnSpc>
                <a:spcPct val="200000"/>
              </a:lnSpc>
              <a:buClrTx/>
              <a:buSzTx/>
              <a:buFontTx/>
              <a:buNone/>
            </a:pPr>
            <a:r>
              <a:rPr kumimoji="0" lang="en-US" altLang="zh-CN"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 </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费用测算过程中，管理费、利润、绿色施工安全防护措施项目费的等的费率计算是以工程中的直接费（含所有材料）作为取费基数，各项成本费用取决于完成工程量和工作内容，与材料来源无关联，故甲供材应进行取费。另外，由于甲供材不属于承包方取得工程款项，不计取销项税，应在税前扣除；如发包方要求工程款发票含甲供材费用，或由于甲供材的其他原因增加承包人缴纳增值税额的，发包人应负担其费用。</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smtClean="0">
                <a:latin typeface="微软雅黑" panose="020B0503020204020204" charset="-122"/>
                <a:ea typeface="微软雅黑" panose="020B0503020204020204" charset="-122"/>
                <a:cs typeface="微软雅黑" panose="020B0503020204020204" charset="-122"/>
              </a:rPr>
              <a:t>02 </a:t>
            </a:r>
            <a:r>
              <a:rPr lang="zh-CN" altLang="en-US" b="1" dirty="0" smtClean="0">
                <a:latin typeface="微软雅黑" panose="020B0503020204020204" charset="-122"/>
                <a:ea typeface="微软雅黑" panose="020B0503020204020204" charset="-122"/>
                <a:cs typeface="微软雅黑" panose="020B0503020204020204" charset="-122"/>
              </a:rPr>
              <a:t>计费要点</a:t>
            </a:r>
            <a:r>
              <a:rPr lang="en-US" altLang="zh-CN" b="1" dirty="0" smtClean="0">
                <a:latin typeface="微软雅黑" panose="020B0503020204020204" charset="-122"/>
                <a:ea typeface="微软雅黑" panose="020B0503020204020204" charset="-122"/>
                <a:cs typeface="微软雅黑" panose="020B0503020204020204" charset="-122"/>
              </a:rPr>
              <a:t>-</a:t>
            </a:r>
            <a:r>
              <a:rPr lang="zh-CN" altLang="en-US" b="1" dirty="0" smtClean="0">
                <a:latin typeface="微软雅黑" panose="020B0503020204020204" charset="-122"/>
                <a:ea typeface="微软雅黑" panose="020B0503020204020204" charset="-122"/>
                <a:cs typeface="微软雅黑" panose="020B0503020204020204" charset="-122"/>
              </a:rPr>
              <a:t>甲供材</a:t>
            </a:r>
            <a:endParaRPr lang="zh-CN" altLang="en-US" dirty="0">
              <a:latin typeface="微软雅黑" panose="020B0503020204020204" charset="-122"/>
              <a:ea typeface="微软雅黑" panose="020B0503020204020204" charset="-122"/>
              <a:cs typeface="微软雅黑" panose="020B0503020204020204" charset="-122"/>
            </a:endParaRPr>
          </a:p>
        </p:txBody>
      </p:sp>
      <p:sp>
        <p:nvSpPr>
          <p:cNvPr id="4" name="TextBox 3"/>
          <p:cNvSpPr txBox="1"/>
          <p:nvPr/>
        </p:nvSpPr>
        <p:spPr>
          <a:xfrm>
            <a:off x="1043941" y="1716406"/>
            <a:ext cx="4086225" cy="461665"/>
          </a:xfrm>
          <a:prstGeom prst="rect">
            <a:avLst/>
          </a:prstGeom>
          <a:noFill/>
        </p:spPr>
        <p:txBody>
          <a:bodyPr wrap="square" rtlCol="0">
            <a:spAutoFit/>
          </a:bodyPr>
          <a:lstStyle/>
          <a:p>
            <a:r>
              <a:rPr lang="zh-CN" altLang="en-US" sz="2400" b="1" dirty="0">
                <a:solidFill>
                  <a:srgbClr val="FFFF00"/>
                </a:solidFill>
                <a:latin typeface="微软雅黑" panose="020B0503020204020204" charset="-122"/>
                <a:ea typeface="微软雅黑" panose="020B0503020204020204" charset="-122"/>
              </a:rPr>
              <a:t>（三）甲供材取费问题</a:t>
            </a:r>
            <a:endParaRPr lang="zh-CN" altLang="en-US" sz="2400" b="1" dirty="0">
              <a:solidFill>
                <a:srgbClr val="FFFF00"/>
              </a:solidFill>
              <a:latin typeface="微软雅黑" panose="020B0503020204020204" charset="-122"/>
              <a:ea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91544" y="1052736"/>
            <a:ext cx="8784976" cy="1938992"/>
          </a:xfrm>
          <a:prstGeom prst="rect">
            <a:avLst/>
          </a:prstGeom>
        </p:spPr>
        <p:txBody>
          <a:bodyPr wrap="square">
            <a:spAutoFit/>
          </a:bodyPr>
          <a:lstStyle/>
          <a:p>
            <a:r>
              <a:rPr lang="zh-CN" altLang="zh-CN" sz="2400" b="1" dirty="0"/>
              <a:t>机械费</a:t>
            </a:r>
            <a:endParaRPr lang="en-US" altLang="zh-CN" sz="2400" b="1" dirty="0" smtClean="0"/>
          </a:p>
          <a:p>
            <a:r>
              <a:rPr lang="en-US" altLang="zh-CN" sz="2400" dirty="0" smtClean="0"/>
              <a:t>1</a:t>
            </a:r>
            <a:r>
              <a:rPr lang="zh-CN" altLang="zh-CN" sz="2400" dirty="0" smtClean="0"/>
              <a:t>、机械费调</a:t>
            </a:r>
            <a:r>
              <a:rPr lang="zh-CN" altLang="en-US" sz="2400" dirty="0" smtClean="0"/>
              <a:t>整部分</a:t>
            </a:r>
            <a:r>
              <a:rPr lang="zh-CN" altLang="zh-CN" sz="2400" dirty="0" smtClean="0"/>
              <a:t>要</a:t>
            </a:r>
            <a:r>
              <a:rPr lang="zh-CN" altLang="en-US" sz="2400" dirty="0" smtClean="0"/>
              <a:t>计</a:t>
            </a:r>
            <a:r>
              <a:rPr lang="zh-CN" altLang="zh-CN" sz="2400" dirty="0" smtClean="0"/>
              <a:t>管理费和利润</a:t>
            </a:r>
            <a:r>
              <a:rPr lang="zh-CN" altLang="en-US" sz="2400" dirty="0" smtClean="0"/>
              <a:t>。</a:t>
            </a:r>
            <a:endParaRPr lang="en-US" altLang="zh-CN" sz="2400" dirty="0" smtClean="0"/>
          </a:p>
          <a:p>
            <a:r>
              <a:rPr lang="en-US" altLang="zh-CN" sz="2400" dirty="0" smtClean="0"/>
              <a:t>2</a:t>
            </a:r>
            <a:r>
              <a:rPr lang="zh-CN" altLang="en-US" sz="2400" dirty="0" smtClean="0"/>
              <a:t>、</a:t>
            </a:r>
            <a:r>
              <a:rPr lang="zh-CN" altLang="zh-CN" sz="2400" dirty="0" smtClean="0"/>
              <a:t>市</a:t>
            </a:r>
            <a:r>
              <a:rPr lang="zh-CN" altLang="zh-CN" sz="2400" dirty="0"/>
              <a:t>州建设行政主管部门根据机械租赁市场行情、燃油涨跌、人工费变化或专业分包单价变化情况调查测算机械费调整系数，报省站发布该地区机械费调整</a:t>
            </a:r>
            <a:r>
              <a:rPr lang="zh-CN" altLang="zh-CN" sz="2400" dirty="0" smtClean="0"/>
              <a:t>系数</a:t>
            </a:r>
            <a:r>
              <a:rPr lang="zh-CN" altLang="en-US" sz="2400" dirty="0" smtClean="0"/>
              <a:t>（如塔吊）</a:t>
            </a:r>
            <a:r>
              <a:rPr lang="zh-CN" altLang="zh-CN" sz="2400" dirty="0" smtClean="0"/>
              <a:t>。</a:t>
            </a:r>
            <a:endParaRPr lang="zh-CN" altLang="zh-CN" sz="2400" dirty="0"/>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机械</a:t>
            </a:r>
            <a:endParaRPr lang="zh-CN" altLang="en-US" sz="2400"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8352" y="878842"/>
            <a:ext cx="2729865" cy="461665"/>
          </a:xfrm>
          <a:prstGeom prst="rect">
            <a:avLst/>
          </a:prstGeom>
          <a:noFill/>
        </p:spPr>
        <p:txBody>
          <a:bodyPr wrap="square" rtlCol="0">
            <a:spAutoFit/>
          </a:bodyPr>
          <a:lstStyle/>
          <a:p>
            <a:pPr algn="ctr"/>
            <a:r>
              <a:rPr lang="en-US" altLang="zh-CN" sz="2400" b="1" dirty="0">
                <a:solidFill>
                  <a:srgbClr val="FFFF00"/>
                </a:solidFill>
                <a:latin typeface="微软雅黑" panose="020B0503020204020204" charset="-122"/>
                <a:ea typeface="微软雅黑" panose="020B0503020204020204" charset="-122"/>
              </a:rPr>
              <a:t>1.</a:t>
            </a:r>
            <a:r>
              <a:rPr lang="zh-CN" altLang="en-US" sz="2400" b="1" dirty="0">
                <a:solidFill>
                  <a:srgbClr val="FFFF00"/>
                </a:solidFill>
                <a:latin typeface="微软雅黑" panose="020B0503020204020204" charset="-122"/>
                <a:ea typeface="微软雅黑" panose="020B0503020204020204" charset="-122"/>
              </a:rPr>
              <a:t>管理费内涵变化</a:t>
            </a:r>
            <a:endParaRPr lang="zh-CN" altLang="en-US" sz="2400" b="1" dirty="0">
              <a:solidFill>
                <a:srgbClr val="00B0F0"/>
              </a:solidFill>
              <a:latin typeface="微软雅黑" panose="020B0503020204020204" charset="-122"/>
              <a:ea typeface="微软雅黑" panose="020B0503020204020204" charset="-122"/>
            </a:endParaRPr>
          </a:p>
        </p:txBody>
      </p:sp>
      <p:graphicFrame>
        <p:nvGraphicFramePr>
          <p:cNvPr id="7" name="内容占位符 6"/>
          <p:cNvGraphicFramePr>
            <a:graphicFrameLocks noGrp="1"/>
          </p:cNvGraphicFramePr>
          <p:nvPr>
            <p:ph idx="4294967295"/>
            <p:custDataLst>
              <p:tags r:id="rId1"/>
            </p:custDataLst>
          </p:nvPr>
        </p:nvGraphicFramePr>
        <p:xfrm>
          <a:off x="1095340" y="1571612"/>
          <a:ext cx="9733916" cy="4826635"/>
        </p:xfrm>
        <a:graphic>
          <a:graphicData uri="http://schemas.openxmlformats.org/drawingml/2006/table">
            <a:tbl>
              <a:tblPr firstRow="1" bandRow="1">
                <a:tableStyleId>{5C22544A-7EE6-4342-B048-85BDC9FD1C3A}</a:tableStyleId>
              </a:tblPr>
              <a:tblGrid>
                <a:gridCol w="1043940"/>
                <a:gridCol w="4073525"/>
                <a:gridCol w="4616451"/>
              </a:tblGrid>
              <a:tr h="451485">
                <a:tc rowSpan="2">
                  <a:txBody>
                    <a:bodyPr/>
                    <a:lstStyle/>
                    <a:p>
                      <a:pPr algn="ctr"/>
                      <a:r>
                        <a:rPr lang="zh-CN" altLang="en-US" sz="1600" dirty="0" smtClean="0">
                          <a:latin typeface="微软雅黑" panose="020B0503020204020204" charset="-122"/>
                          <a:ea typeface="微软雅黑" panose="020B0503020204020204" charset="-122"/>
                          <a:cs typeface="微软雅黑" panose="020B0503020204020204" charset="-122"/>
                        </a:rPr>
                        <a:t>序号</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latin typeface="微软雅黑" panose="020B0503020204020204" charset="-122"/>
                          <a:ea typeface="微软雅黑" panose="020B0503020204020204" charset="-122"/>
                          <a:cs typeface="微软雅黑" panose="020B0503020204020204" charset="-122"/>
                        </a:rPr>
                        <a:t>2020</a:t>
                      </a:r>
                      <a:r>
                        <a:rPr lang="zh-CN" altLang="en-US" sz="1600" dirty="0" smtClean="0">
                          <a:latin typeface="微软雅黑" panose="020B0503020204020204" charset="-122"/>
                          <a:ea typeface="微软雅黑" panose="020B0503020204020204" charset="-122"/>
                          <a:cs typeface="微软雅黑" panose="020B0503020204020204" charset="-122"/>
                        </a:rPr>
                        <a:t>计价办法</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latin typeface="微软雅黑" panose="020B0503020204020204" charset="-122"/>
                          <a:ea typeface="微软雅黑" panose="020B0503020204020204" charset="-122"/>
                          <a:cs typeface="微软雅黑" panose="020B0503020204020204" charset="-122"/>
                        </a:rPr>
                        <a:t>2014</a:t>
                      </a:r>
                      <a:r>
                        <a:rPr lang="zh-CN" altLang="en-US" sz="1600" dirty="0" smtClean="0">
                          <a:latin typeface="微软雅黑" panose="020B0503020204020204" charset="-122"/>
                          <a:ea typeface="微软雅黑" panose="020B0503020204020204" charset="-122"/>
                          <a:cs typeface="微软雅黑" panose="020B0503020204020204" charset="-122"/>
                        </a:rPr>
                        <a:t>计价办法</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r>
              <a:tr h="462280">
                <a:tc vMerge="1">
                  <a:tcPr/>
                </a:tc>
                <a:tc>
                  <a:txBody>
                    <a:bodyPr/>
                    <a:lstStyle/>
                    <a:p>
                      <a:pPr algn="ctr"/>
                      <a:r>
                        <a:rPr lang="zh-CN" altLang="en-US" sz="1600" dirty="0" smtClean="0">
                          <a:latin typeface="微软雅黑" panose="020B0503020204020204" charset="-122"/>
                          <a:ea typeface="微软雅黑" panose="020B0503020204020204" charset="-122"/>
                          <a:cs typeface="微软雅黑" panose="020B0503020204020204" charset="-122"/>
                        </a:rPr>
                        <a:t>管理费内涵</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smtClean="0">
                          <a:latin typeface="微软雅黑" panose="020B0503020204020204" charset="-122"/>
                          <a:ea typeface="微软雅黑" panose="020B0503020204020204" charset="-122"/>
                          <a:cs typeface="微软雅黑" panose="020B0503020204020204" charset="-122"/>
                        </a:rPr>
                        <a:t>管理费内涵</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r>
              <a:tr h="868680">
                <a:tc>
                  <a:txBody>
                    <a:bodyPr/>
                    <a:lstStyle/>
                    <a:p>
                      <a:pPr algn="ctr"/>
                      <a:r>
                        <a:rPr lang="en-US" altLang="zh-CN" sz="1600" dirty="0" smtClean="0">
                          <a:latin typeface="微软雅黑" panose="020B0503020204020204" charset="-122"/>
                          <a:ea typeface="微软雅黑" panose="020B0503020204020204" charset="-122"/>
                          <a:cs typeface="微软雅黑" panose="020B0503020204020204" charset="-122"/>
                        </a:rPr>
                        <a:t>1</a:t>
                      </a:r>
                      <a:endParaRPr lang="en-US" altLang="zh-CN"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管理人员工资（是指按规定支付给管理人员的计时工资、奖金、津贴补贴、加班加点工资及其</a:t>
                      </a:r>
                      <a:r>
                        <a:rPr lang="zh-CN" altLang="en-US" sz="1600" kern="1200" dirty="0" smtClean="0">
                          <a:solidFill>
                            <a:srgbClr val="FF0000"/>
                          </a:solidFill>
                          <a:latin typeface="微软雅黑" panose="020B0503020204020204" charset="-122"/>
                          <a:ea typeface="微软雅黑" panose="020B0503020204020204" charset="-122"/>
                          <a:cs typeface="微软雅黑" panose="020B0503020204020204" charset="-122"/>
                        </a:rPr>
                        <a:t>五险一金</a:t>
                      </a: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，以及特殊情况下支付的工资。</a:t>
                      </a:r>
                      <a:endPar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管理人员工资是指按规定支付给管理人员的计时工资、奖金、津贴补贴、加班加点工资，以及特殊情况下支付的工资</a:t>
                      </a:r>
                      <a:endPar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r>
              <a:tr h="1102360">
                <a:tc>
                  <a:txBody>
                    <a:bodyPr/>
                    <a:lstStyle/>
                    <a:p>
                      <a:pPr algn="ctr"/>
                      <a:r>
                        <a:rPr lang="en-US" altLang="zh-CN" sz="1600" dirty="0" smtClean="0">
                          <a:latin typeface="微软雅黑" panose="020B0503020204020204" charset="-122"/>
                          <a:ea typeface="微软雅黑" panose="020B0503020204020204" charset="-122"/>
                          <a:cs typeface="微软雅黑" panose="020B0503020204020204" charset="-122"/>
                        </a:rPr>
                        <a:t>2</a:t>
                      </a:r>
                      <a:endParaRPr lang="en-US" altLang="zh-CN"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办公费、差旅交通费、固定资产使用费、工具用具使用费、劳动保险和职工福利费、劳动保护费、</a:t>
                      </a:r>
                      <a:r>
                        <a:rPr lang="zh-CN" altLang="en-US" sz="1600" kern="1200" dirty="0" smtClean="0">
                          <a:solidFill>
                            <a:srgbClr val="FF0000"/>
                          </a:solidFill>
                          <a:latin typeface="微软雅黑" panose="020B0503020204020204" charset="-122"/>
                          <a:ea typeface="微软雅黑" panose="020B0503020204020204" charset="-122"/>
                          <a:cs typeface="微软雅黑" panose="020B0503020204020204" charset="-122"/>
                        </a:rPr>
                        <a:t>自检试验费</a:t>
                      </a: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、财产保险费、财务费、其他</a:t>
                      </a:r>
                      <a:endPar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办公费、差旅交通费、固定资产使用费、工具用具使用费、劳动保险和职工福利费、劳动保护费、</a:t>
                      </a:r>
                      <a:r>
                        <a:rPr lang="zh-CN" altLang="en-US" sz="1600" kern="1200" dirty="0" smtClean="0">
                          <a:solidFill>
                            <a:srgbClr val="FF0000"/>
                          </a:solidFill>
                          <a:latin typeface="微软雅黑" panose="020B0503020204020204" charset="-122"/>
                          <a:ea typeface="微软雅黑" panose="020B0503020204020204" charset="-122"/>
                          <a:cs typeface="微软雅黑" panose="020B0503020204020204" charset="-122"/>
                        </a:rPr>
                        <a:t>检验试验费</a:t>
                      </a: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、财产保险费、财务费、其他</a:t>
                      </a:r>
                      <a:endParaRPr lang="zh-CN" altLang="en-US" sz="1600" dirty="0" smtClean="0">
                        <a:latin typeface="微软雅黑" panose="020B0503020204020204" charset="-122"/>
                        <a:ea typeface="微软雅黑" panose="020B0503020204020204" charset="-122"/>
                        <a:cs typeface="微软雅黑" panose="020B0503020204020204" charset="-122"/>
                      </a:endParaRPr>
                    </a:p>
                    <a:p>
                      <a:pPr marL="0" marR="0" indent="0" algn="ctr" defTabSz="914400" rtl="0" eaLnBrk="1" fontAlgn="auto" latinLnBrk="0" hangingPunct="1">
                        <a:lnSpc>
                          <a:spcPct val="100000"/>
                        </a:lnSpc>
                        <a:spcBef>
                          <a:spcPts val="0"/>
                        </a:spcBef>
                        <a:spcAft>
                          <a:spcPts val="0"/>
                        </a:spcAft>
                        <a:buClrTx/>
                        <a:buSzTx/>
                        <a:buFontTx/>
                        <a:buNone/>
                        <a:defRPr/>
                      </a:pP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r>
              <a:tr h="335280">
                <a:tc>
                  <a:txBody>
                    <a:bodyPr/>
                    <a:lstStyle/>
                    <a:p>
                      <a:pPr algn="ctr"/>
                      <a:r>
                        <a:rPr lang="en-US" altLang="zh-CN" sz="1600" dirty="0" smtClean="0">
                          <a:latin typeface="微软雅黑" panose="020B0503020204020204" charset="-122"/>
                          <a:ea typeface="微软雅黑" panose="020B0503020204020204" charset="-122"/>
                          <a:cs typeface="微软雅黑" panose="020B0503020204020204" charset="-122"/>
                        </a:rPr>
                        <a:t>3</a:t>
                      </a:r>
                      <a:endParaRPr lang="en-US" altLang="zh-CN"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600" dirty="0" smtClean="0">
                          <a:solidFill>
                            <a:srgbClr val="FF0000"/>
                          </a:solidFill>
                          <a:latin typeface="微软雅黑" panose="020B0503020204020204" charset="-122"/>
                          <a:ea typeface="微软雅黑" panose="020B0503020204020204" charset="-122"/>
                          <a:cs typeface="微软雅黑" panose="020B0503020204020204" charset="-122"/>
                        </a:rPr>
                        <a:t>职工教育经费、工会经费</a:t>
                      </a:r>
                      <a:endParaRPr lang="zh-CN" altLang="en-US" sz="1600" dirty="0" smtClean="0">
                        <a:solidFill>
                          <a:srgbClr val="FF0000"/>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smtClean="0">
                          <a:latin typeface="微软雅黑" panose="020B0503020204020204" charset="-122"/>
                          <a:ea typeface="微软雅黑" panose="020B0503020204020204" charset="-122"/>
                          <a:cs typeface="微软雅黑" panose="020B0503020204020204" charset="-122"/>
                        </a:rPr>
                        <a:t>单列在规费中</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r>
              <a:tr h="1408430">
                <a:tc>
                  <a:txBody>
                    <a:bodyPr/>
                    <a:lstStyle/>
                    <a:p>
                      <a:pPr algn="ctr"/>
                      <a:r>
                        <a:rPr lang="en-US" altLang="zh-CN" sz="1600" dirty="0" smtClean="0">
                          <a:latin typeface="微软雅黑" panose="020B0503020204020204" charset="-122"/>
                          <a:ea typeface="微软雅黑" panose="020B0503020204020204" charset="-122"/>
                          <a:cs typeface="微软雅黑" panose="020B0503020204020204" charset="-122"/>
                        </a:rPr>
                        <a:t>4</a:t>
                      </a:r>
                      <a:endParaRPr lang="en-US" altLang="zh-CN"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税金及附加：是指企业按规定缴纳的房产税、车船使用税、土地使用税、印花税</a:t>
                      </a:r>
                      <a:r>
                        <a:rPr lang="zh-CN" altLang="en-US" sz="1600" kern="1200" dirty="0" smtClean="0">
                          <a:solidFill>
                            <a:srgbClr val="FF0000"/>
                          </a:solidFill>
                          <a:latin typeface="微软雅黑" panose="020B0503020204020204" charset="-122"/>
                          <a:ea typeface="微软雅黑" panose="020B0503020204020204" charset="-122"/>
                          <a:cs typeface="微软雅黑" panose="020B0503020204020204" charset="-122"/>
                        </a:rPr>
                        <a:t>以及城市维护建设税、教育费附加和地方教育附加等</a:t>
                      </a: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a:t>
                      </a:r>
                      <a:endPar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rPr>
                        <a:t>税金及附加：是指企业按规定缴纳的房产税、车船使用税、土地使用税、印花税</a:t>
                      </a:r>
                      <a:endParaRPr lang="zh-CN" altLang="en-US" sz="1600" kern="120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r>
            </a:tbl>
          </a:graphicData>
        </a:graphic>
      </p:graphicFrame>
      <p:sp>
        <p:nvSpPr>
          <p:cNvPr id="4"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zh-CN" altLang="en-US" b="1" dirty="0" smtClean="0">
                <a:latin typeface="微软雅黑" panose="020B0503020204020204" charset="-122"/>
                <a:ea typeface="微软雅黑" panose="020B0503020204020204" charset="-122"/>
                <a:cs typeface="微软雅黑" panose="020B0503020204020204" charset="-122"/>
              </a:rPr>
              <a:t>二、计费要点</a:t>
            </a:r>
            <a:r>
              <a:rPr lang="en-US" altLang="zh-CN" b="1" dirty="0" smtClean="0">
                <a:latin typeface="微软雅黑" panose="020B0503020204020204" charset="-122"/>
                <a:ea typeface="微软雅黑" panose="020B0503020204020204" charset="-122"/>
                <a:cs typeface="微软雅黑" panose="020B0503020204020204" charset="-122"/>
              </a:rPr>
              <a:t>-</a:t>
            </a:r>
            <a:r>
              <a:rPr lang="zh-CN" altLang="en-US" b="1" dirty="0" smtClean="0">
                <a:latin typeface="微软雅黑" panose="020B0503020204020204" charset="-122"/>
                <a:ea typeface="微软雅黑" panose="020B0503020204020204" charset="-122"/>
                <a:cs typeface="微软雅黑" panose="020B0503020204020204" charset="-122"/>
              </a:rPr>
              <a:t>管理费</a:t>
            </a:r>
            <a:endParaRPr lang="zh-CN" altLang="en-US" b="1"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01811" y="1334123"/>
            <a:ext cx="7143800" cy="4616648"/>
          </a:xfrm>
          <a:prstGeom prst="rect">
            <a:avLst/>
          </a:prstGeom>
          <a:noFill/>
        </p:spPr>
        <p:txBody>
          <a:bodyPr wrap="square" rtlCol="0">
            <a:spAutoFit/>
          </a:bodyPr>
          <a:lstStyle/>
          <a:p>
            <a:pPr marL="342900" indent="-342900">
              <a:lnSpc>
                <a:spcPct val="200000"/>
              </a:lnSpc>
              <a:buAutoNum type="arabicPeriod"/>
            </a:pPr>
            <a:r>
              <a:rPr lang="zh-CN" altLang="en-US" sz="2400" b="1" dirty="0">
                <a:solidFill>
                  <a:srgbClr val="FFFF00"/>
                </a:solidFill>
                <a:latin typeface="微软雅黑" panose="020B0503020204020204" charset="-122"/>
                <a:ea typeface="微软雅黑" panose="020B0503020204020204" charset="-122"/>
              </a:rPr>
              <a:t>管理费内涵变化</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  </a:t>
            </a:r>
            <a:endParaRPr lang="en-US" altLang="zh-CN" dirty="0" smtClean="0">
              <a:solidFill>
                <a:schemeClr val="bg1"/>
              </a:solidFill>
              <a:latin typeface="微软雅黑" panose="020B0503020204020204" charset="-122"/>
              <a:ea typeface="微软雅黑" panose="020B0503020204020204" charset="-122"/>
              <a:cs typeface="微软雅黑" panose="020B0503020204020204" charset="-122"/>
            </a:endParaRPr>
          </a:p>
          <a:p>
            <a:pPr marL="342900" indent="-342900">
              <a:lnSpc>
                <a:spcPct val="200000"/>
              </a:lnSpc>
            </a:pP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       管理费内涵根据建标</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〔2013〕44</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号文有关规定及会议纪要，在</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2014</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计价办法基础上增加了职工教育经费、工会经费两项原单列的规费，另外将附加税及企业管理人员的五险一金放入管理费。</a:t>
            </a:r>
            <a:endParaRPr lang="en-US" altLang="zh-CN" dirty="0" smtClean="0">
              <a:solidFill>
                <a:schemeClr val="bg1"/>
              </a:solidFill>
              <a:latin typeface="微软雅黑" panose="020B0503020204020204" charset="-122"/>
              <a:ea typeface="微软雅黑" panose="020B0503020204020204" charset="-122"/>
              <a:cs typeface="微软雅黑" panose="020B0503020204020204" charset="-122"/>
            </a:endParaRPr>
          </a:p>
          <a:p>
            <a:pPr marL="342900" indent="-342900">
              <a:lnSpc>
                <a:spcPct val="200000"/>
              </a:lnSpc>
              <a:buAutoNum type="arabicPeriod" startAt="2"/>
            </a:pPr>
            <a:r>
              <a:rPr lang="zh-CN" altLang="en-US" sz="2400" b="1" dirty="0">
                <a:solidFill>
                  <a:srgbClr val="FFFF00"/>
                </a:solidFill>
                <a:latin typeface="微软雅黑" panose="020B0503020204020204" charset="-122"/>
                <a:ea typeface="微软雅黑" panose="020B0503020204020204" charset="-122"/>
              </a:rPr>
              <a:t>取费基数变化</a:t>
            </a:r>
            <a:endParaRPr lang="zh-CN" altLang="en-US" sz="2400" b="1" dirty="0">
              <a:solidFill>
                <a:srgbClr val="FFFF00"/>
              </a:solidFill>
              <a:latin typeface="微软雅黑" panose="020B0503020204020204" charset="-122"/>
              <a:ea typeface="微软雅黑" panose="020B0503020204020204" charset="-122"/>
            </a:endParaRPr>
          </a:p>
          <a:p>
            <a:pPr marL="342900" indent="-342900">
              <a:lnSpc>
                <a:spcPct val="200000"/>
              </a:lnSpc>
            </a:pP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除安装工程以人工费作为取费基数外，建筑、市政、仿古、园林等工程按直接费取费（不含设备及</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3</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万以上的苗木）</a:t>
            </a:r>
            <a:endParaRPr lang="en-US" altLang="zh-CN" dirty="0" smtClean="0">
              <a:solidFill>
                <a:schemeClr val="bg1"/>
              </a:solidFill>
              <a:latin typeface="微软雅黑" panose="020B0503020204020204" charset="-122"/>
              <a:ea typeface="微软雅黑" panose="020B0503020204020204" charset="-122"/>
              <a:cs typeface="微软雅黑" panose="020B0503020204020204" charset="-122"/>
            </a:endParaRPr>
          </a:p>
          <a:p>
            <a:pPr marL="342900" indent="-342900"/>
            <a:endParaRPr lang="en-US" altLang="zh-CN"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01 </a:t>
            </a:r>
            <a:r>
              <a:rPr lang="zh-CN" altLang="en-US" b="1" dirty="0">
                <a:latin typeface="微软雅黑" panose="020B0503020204020204" charset="-122"/>
                <a:ea typeface="微软雅黑" panose="020B0503020204020204" charset="-122"/>
                <a:cs typeface="微软雅黑" panose="020B0503020204020204" charset="-122"/>
              </a:rPr>
              <a:t>管理费，利润变化情况</a:t>
            </a:r>
            <a:endParaRPr lang="zh-CN" altLang="en-US" b="1"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4294967295"/>
            <p:custDataLst>
              <p:tags r:id="rId1"/>
            </p:custDataLst>
          </p:nvPr>
        </p:nvGraphicFramePr>
        <p:xfrm>
          <a:off x="1023902" y="1285860"/>
          <a:ext cx="10076817" cy="4916805"/>
        </p:xfrm>
        <a:graphic>
          <a:graphicData uri="http://schemas.openxmlformats.org/drawingml/2006/table">
            <a:tbl>
              <a:tblPr firstRow="1" bandRow="1">
                <a:tableStyleId>{5C22544A-7EE6-4342-B048-85BDC9FD1C3A}</a:tableStyleId>
              </a:tblPr>
              <a:tblGrid>
                <a:gridCol w="687705"/>
                <a:gridCol w="2225040"/>
                <a:gridCol w="2145665"/>
                <a:gridCol w="1074420"/>
                <a:gridCol w="807085"/>
                <a:gridCol w="1369060"/>
                <a:gridCol w="849631"/>
                <a:gridCol w="918211"/>
              </a:tblGrid>
              <a:tr h="304800">
                <a:tc rowSpan="2">
                  <a:txBody>
                    <a:bodyPr/>
                    <a:lstStyle/>
                    <a:p>
                      <a:pPr algn="ctr"/>
                      <a:r>
                        <a:rPr lang="zh-CN" altLang="en-US" sz="1600" dirty="0" smtClean="0">
                          <a:latin typeface="微软雅黑" panose="020B0503020204020204" charset="-122"/>
                          <a:ea typeface="微软雅黑" panose="020B0503020204020204" charset="-122"/>
                          <a:cs typeface="微软雅黑" panose="020B0503020204020204" charset="-122"/>
                        </a:rPr>
                        <a:t>序号</a:t>
                      </a:r>
                      <a:endParaRPr lang="zh-CN" altLang="en-US" sz="1400" b="0" dirty="0" smtClean="0">
                        <a:solidFill>
                          <a:schemeClr val="dk1"/>
                        </a:solidFill>
                        <a:latin typeface="微软雅黑" panose="020B0503020204020204" charset="-122"/>
                        <a:ea typeface="微软雅黑" panose="020B0503020204020204" charset="-122"/>
                        <a:cs typeface="微软雅黑" panose="020B0503020204020204" charset="-122"/>
                      </a:endParaRPr>
                    </a:p>
                    <a:p>
                      <a:pPr algn="ctr"/>
                      <a:endParaRPr lang="zh-CN" altLang="en-US" sz="1400" b="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endParaRPr lang="zh-CN" altLang="en-US" sz="1400" b="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c gridSpan="3">
                  <a:txBody>
                    <a:bodyPr/>
                    <a:lstStyle/>
                    <a:p>
                      <a:pPr algn="ctr">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2020计价办法（</a:t>
                      </a:r>
                      <a:r>
                        <a:rPr lang="en-US" altLang="zh-CN" sz="1600" dirty="0" smtClean="0">
                          <a:latin typeface="微软雅黑" panose="020B0503020204020204" charset="-122"/>
                          <a:ea typeface="微软雅黑" panose="020B0503020204020204" charset="-122"/>
                          <a:cs typeface="微软雅黑" panose="020B0503020204020204" charset="-122"/>
                        </a:rPr>
                        <a:t>%</a:t>
                      </a:r>
                      <a:r>
                        <a:rPr lang="zh-CN" altLang="en-US" sz="1600" dirty="0" smtClean="0">
                          <a:latin typeface="微软雅黑" panose="020B0503020204020204" charset="-122"/>
                          <a:ea typeface="微软雅黑" panose="020B0503020204020204" charset="-122"/>
                          <a:cs typeface="微软雅黑" panose="020B0503020204020204" charset="-122"/>
                        </a:rPr>
                        <a:t>）</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hMerge="1">
                  <a:tcPr/>
                </a:tc>
                <a:tc hMerge="1">
                  <a:tcPr/>
                </a:tc>
                <a:tc gridSpan="3">
                  <a:txBody>
                    <a:bodyPr/>
                    <a:lstStyle/>
                    <a:p>
                      <a:pPr algn="ctr">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2014计价办法（</a:t>
                      </a:r>
                      <a:r>
                        <a:rPr lang="en-US" altLang="zh-CN" sz="1600" dirty="0" smtClean="0">
                          <a:latin typeface="微软雅黑" panose="020B0503020204020204" charset="-122"/>
                          <a:ea typeface="微软雅黑" panose="020B0503020204020204" charset="-122"/>
                          <a:cs typeface="微软雅黑" panose="020B0503020204020204" charset="-122"/>
                        </a:rPr>
                        <a:t>%</a:t>
                      </a:r>
                      <a:r>
                        <a:rPr lang="zh-CN" altLang="en-US" sz="1600" dirty="0" smtClean="0">
                          <a:latin typeface="微软雅黑" panose="020B0503020204020204" charset="-122"/>
                          <a:ea typeface="微软雅黑" panose="020B0503020204020204" charset="-122"/>
                          <a:cs typeface="微软雅黑" panose="020B0503020204020204" charset="-122"/>
                        </a:rPr>
                        <a:t>）</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hMerge="1">
                  <a:tcPr/>
                </a:tc>
                <a:tc hMerge="1">
                  <a:tcPr/>
                </a:tc>
              </a:tr>
              <a:tr h="579120">
                <a:tc vMerge="1">
                  <a:tcP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专业</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取费基数</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管理费率</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利润费率</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取费基数</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管理费率</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600" dirty="0" smtClean="0">
                          <a:latin typeface="微软雅黑" panose="020B0503020204020204" charset="-122"/>
                          <a:ea typeface="微软雅黑" panose="020B0503020204020204" charset="-122"/>
                          <a:cs typeface="微软雅黑" panose="020B0503020204020204" charset="-122"/>
                        </a:rPr>
                        <a:t>利润费率</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r>
              <a:tr h="365760">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1</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建筑</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rowSpan="8">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直接费（不含设备及单株3万以上的苗木）</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9.65</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  人工+机械</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cs typeface="微软雅黑" panose="020B0503020204020204" charset="-122"/>
                        </a:rPr>
                        <a:t>23.34</a:t>
                      </a:r>
                      <a:endParaRPr lang="zh-CN" altLang="en-US" sz="1600" dirty="0">
                        <a:cs typeface="微软雅黑" panose="020B0503020204020204" charset="-122"/>
                      </a:endParaRPr>
                    </a:p>
                  </a:txBody>
                  <a:tcPr anchor="ctr"/>
                </a:tc>
                <a:tc>
                  <a:txBody>
                    <a:bodyPr/>
                    <a:lstStyle/>
                    <a:p>
                      <a:pPr algn="ctr"/>
                      <a:r>
                        <a:rPr lang="en-US" altLang="zh-CN" sz="1800" dirty="0" smtClean="0">
                          <a:cs typeface="微软雅黑" panose="020B0503020204020204" charset="-122"/>
                        </a:rPr>
                        <a:t>25.12</a:t>
                      </a:r>
                      <a:endParaRPr lang="zh-CN" altLang="en-US" sz="1800" dirty="0">
                        <a:cs typeface="微软雅黑" panose="020B0503020204020204" charset="-122"/>
                      </a:endParaRPr>
                    </a:p>
                  </a:txBody>
                  <a:tcPr anchor="ctr"/>
                </a:tc>
              </a:tr>
              <a:tr h="365760">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2</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装饰</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vMerge="1">
                  <a:tcP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6.8</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人工</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cs typeface="微软雅黑" panose="020B0503020204020204" charset="-122"/>
                        </a:rPr>
                        <a:t>26.81</a:t>
                      </a:r>
                      <a:endParaRPr lang="zh-CN" altLang="en-US" sz="1600" dirty="0">
                        <a:cs typeface="微软雅黑" panose="020B0503020204020204" charset="-122"/>
                      </a:endParaRPr>
                    </a:p>
                  </a:txBody>
                  <a:tcPr anchor="ctr"/>
                </a:tc>
                <a:tc>
                  <a:txBody>
                    <a:bodyPr/>
                    <a:lstStyle/>
                    <a:p>
                      <a:pPr algn="ctr"/>
                      <a:r>
                        <a:rPr lang="en-US" altLang="zh-CN" sz="1800" dirty="0" smtClean="0">
                          <a:cs typeface="微软雅黑" panose="020B0503020204020204" charset="-122"/>
                        </a:rPr>
                        <a:t>28.88</a:t>
                      </a:r>
                      <a:endParaRPr lang="zh-CN" altLang="en-US" sz="1800" dirty="0">
                        <a:cs typeface="微软雅黑" panose="020B0503020204020204" charset="-122"/>
                      </a:endParaRPr>
                    </a:p>
                  </a:txBody>
                  <a:tcPr anchor="ctr"/>
                </a:tc>
              </a:tr>
              <a:tr h="365760">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3</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园林绿化</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vMerge="1">
                  <a:tcP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8</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400" dirty="0" smtClean="0">
                          <a:latin typeface="微软雅黑" panose="020B0503020204020204" charset="-122"/>
                          <a:ea typeface="微软雅黑" panose="020B0503020204020204" charset="-122"/>
                          <a:cs typeface="微软雅黑" panose="020B0503020204020204" charset="-122"/>
                        </a:rPr>
                        <a:t>人工</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cs typeface="微软雅黑" panose="020B0503020204020204" charset="-122"/>
                        </a:rPr>
                        <a:t>20.15</a:t>
                      </a:r>
                      <a:endParaRPr lang="zh-CN" altLang="en-US" sz="1600" dirty="0">
                        <a:cs typeface="微软雅黑" panose="020B0503020204020204" charset="-122"/>
                      </a:endParaRPr>
                    </a:p>
                  </a:txBody>
                  <a:tcPr anchor="ctr"/>
                </a:tc>
                <a:tc>
                  <a:txBody>
                    <a:bodyPr/>
                    <a:lstStyle/>
                    <a:p>
                      <a:pPr algn="ctr"/>
                      <a:r>
                        <a:rPr lang="en-US" altLang="zh-CN" sz="1800" dirty="0" smtClean="0">
                          <a:cs typeface="微软雅黑" panose="020B0503020204020204" charset="-122"/>
                        </a:rPr>
                        <a:t>21.7</a:t>
                      </a:r>
                      <a:endParaRPr lang="zh-CN" altLang="en-US" sz="1800" dirty="0">
                        <a:cs typeface="微软雅黑" panose="020B0503020204020204" charset="-122"/>
                      </a:endParaRPr>
                    </a:p>
                  </a:txBody>
                  <a:tcPr anchor="ctr"/>
                </a:tc>
              </a:tr>
              <a:tr h="365760">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4</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仿古</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vMerge="1">
                  <a:tcP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9.65</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人工+机械</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cs typeface="微软雅黑" panose="020B0503020204020204" charset="-122"/>
                        </a:rPr>
                        <a:t>24.51</a:t>
                      </a:r>
                      <a:endParaRPr lang="zh-CN" altLang="en-US" sz="1600" dirty="0">
                        <a:cs typeface="微软雅黑" panose="020B0503020204020204" charset="-122"/>
                      </a:endParaRPr>
                    </a:p>
                  </a:txBody>
                  <a:tcPr anchor="ctr"/>
                </a:tc>
                <a:tc>
                  <a:txBody>
                    <a:bodyPr/>
                    <a:lstStyle/>
                    <a:p>
                      <a:pPr algn="ctr"/>
                      <a:r>
                        <a:rPr lang="en-US" altLang="zh-CN" sz="1800" dirty="0" smtClean="0">
                          <a:cs typeface="微软雅黑" panose="020B0503020204020204" charset="-122"/>
                        </a:rPr>
                        <a:t>26.39</a:t>
                      </a:r>
                      <a:endParaRPr lang="zh-CN" altLang="en-US" sz="1800" dirty="0">
                        <a:cs typeface="微软雅黑" panose="020B0503020204020204" charset="-122"/>
                      </a:endParaRPr>
                    </a:p>
                  </a:txBody>
                  <a:tcPr anchor="ctr"/>
                </a:tc>
              </a:tr>
              <a:tr h="731520">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5</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道路、管网、市政排水设施维护、综合管廊、水处理</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vMerge="1">
                  <a:tcP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6.8</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endParaRPr lang="zh-CN" altLang="en-US" sz="1600" dirty="0">
                        <a:cs typeface="微软雅黑" panose="020B0503020204020204" charset="-122"/>
                      </a:endParaRPr>
                    </a:p>
                  </a:txBody>
                  <a:tcPr anchor="ctr"/>
                </a:tc>
                <a:tc>
                  <a:txBody>
                    <a:bodyPr/>
                    <a:lstStyle/>
                    <a:p>
                      <a:pPr algn="ctr"/>
                      <a:endParaRPr lang="zh-CN" altLang="en-US" sz="1800" dirty="0">
                        <a:cs typeface="微软雅黑" panose="020B0503020204020204" charset="-122"/>
                      </a:endParaRPr>
                    </a:p>
                  </a:txBody>
                  <a:tcPr anchor="ctr"/>
                </a:tc>
              </a:tr>
              <a:tr h="518160">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桥涵、隧道、生活垃圾处理</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vMerge="1">
                  <a:tcP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9.65</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人工+机械</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cs typeface="微软雅黑" panose="020B0503020204020204" charset="-122"/>
                        </a:rPr>
                        <a:t>21.82</a:t>
                      </a:r>
                      <a:endParaRPr lang="zh-CN" altLang="en-US" sz="1600" dirty="0">
                        <a:cs typeface="微软雅黑" panose="020B0503020204020204" charset="-122"/>
                      </a:endParaRPr>
                    </a:p>
                  </a:txBody>
                  <a:tcPr anchor="ctr"/>
                </a:tc>
                <a:tc>
                  <a:txBody>
                    <a:bodyPr/>
                    <a:lstStyle/>
                    <a:p>
                      <a:pPr algn="ctr"/>
                      <a:r>
                        <a:rPr lang="en-US" altLang="zh-CN" sz="1800" dirty="0" smtClean="0">
                          <a:cs typeface="微软雅黑" panose="020B0503020204020204" charset="-122"/>
                        </a:rPr>
                        <a:t>23.5</a:t>
                      </a:r>
                      <a:endParaRPr lang="zh-CN" altLang="en-US" sz="1800" dirty="0">
                        <a:cs typeface="微软雅黑" panose="020B0503020204020204" charset="-122"/>
                      </a:endParaRPr>
                    </a:p>
                  </a:txBody>
                  <a:tcPr anchor="ctr"/>
                </a:tc>
              </a:tr>
              <a:tr h="365760">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7</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机械土石方（含强夯地基）</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vMerge="1">
                  <a:tcP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9.65</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人工+机械</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cs typeface="微软雅黑" panose="020B0503020204020204" charset="-122"/>
                        </a:rPr>
                        <a:t>6.83</a:t>
                      </a:r>
                      <a:endParaRPr lang="zh-CN" altLang="en-US" sz="1600" dirty="0">
                        <a:cs typeface="微软雅黑" panose="020B0503020204020204" charset="-122"/>
                      </a:endParaRPr>
                    </a:p>
                  </a:txBody>
                  <a:tcPr anchor="ctr"/>
                </a:tc>
                <a:tc>
                  <a:txBody>
                    <a:bodyPr/>
                    <a:lstStyle/>
                    <a:p>
                      <a:pPr algn="ctr"/>
                      <a:r>
                        <a:rPr lang="en-US" altLang="zh-CN" sz="1800" dirty="0" smtClean="0">
                          <a:cs typeface="微软雅黑" panose="020B0503020204020204" charset="-122"/>
                        </a:rPr>
                        <a:t>7.35</a:t>
                      </a:r>
                      <a:endParaRPr lang="zh-CN" altLang="en-US" sz="1800" dirty="0">
                        <a:cs typeface="微软雅黑" panose="020B0503020204020204" charset="-122"/>
                      </a:endParaRPr>
                    </a:p>
                  </a:txBody>
                  <a:tcPr anchor="ctr"/>
                </a:tc>
              </a:tr>
              <a:tr h="518160">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8</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algn="ctr" defTabSz="914400" rtl="0" eaLnBrk="1" latinLnBrk="0" hangingPunct="1"/>
                      <a:r>
                        <a:rPr lang="zh-CN" altLang="en-US" sz="1400" kern="1200" dirty="0" smtClean="0">
                          <a:solidFill>
                            <a:schemeClr val="dk1"/>
                          </a:solidFill>
                          <a:latin typeface="微软雅黑" panose="020B0503020204020204" charset="-122"/>
                          <a:ea typeface="微软雅黑" panose="020B0503020204020204" charset="-122"/>
                          <a:cs typeface="微软雅黑" panose="020B0503020204020204" charset="-122"/>
                        </a:rPr>
                        <a:t>桩基工程、地基处理、基坑支护工程</a:t>
                      </a:r>
                      <a:endParaRPr lang="zh-CN" altLang="en-US" sz="1400" kern="120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c vMerge="1">
                  <a:tcP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9.65</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人工+机械</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cs typeface="微软雅黑" panose="020B0503020204020204" charset="-122"/>
                        </a:rPr>
                        <a:t>12.67</a:t>
                      </a:r>
                      <a:endParaRPr lang="zh-CN" altLang="en-US" sz="1600" dirty="0">
                        <a:cs typeface="微软雅黑" panose="020B0503020204020204" charset="-122"/>
                      </a:endParaRPr>
                    </a:p>
                  </a:txBody>
                  <a:tcPr anchor="ctr"/>
                </a:tc>
                <a:tc>
                  <a:txBody>
                    <a:bodyPr/>
                    <a:lstStyle/>
                    <a:p>
                      <a:pPr algn="ctr"/>
                      <a:r>
                        <a:rPr lang="en-US" altLang="zh-CN" sz="1800" dirty="0" smtClean="0">
                          <a:cs typeface="微软雅黑" panose="020B0503020204020204" charset="-122"/>
                        </a:rPr>
                        <a:t>13.64</a:t>
                      </a:r>
                      <a:endParaRPr lang="zh-CN" altLang="en-US" sz="1800" dirty="0">
                        <a:cs typeface="微软雅黑" panose="020B0503020204020204" charset="-122"/>
                      </a:endParaRPr>
                    </a:p>
                  </a:txBody>
                  <a:tcPr anchor="ctr"/>
                </a:tc>
              </a:tr>
              <a:tr h="405765">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9</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algn="ctr" defTabSz="914400" rtl="0" eaLnBrk="1" latinLnBrk="0" hangingPunct="1"/>
                      <a:r>
                        <a:rPr lang="zh-CN" altLang="en-US" sz="1400" kern="1200" dirty="0" smtClean="0">
                          <a:solidFill>
                            <a:schemeClr val="dk1"/>
                          </a:solidFill>
                          <a:latin typeface="微软雅黑" panose="020B0503020204020204" charset="-122"/>
                          <a:ea typeface="微软雅黑" panose="020B0503020204020204" charset="-122"/>
                          <a:cs typeface="微软雅黑" panose="020B0503020204020204" charset="-122"/>
                        </a:rPr>
                        <a:t>安装工程</a:t>
                      </a:r>
                      <a:endParaRPr lang="zh-CN" altLang="en-US" sz="1400" kern="120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人工费</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32.16</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20</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400" dirty="0" smtClean="0">
                          <a:latin typeface="微软雅黑" panose="020B0503020204020204" charset="-122"/>
                          <a:ea typeface="微软雅黑" panose="020B0503020204020204" charset="-122"/>
                          <a:cs typeface="微软雅黑" panose="020B0503020204020204" charset="-122"/>
                        </a:rPr>
                        <a:t>人工</a:t>
                      </a:r>
                      <a:endParaRPr lang="zh-CN" altLang="en-US" sz="14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600" dirty="0" smtClean="0">
                          <a:cs typeface="微软雅黑" panose="020B0503020204020204" charset="-122"/>
                        </a:rPr>
                        <a:t>29.34</a:t>
                      </a:r>
                      <a:endParaRPr lang="zh-CN" altLang="en-US" sz="1600" dirty="0">
                        <a:cs typeface="微软雅黑" panose="020B0503020204020204" charset="-122"/>
                      </a:endParaRPr>
                    </a:p>
                  </a:txBody>
                  <a:tcPr anchor="ctr"/>
                </a:tc>
                <a:tc>
                  <a:txBody>
                    <a:bodyPr/>
                    <a:lstStyle/>
                    <a:p>
                      <a:pPr algn="ctr"/>
                      <a:r>
                        <a:rPr lang="en-US" altLang="zh-CN" sz="1800" dirty="0" smtClean="0">
                          <a:cs typeface="微软雅黑" panose="020B0503020204020204" charset="-122"/>
                        </a:rPr>
                        <a:t>31.59</a:t>
                      </a:r>
                      <a:endParaRPr lang="zh-CN" altLang="en-US" sz="1800" dirty="0">
                        <a:cs typeface="微软雅黑" panose="020B0503020204020204" charset="-122"/>
                      </a:endParaRPr>
                    </a:p>
                  </a:txBody>
                  <a:tcPr anchor="ctr"/>
                </a:tc>
              </a:tr>
            </a:tbl>
          </a:graphicData>
        </a:graphic>
      </p:graphicFrame>
      <p:sp>
        <p:nvSpPr>
          <p:cNvPr id="5" name="TextBox 4"/>
          <p:cNvSpPr txBox="1"/>
          <p:nvPr/>
        </p:nvSpPr>
        <p:spPr>
          <a:xfrm>
            <a:off x="3939541" y="735331"/>
            <a:ext cx="4523740" cy="461665"/>
          </a:xfrm>
          <a:prstGeom prst="rect">
            <a:avLst/>
          </a:prstGeom>
          <a:noFill/>
        </p:spPr>
        <p:txBody>
          <a:bodyPr wrap="square" rtlCol="0">
            <a:spAutoFit/>
          </a:bodyPr>
          <a:lstStyle/>
          <a:p>
            <a:r>
              <a:rPr lang="en-US" altLang="zh-CN" sz="2400" b="1" dirty="0">
                <a:solidFill>
                  <a:srgbClr val="FFFF00"/>
                </a:solidFill>
                <a:latin typeface="微软雅黑" panose="020B0503020204020204" charset="-122"/>
                <a:ea typeface="微软雅黑" panose="020B0503020204020204" charset="-122"/>
              </a:rPr>
              <a:t>2.</a:t>
            </a:r>
            <a:r>
              <a:rPr lang="zh-CN" altLang="en-US" sz="2400" b="1" dirty="0">
                <a:solidFill>
                  <a:srgbClr val="FFFF00"/>
                </a:solidFill>
                <a:latin typeface="微软雅黑" panose="020B0503020204020204" charset="-122"/>
                <a:ea typeface="微软雅黑" panose="020B0503020204020204" charset="-122"/>
              </a:rPr>
              <a:t>管理费取费基数及费率变化</a:t>
            </a:r>
            <a:endParaRPr lang="zh-CN" altLang="en-US" sz="2400" b="1" dirty="0">
              <a:solidFill>
                <a:srgbClr val="FFFF00"/>
              </a:solidFill>
              <a:latin typeface="微软雅黑" panose="020B0503020204020204" charset="-122"/>
              <a:ea typeface="微软雅黑" panose="020B0503020204020204" charset="-122"/>
            </a:endParaRPr>
          </a:p>
        </p:txBody>
      </p:sp>
      <p:sp>
        <p:nvSpPr>
          <p:cNvPr id="6" name="TextBox 5"/>
          <p:cNvSpPr txBox="1"/>
          <p:nvPr/>
        </p:nvSpPr>
        <p:spPr>
          <a:xfrm>
            <a:off x="1222344" y="6200795"/>
            <a:ext cx="8572528" cy="521970"/>
          </a:xfrm>
          <a:prstGeom prst="rect">
            <a:avLst/>
          </a:prstGeom>
          <a:noFill/>
        </p:spPr>
        <p:txBody>
          <a:bodyPr wrap="square" rtlCol="0">
            <a:spAutoFit/>
          </a:bodyPr>
          <a:lstStyle/>
          <a:p>
            <a:r>
              <a:rPr lang="zh-CN" altLang="en-US" sz="1400" dirty="0" smtClean="0">
                <a:solidFill>
                  <a:schemeClr val="bg1"/>
                </a:solidFill>
                <a:latin typeface="微软雅黑" panose="020B0503020204020204" charset="-122"/>
                <a:ea typeface="微软雅黑" panose="020B0503020204020204" charset="-122"/>
                <a:cs typeface="微软雅黑" panose="020B0503020204020204" charset="-122"/>
              </a:rPr>
              <a:t>注：直接费（不含设备及单株</a:t>
            </a:r>
            <a:r>
              <a:rPr lang="en-US" altLang="zh-CN" sz="1400" dirty="0" smtClean="0">
                <a:solidFill>
                  <a:schemeClr val="bg1"/>
                </a:solidFill>
                <a:latin typeface="微软雅黑" panose="020B0503020204020204" charset="-122"/>
                <a:ea typeface="微软雅黑" panose="020B0503020204020204" charset="-122"/>
                <a:cs typeface="微软雅黑" panose="020B0503020204020204" charset="-122"/>
              </a:rPr>
              <a:t>3</a:t>
            </a:r>
            <a:r>
              <a:rPr lang="zh-CN" altLang="en-US" sz="1400" dirty="0" smtClean="0">
                <a:solidFill>
                  <a:schemeClr val="bg1"/>
                </a:solidFill>
                <a:latin typeface="微软雅黑" panose="020B0503020204020204" charset="-122"/>
                <a:ea typeface="微软雅黑" panose="020B0503020204020204" charset="-122"/>
                <a:cs typeface="微软雅黑" panose="020B0503020204020204" charset="-122"/>
              </a:rPr>
              <a:t>万以上的苗木），包括人工费、机械费、材料费（所有材料）及人材机价差调整，设备费计取其他管理费。</a:t>
            </a:r>
            <a:endParaRPr lang="zh-CN" altLang="en-US" sz="140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7" name="标题 2"/>
          <p:cNvSpPr>
            <a:spLocks noGrp="1"/>
          </p:cNvSpPr>
          <p:nvPr/>
        </p:nvSpPr>
        <p:spPr>
          <a:xfrm>
            <a:off x="482226"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a:latin typeface="微软雅黑" panose="020B0503020204020204" charset="-122"/>
                <a:ea typeface="微软雅黑" panose="020B0503020204020204" charset="-122"/>
                <a:cs typeface="微软雅黑" panose="020B0503020204020204" charset="-122"/>
              </a:rPr>
              <a:t>01 </a:t>
            </a:r>
            <a:r>
              <a:rPr lang="zh-CN" altLang="en-US" b="1" dirty="0">
                <a:latin typeface="微软雅黑" panose="020B0503020204020204" charset="-122"/>
                <a:ea typeface="微软雅黑" panose="020B0503020204020204" charset="-122"/>
                <a:cs typeface="微软雅黑" panose="020B0503020204020204" charset="-122"/>
              </a:rPr>
              <a:t>管理费，利润变化情况</a:t>
            </a:r>
            <a:endParaRPr lang="zh-CN" altLang="en-US" b="1"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pattFill prst="pct50">
          <a:fgClr>
            <a:schemeClr val="accent1"/>
          </a:fgClr>
          <a:bgClr>
            <a:schemeClr val="bg1"/>
          </a:bgClr>
        </a:pattFill>
        <a:effectLst/>
      </p:bgPr>
    </p:bg>
    <p:spTree>
      <p:nvGrpSpPr>
        <p:cNvPr id="1" name=""/>
        <p:cNvGrpSpPr/>
        <p:nvPr/>
      </p:nvGrpSpPr>
      <p:grpSpPr>
        <a:xfrm>
          <a:off x="0" y="0"/>
          <a:ext cx="0" cy="0"/>
          <a:chOff x="0" y="0"/>
          <a:chExt cx="0" cy="0"/>
        </a:xfrm>
      </p:grpSpPr>
      <p:sp>
        <p:nvSpPr>
          <p:cNvPr id="2" name="文本框 1"/>
          <p:cNvSpPr txBox="1"/>
          <p:nvPr/>
        </p:nvSpPr>
        <p:spPr>
          <a:xfrm>
            <a:off x="882652" y="2654937"/>
            <a:ext cx="3557905" cy="4972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635" b="1" i="0" u="none" strike="noStrike" kern="1200" cap="none" spc="-47" normalizeH="0" baseline="0" noProof="0" dirty="0">
                <a:ln>
                  <a:noFill/>
                </a:ln>
                <a:solidFill>
                  <a:srgbClr val="0DFFF4"/>
                </a:solidFill>
                <a:effectLst/>
                <a:uLnTx/>
                <a:uFillTx/>
                <a:latin typeface="微软雅黑" panose="020B0503020204020204" charset="-122"/>
                <a:ea typeface="微软雅黑" panose="020B0503020204020204" charset="-122"/>
                <a:cs typeface="微软雅黑" panose="020B0503020204020204" charset="-122"/>
              </a:rPr>
              <a:t>主要内容</a:t>
            </a:r>
            <a:r>
              <a:rPr kumimoji="0" lang="zh-CN" altLang="en-US" sz="2635" b="1" i="0" u="none" strike="noStrike" kern="1200" cap="none" spc="-47" normalizeH="0" baseline="0" noProof="0" dirty="0">
                <a:ln>
                  <a:noFill/>
                </a:ln>
                <a:solidFill>
                  <a:srgbClr val="0DFFF4"/>
                </a:solidFill>
                <a:effectLst/>
                <a:uLnTx/>
                <a:uFillTx/>
                <a:latin typeface="思源黑体 CN Heavy" panose="020B0A00000000000000" pitchFamily="34" charset="-122"/>
                <a:ea typeface="思源黑体 CN Heavy" panose="020B0A00000000000000" pitchFamily="34" charset="-122"/>
                <a:cs typeface="微软雅黑" panose="020B0503020204020204" charset="-122"/>
              </a:rPr>
              <a:t> </a:t>
            </a:r>
            <a:endParaRPr kumimoji="0" lang="zh-CN" altLang="en-US" sz="2635" b="1" i="0" u="none" strike="noStrike" kern="1200" cap="none" spc="-47" normalizeH="0" baseline="0" noProof="0" dirty="0">
              <a:ln>
                <a:noFill/>
              </a:ln>
              <a:solidFill>
                <a:srgbClr val="0DFFF4"/>
              </a:solidFill>
              <a:effectLst/>
              <a:uLnTx/>
              <a:uFillTx/>
              <a:latin typeface="思源黑体 CN Heavy" panose="020B0A00000000000000" pitchFamily="34" charset="-122"/>
              <a:ea typeface="思源黑体 CN Heavy" panose="020B0A00000000000000" pitchFamily="34" charset="-122"/>
              <a:cs typeface="微软雅黑" panose="020B0503020204020204" charset="-122"/>
            </a:endParaRPr>
          </a:p>
        </p:txBody>
      </p:sp>
      <p:cxnSp>
        <p:nvCxnSpPr>
          <p:cNvPr id="9" name="直接连接符 8"/>
          <p:cNvCxnSpPr/>
          <p:nvPr/>
        </p:nvCxnSpPr>
        <p:spPr>
          <a:xfrm>
            <a:off x="1078411" y="3342595"/>
            <a:ext cx="3028587"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166778" y="3547423"/>
            <a:ext cx="2281394"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计费  台班  配合比</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grpSp>
        <p:nvGrpSpPr>
          <p:cNvPr id="14" name="组合 13"/>
          <p:cNvGrpSpPr/>
          <p:nvPr/>
        </p:nvGrpSpPr>
        <p:grpSpPr>
          <a:xfrm>
            <a:off x="5464176" y="2172335"/>
            <a:ext cx="4643121" cy="2350770"/>
            <a:chOff x="7277" y="3937"/>
            <a:chExt cx="7312" cy="3702"/>
          </a:xfrm>
        </p:grpSpPr>
        <p:sp>
          <p:nvSpPr>
            <p:cNvPr id="5" name="文本框 4"/>
            <p:cNvSpPr txBox="1"/>
            <p:nvPr/>
          </p:nvSpPr>
          <p:spPr>
            <a:xfrm>
              <a:off x="7277" y="3937"/>
              <a:ext cx="3273" cy="6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1  </a:t>
              </a:r>
              <a:r>
                <a:rPr kumimoji="0" lang="zh-CN" altLang="en-US" sz="2000" b="0"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子目特点</a:t>
              </a:r>
              <a:endParaRPr kumimoji="0" 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7277" y="4964"/>
              <a:ext cx="3273" cy="6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2  </a:t>
              </a:r>
              <a:r>
                <a:rPr kumimoji="0" lang="zh-CN" altLang="en-US" sz="2000" b="0"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计费要点</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7" name="文本框 6"/>
            <p:cNvSpPr txBox="1"/>
            <p:nvPr/>
          </p:nvSpPr>
          <p:spPr>
            <a:xfrm>
              <a:off x="7277" y="6059"/>
              <a:ext cx="7312" cy="6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3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mn-ea"/>
                </a:rPr>
                <a:t>施工机械台班费用定额编制说明</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7277" y="7009"/>
              <a:ext cx="4485" cy="6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rPr>
                <a:t>Part 4  </a:t>
              </a: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mn-ea"/>
                </a:rPr>
                <a:t>配合比编制说明</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微软雅黑" panose="020B0503020204020204" charset="-122"/>
                <a:sym typeface="+mn-ea"/>
              </a:endParaRPr>
            </a:p>
          </p:txBody>
        </p:sp>
      </p:grpSp>
    </p:spTree>
  </p:cSld>
  <p:clrMapOvr>
    <a:masterClrMapping/>
  </p:clrMapOvr>
  <p:transition>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845280" y="1485174"/>
            <a:ext cx="8501123" cy="4031873"/>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5600" algn="l" defTabSz="914400" rtl="0" eaLnBrk="1" fontAlgn="base" latinLnBrk="0" hangingPunct="1">
              <a:lnSpc>
                <a:spcPct val="200000"/>
              </a:lnSpc>
              <a:spcBef>
                <a:spcPct val="0"/>
              </a:spcBef>
              <a:spcAft>
                <a:spcPct val="0"/>
              </a:spcAft>
              <a:buClrTx/>
              <a:buSzTx/>
              <a:buFontTx/>
              <a:buNone/>
            </a:pPr>
            <a:r>
              <a:rPr kumimoji="0" lang="zh-CN" altLang="en-US" sz="1800"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 由于设备千差万别，同一种设备国产进口区别悬殊巨大，设备费及3万以上的苗木不进直接费取费基数，计取其他管理费，由甲乙双方协商，参考费率为2%，但发承包双方可不局限于参考费率。</a:t>
            </a:r>
            <a:r>
              <a:rPr kumimoji="0" lang="zh-CN" altLang="en-US" sz="1800" b="0" i="0" u="none" strike="noStrike" cap="none" normalizeH="0" baseline="0" dirty="0" smtClean="0">
                <a:solidFill>
                  <a:srgbClr val="FF0000"/>
                </a:solidFill>
                <a:latin typeface="微软雅黑" panose="020B0503020204020204" charset="-122"/>
                <a:ea typeface="微软雅黑" panose="020B0503020204020204" charset="-122"/>
                <a:cs typeface="微软雅黑" panose="020B0503020204020204" charset="-122"/>
              </a:rPr>
              <a:t>其他管理费</a:t>
            </a:r>
            <a:r>
              <a:rPr kumimoji="0" lang="zh-CN" altLang="en-US" sz="1800"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不是材料或设备的采保费（材料或设备的采保费由双方协商或按相关文件计取），其他管理费是为了补偿企业安全生产管理、招投标、保函、造价咨询、附加税等公司管理费用而计取的相关费用。</a:t>
            </a:r>
            <a:endParaRPr kumimoji="0" lang="zh-CN" altLang="en-US" sz="1800"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5600" algn="l" defTabSz="914400" rtl="0" eaLnBrk="0" fontAlgn="base" latinLnBrk="0" hangingPunct="0">
              <a:lnSpc>
                <a:spcPct val="200000"/>
              </a:lnSpc>
              <a:spcBef>
                <a:spcPct val="0"/>
              </a:spcBef>
              <a:spcAft>
                <a:spcPct val="0"/>
              </a:spcAft>
              <a:buClrTx/>
              <a:buSzTx/>
              <a:buFontTx/>
              <a:buNone/>
            </a:pPr>
            <a:r>
              <a:rPr kumimoji="0" lang="zh-CN" altLang="en-US" sz="2000" b="0" i="0" u="none" strike="noStrike" cap="none" normalizeH="0" baseline="0" dirty="0" smtClean="0">
                <a:solidFill>
                  <a:srgbClr val="FF0000"/>
                </a:solidFill>
                <a:latin typeface="微软雅黑" panose="020B0503020204020204" charset="-122"/>
                <a:ea typeface="微软雅黑" panose="020B0503020204020204" charset="-122"/>
                <a:cs typeface="微软雅黑" panose="020B0503020204020204" charset="-122"/>
              </a:rPr>
              <a:t> 安装工程</a:t>
            </a:r>
            <a:r>
              <a:rPr kumimoji="0" lang="zh-CN" altLang="en-US" sz="1800"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以人工费作为管理费、利润的取费基数，不计取其他管理费，如其他工程借用安装子目，则仍按照主体工程进行取费，其设备须计取其他管理费。</a:t>
            </a:r>
            <a:endParaRPr kumimoji="0" lang="zh-CN" altLang="en-US" sz="1800"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7" name="标题 2"/>
          <p:cNvSpPr>
            <a:spLocks noGrp="1"/>
          </p:cNvSpPr>
          <p:nvPr/>
        </p:nvSpPr>
        <p:spPr>
          <a:xfrm>
            <a:off x="482226"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zh-CN" altLang="en-US" b="1" dirty="0">
                <a:cs typeface="微软雅黑" panose="020B0503020204020204" charset="-122"/>
              </a:rPr>
              <a:t>其他</a:t>
            </a:r>
            <a:r>
              <a:rPr lang="zh-CN" altLang="en-US" b="1" dirty="0" smtClean="0">
                <a:latin typeface="微软雅黑" panose="020B0503020204020204" charset="-122"/>
                <a:ea typeface="微软雅黑" panose="020B0503020204020204" charset="-122"/>
                <a:cs typeface="微软雅黑" panose="020B0503020204020204" charset="-122"/>
              </a:rPr>
              <a:t>管理费</a:t>
            </a:r>
            <a:endParaRPr lang="zh-CN" altLang="en-US" b="1"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775520" y="1916832"/>
          <a:ext cx="8712968" cy="2842260"/>
        </p:xfrm>
        <a:graphic>
          <a:graphicData uri="http://schemas.openxmlformats.org/drawingml/2006/table">
            <a:tbl>
              <a:tblPr firstRow="1" firstCol="1" bandRow="1">
                <a:tableStyleId>{5C22544A-7EE6-4342-B048-85BDC9FD1C3A}</a:tableStyleId>
              </a:tblPr>
              <a:tblGrid>
                <a:gridCol w="772795"/>
                <a:gridCol w="772795"/>
                <a:gridCol w="1943735"/>
                <a:gridCol w="2790190"/>
                <a:gridCol w="723900"/>
                <a:gridCol w="917465"/>
                <a:gridCol w="792088"/>
              </a:tblGrid>
              <a:tr h="0">
                <a:tc>
                  <a:txBody>
                    <a:bodyPr/>
                    <a:lstStyle/>
                    <a:p>
                      <a:pPr algn="just">
                        <a:spcAft>
                          <a:spcPts val="0"/>
                        </a:spcAft>
                      </a:pPr>
                      <a:r>
                        <a:rPr lang="zh-CN" sz="1600" kern="100" dirty="0">
                          <a:effectLst/>
                        </a:rPr>
                        <a:t>序号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项目编号</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项目名称</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计算基础</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费率</a:t>
                      </a:r>
                      <a:r>
                        <a:rPr lang="en-US" sz="1600" kern="100">
                          <a:effectLst/>
                        </a:rPr>
                        <a:t>(%)</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金额（元）</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备注</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dirty="0">
                          <a:effectLst/>
                        </a:rPr>
                        <a:t>1</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夜间施工增加费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按招标文件规定或合同约定</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2</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压缩工期措施增加费（招投标）</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附录</a:t>
                      </a:r>
                      <a:r>
                        <a:rPr lang="en-US" sz="1600" kern="100">
                          <a:effectLst/>
                        </a:rPr>
                        <a:t>D</a:t>
                      </a:r>
                      <a:r>
                        <a:rPr lang="zh-CN" sz="1600" kern="100">
                          <a:effectLst/>
                        </a:rPr>
                        <a:t>相关规定</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3</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冬雨季施工增加费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附录</a:t>
                      </a:r>
                      <a:r>
                        <a:rPr lang="en-US" sz="1600" kern="100">
                          <a:effectLst/>
                        </a:rPr>
                        <a:t>D</a:t>
                      </a:r>
                      <a:r>
                        <a:rPr lang="zh-CN" sz="1600" kern="100">
                          <a:effectLst/>
                        </a:rPr>
                        <a:t>相关规定</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4</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已完工程及设备保护费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按招标文件规定或合同约定</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5</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工程定位复测费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按招标文件规定或合同约定</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6</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专业工程中的有关措施项目费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按各专业工程中的相关规定及招标文件规定或合同约定</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dirty="0">
                          <a:effectLst/>
                        </a:rPr>
                        <a:t> </a:t>
                      </a:r>
                      <a:endParaRPr lang="zh-CN" sz="105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dirty="0">
                          <a:effectLst/>
                        </a:rPr>
                        <a:t> </a:t>
                      </a:r>
                      <a:endParaRPr lang="zh-CN" sz="1050" kern="100" dirty="0">
                        <a:effectLst/>
                        <a:latin typeface="Calibri" panose="020F0502020204030204"/>
                        <a:ea typeface="宋体" panose="02010600030101010101" pitchFamily="2" charset="-122"/>
                        <a:cs typeface="Times New Roman" panose="02020603050405020304"/>
                      </a:endParaRPr>
                    </a:p>
                  </a:txBody>
                  <a:tcPr marL="68580" marR="68580" marT="0" marB="0"/>
                </a:tc>
              </a:tr>
            </a:tbl>
          </a:graphicData>
        </a:graphic>
      </p:graphicFrame>
      <p:sp>
        <p:nvSpPr>
          <p:cNvPr id="3" name="Rectangle 1"/>
          <p:cNvSpPr>
            <a:spLocks noChangeArrowheads="1"/>
          </p:cNvSpPr>
          <p:nvPr/>
        </p:nvSpPr>
        <p:spPr bwMode="auto">
          <a:xfrm>
            <a:off x="1343472" y="1127502"/>
            <a:ext cx="419057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0"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E.20:</a:t>
            </a:r>
            <a:r>
              <a:rPr kumimoji="0" lang="zh-CN" altLang="en-US" sz="2400" b="0"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总价措施项目清单计费表</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总价措施</a:t>
            </a:r>
            <a:endParaRPr lang="zh-CN" altLang="en-US" sz="2400" dirty="0">
              <a:solidFill>
                <a:srgbClr val="FF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51584" y="980728"/>
            <a:ext cx="7776864" cy="3416320"/>
          </a:xfrm>
          <a:prstGeom prst="rect">
            <a:avLst/>
          </a:prstGeom>
        </p:spPr>
        <p:txBody>
          <a:bodyPr wrap="square">
            <a:spAutoFit/>
          </a:bodyPr>
          <a:lstStyle/>
          <a:p>
            <a:r>
              <a:rPr lang="zh-CN" altLang="zh-CN" b="1" dirty="0" smtClean="0"/>
              <a:t>压缩</a:t>
            </a:r>
            <a:r>
              <a:rPr lang="zh-CN" altLang="zh-CN" b="1" dirty="0"/>
              <a:t>工期措施增加费的计</a:t>
            </a:r>
            <a:r>
              <a:rPr lang="zh-CN" altLang="zh-CN" b="1" dirty="0" smtClean="0"/>
              <a:t>取</a:t>
            </a:r>
            <a:endParaRPr lang="en-US" altLang="zh-CN" b="1" dirty="0" smtClean="0"/>
          </a:p>
          <a:p>
            <a:r>
              <a:rPr lang="zh-CN" altLang="zh-CN" dirty="0" smtClean="0"/>
              <a:t>建设</a:t>
            </a:r>
            <a:r>
              <a:rPr lang="zh-CN" altLang="zh-CN" dirty="0"/>
              <a:t>工程招标阶段确定的工期，按照工期定额（</a:t>
            </a:r>
            <a:r>
              <a:rPr lang="en-US" altLang="zh-CN" dirty="0"/>
              <a:t>TYO1-89-2016</a:t>
            </a:r>
            <a:r>
              <a:rPr lang="zh-CN" altLang="zh-CN" dirty="0"/>
              <a:t>建筑安装工程工期定额）标准压缩工期在</a:t>
            </a:r>
            <a:r>
              <a:rPr lang="en-US" altLang="zh-CN" dirty="0"/>
              <a:t>5%</a:t>
            </a:r>
            <a:r>
              <a:rPr lang="zh-CN" altLang="zh-CN" dirty="0"/>
              <a:t>内（含</a:t>
            </a:r>
            <a:r>
              <a:rPr lang="en-US" altLang="zh-CN" dirty="0"/>
              <a:t>5%</a:t>
            </a:r>
            <a:r>
              <a:rPr lang="zh-CN" altLang="zh-CN" dirty="0"/>
              <a:t>）不计算压缩工期措施增加费。压缩工期超过工期定额的</a:t>
            </a:r>
            <a:r>
              <a:rPr lang="en-US" altLang="zh-CN" dirty="0"/>
              <a:t>5%</a:t>
            </a:r>
            <a:r>
              <a:rPr lang="zh-CN" altLang="zh-CN" dirty="0"/>
              <a:t>者，发包单位与承包单位双方应在合同中明确压缩工期措施增加费的计费标准。其计费标准可按分部分项工程费与单价措施项目费中的人工费和机械费分别乘以系数确定，参考系数如下</a:t>
            </a:r>
            <a:r>
              <a:rPr lang="en-US" altLang="zh-CN" dirty="0"/>
              <a:t>:</a:t>
            </a:r>
            <a:endParaRPr lang="zh-CN" altLang="zh-CN" dirty="0"/>
          </a:p>
          <a:p>
            <a:r>
              <a:rPr lang="en-US" altLang="zh-CN" dirty="0"/>
              <a:t>1</a:t>
            </a:r>
            <a:r>
              <a:rPr lang="zh-CN" altLang="zh-CN" dirty="0"/>
              <a:t>）压缩工期在</a:t>
            </a:r>
            <a:r>
              <a:rPr lang="en-US" altLang="zh-CN" dirty="0"/>
              <a:t>5%</a:t>
            </a:r>
            <a:r>
              <a:rPr lang="zh-CN" altLang="zh-CN" dirty="0"/>
              <a:t>以上</a:t>
            </a:r>
            <a:r>
              <a:rPr lang="en-US" altLang="zh-CN" dirty="0"/>
              <a:t>10%</a:t>
            </a:r>
            <a:r>
              <a:rPr lang="zh-CN" altLang="zh-CN" dirty="0"/>
              <a:t>内（含</a:t>
            </a:r>
            <a:r>
              <a:rPr lang="en-US" altLang="zh-CN" dirty="0"/>
              <a:t>10%</a:t>
            </a:r>
            <a:r>
              <a:rPr lang="zh-CN" altLang="zh-CN" dirty="0"/>
              <a:t>）者，乘系数</a:t>
            </a:r>
            <a:r>
              <a:rPr lang="en-US" altLang="zh-CN" dirty="0"/>
              <a:t>1.05;</a:t>
            </a:r>
            <a:endParaRPr lang="zh-CN" altLang="zh-CN" dirty="0"/>
          </a:p>
          <a:p>
            <a:r>
              <a:rPr lang="en-US" altLang="zh-CN" dirty="0"/>
              <a:t>2</a:t>
            </a:r>
            <a:r>
              <a:rPr lang="zh-CN" altLang="zh-CN" dirty="0"/>
              <a:t>）压缩工期在</a:t>
            </a:r>
            <a:r>
              <a:rPr lang="en-US" altLang="zh-CN" dirty="0"/>
              <a:t>15%</a:t>
            </a:r>
            <a:r>
              <a:rPr lang="zh-CN" altLang="zh-CN" dirty="0"/>
              <a:t>内（含</a:t>
            </a:r>
            <a:r>
              <a:rPr lang="en-US" altLang="zh-CN" dirty="0"/>
              <a:t>15%</a:t>
            </a:r>
            <a:r>
              <a:rPr lang="zh-CN" altLang="zh-CN" dirty="0"/>
              <a:t>）者，乘系数</a:t>
            </a:r>
            <a:r>
              <a:rPr lang="en-US" altLang="zh-CN" dirty="0"/>
              <a:t>1.10;</a:t>
            </a:r>
            <a:endParaRPr lang="zh-CN" altLang="zh-CN" dirty="0"/>
          </a:p>
          <a:p>
            <a:r>
              <a:rPr lang="en-US" altLang="zh-CN" dirty="0"/>
              <a:t>3</a:t>
            </a:r>
            <a:r>
              <a:rPr lang="zh-CN" altLang="zh-CN" dirty="0"/>
              <a:t>）压缩工期在</a:t>
            </a:r>
            <a:r>
              <a:rPr lang="en-US" altLang="zh-CN" dirty="0"/>
              <a:t>20%</a:t>
            </a:r>
            <a:r>
              <a:rPr lang="zh-CN" altLang="zh-CN" dirty="0"/>
              <a:t>内（含</a:t>
            </a:r>
            <a:r>
              <a:rPr lang="en-US" altLang="zh-CN" dirty="0"/>
              <a:t>20%</a:t>
            </a:r>
            <a:r>
              <a:rPr lang="zh-CN" altLang="zh-CN" dirty="0"/>
              <a:t>）者，乘系数</a:t>
            </a:r>
            <a:r>
              <a:rPr lang="en-US" altLang="zh-CN" dirty="0"/>
              <a:t>1.15</a:t>
            </a:r>
            <a:r>
              <a:rPr lang="zh-CN" altLang="zh-CN" dirty="0"/>
              <a:t>。</a:t>
            </a:r>
            <a:endParaRPr lang="zh-CN" altLang="zh-CN" dirty="0"/>
          </a:p>
          <a:p>
            <a:r>
              <a:rPr lang="en-US" altLang="zh-CN" dirty="0"/>
              <a:t>4</a:t>
            </a:r>
            <a:r>
              <a:rPr lang="zh-CN" altLang="zh-CN" dirty="0"/>
              <a:t>）当招标人要求压缩工期超过</a:t>
            </a:r>
            <a:r>
              <a:rPr lang="en-US" altLang="zh-CN" dirty="0"/>
              <a:t>20%</a:t>
            </a:r>
            <a:r>
              <a:rPr lang="zh-CN" altLang="zh-CN" dirty="0"/>
              <a:t>者，招标人应组织相关专业的专家对</a:t>
            </a:r>
            <a:r>
              <a:rPr lang="zh-CN" altLang="zh-CN" dirty="0" smtClean="0"/>
              <a:t>施工</a:t>
            </a:r>
            <a:r>
              <a:rPr lang="zh-CN" altLang="en-US" dirty="0" smtClean="0"/>
              <a:t>方</a:t>
            </a:r>
            <a:r>
              <a:rPr lang="zh-CN" altLang="zh-CN" dirty="0" smtClean="0"/>
              <a:t>案</a:t>
            </a:r>
            <a:r>
              <a:rPr lang="zh-CN" altLang="zh-CN" dirty="0"/>
              <a:t>进行可行性</a:t>
            </a:r>
            <a:r>
              <a:rPr lang="zh-CN" altLang="zh-CN" dirty="0" smtClean="0"/>
              <a:t>论</a:t>
            </a:r>
            <a:r>
              <a:rPr lang="zh-CN" altLang="en-US" dirty="0" smtClean="0"/>
              <a:t>证</a:t>
            </a:r>
            <a:r>
              <a:rPr lang="zh-CN" altLang="zh-CN" dirty="0" smtClean="0"/>
              <a:t>，</a:t>
            </a:r>
            <a:r>
              <a:rPr lang="zh-CN" altLang="zh-CN" dirty="0"/>
              <a:t>并承担保证工程质量和安全的责任，压缩工期所增加的人工、材料、机械用量</a:t>
            </a:r>
            <a:r>
              <a:rPr lang="zh-CN" altLang="zh-CN" dirty="0" smtClean="0"/>
              <a:t>依</a:t>
            </a:r>
            <a:r>
              <a:rPr lang="zh-CN" altLang="en-US" dirty="0" smtClean="0"/>
              <a:t>据专</a:t>
            </a:r>
            <a:r>
              <a:rPr lang="zh-CN" altLang="zh-CN" dirty="0" smtClean="0"/>
              <a:t>家论</a:t>
            </a:r>
            <a:r>
              <a:rPr lang="zh-CN" altLang="en-US" dirty="0" smtClean="0"/>
              <a:t>证</a:t>
            </a:r>
            <a:r>
              <a:rPr lang="zh-CN" altLang="zh-CN" dirty="0" smtClean="0"/>
              <a:t>的</a:t>
            </a:r>
            <a:r>
              <a:rPr lang="zh-CN" altLang="zh-CN" dirty="0"/>
              <a:t>施工方案计算计入工程造价。</a:t>
            </a:r>
            <a:endParaRPr lang="zh-CN" altLang="zh-CN"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总价措施</a:t>
            </a:r>
            <a:endParaRPr lang="zh-CN" altLang="en-US" sz="2400"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07568" y="1052736"/>
            <a:ext cx="7920880" cy="1938992"/>
          </a:xfrm>
          <a:prstGeom prst="rect">
            <a:avLst/>
          </a:prstGeom>
        </p:spPr>
        <p:txBody>
          <a:bodyPr wrap="square">
            <a:spAutoFit/>
          </a:bodyPr>
          <a:lstStyle/>
          <a:p>
            <a:r>
              <a:rPr lang="zh-CN" altLang="zh-CN" sz="2400" b="1" dirty="0" smtClean="0"/>
              <a:t>提前</a:t>
            </a:r>
            <a:r>
              <a:rPr lang="zh-CN" altLang="zh-CN" sz="2400" b="1" dirty="0"/>
              <a:t>竣工措施增加</a:t>
            </a:r>
            <a:r>
              <a:rPr lang="zh-CN" altLang="zh-CN" sz="2400" b="1" dirty="0" smtClean="0"/>
              <a:t>费</a:t>
            </a:r>
            <a:endParaRPr lang="en-US" altLang="zh-CN" sz="2400" b="1" dirty="0" smtClean="0"/>
          </a:p>
          <a:p>
            <a:r>
              <a:rPr lang="zh-CN" altLang="zh-CN" sz="2400" dirty="0" smtClean="0"/>
              <a:t>工程承包</a:t>
            </a:r>
            <a:r>
              <a:rPr lang="zh-CN" altLang="zh-CN" sz="2400" dirty="0"/>
              <a:t>合同签订后在履约过程中，承包人应发包人的要求而采取加快工程进度措施，使合同工程工期缩短所发生的费用，其计算方式和标准应由发承包双方在合同中具体约定或根据实际实施情况协商确定。</a:t>
            </a:r>
            <a:endParaRPr lang="zh-CN" altLang="en-US"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总价措施</a:t>
            </a:r>
            <a:endParaRPr lang="zh-CN" altLang="en-US" sz="2400" dirty="0">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63552" y="1196752"/>
            <a:ext cx="8640960" cy="2677656"/>
          </a:xfrm>
          <a:prstGeom prst="rect">
            <a:avLst/>
          </a:prstGeom>
        </p:spPr>
        <p:txBody>
          <a:bodyPr wrap="square">
            <a:spAutoFit/>
          </a:bodyPr>
          <a:lstStyle/>
          <a:p>
            <a:r>
              <a:rPr lang="zh-CN" altLang="zh-CN" sz="2400" b="1" dirty="0" smtClean="0"/>
              <a:t>冬</a:t>
            </a:r>
            <a:r>
              <a:rPr lang="zh-CN" altLang="zh-CN" sz="2400" b="1" dirty="0"/>
              <a:t>雨季施工增加</a:t>
            </a:r>
            <a:r>
              <a:rPr lang="zh-CN" altLang="zh-CN" sz="2400" b="1" dirty="0" smtClean="0"/>
              <a:t>费</a:t>
            </a:r>
            <a:endParaRPr lang="en-US" altLang="zh-CN" sz="2400" b="1" dirty="0" smtClean="0"/>
          </a:p>
          <a:p>
            <a:r>
              <a:rPr lang="en-US" altLang="zh-CN" sz="2400" dirty="0" smtClean="0"/>
              <a:t>1</a:t>
            </a:r>
            <a:r>
              <a:rPr lang="zh-CN" altLang="en-US" sz="2400" dirty="0" smtClean="0"/>
              <a:t>、</a:t>
            </a:r>
            <a:r>
              <a:rPr lang="zh-CN" altLang="zh-CN" sz="2400" dirty="0" smtClean="0"/>
              <a:t>冬</a:t>
            </a:r>
            <a:r>
              <a:rPr lang="zh-CN" altLang="zh-CN" sz="2400" dirty="0"/>
              <a:t>雨季施工时，为确保施工安全及工程质量所提供的防寒、防雨等施工条件的人工、材料增加</a:t>
            </a:r>
            <a:r>
              <a:rPr lang="zh-CN" altLang="zh-CN" sz="2400" dirty="0" smtClean="0"/>
              <a:t>费用</a:t>
            </a:r>
            <a:r>
              <a:rPr lang="zh-CN" altLang="en-US" sz="2400" dirty="0" smtClean="0"/>
              <a:t>。</a:t>
            </a:r>
            <a:endParaRPr lang="en-US" altLang="zh-CN" sz="2400" dirty="0" smtClean="0"/>
          </a:p>
          <a:p>
            <a:r>
              <a:rPr lang="en-US" altLang="zh-CN" sz="2400" dirty="0" smtClean="0"/>
              <a:t>2</a:t>
            </a:r>
            <a:r>
              <a:rPr lang="zh-CN" altLang="en-US" sz="2400" dirty="0" smtClean="0"/>
              <a:t>、</a:t>
            </a:r>
            <a:r>
              <a:rPr lang="zh-CN" altLang="zh-CN" sz="2400" dirty="0" smtClean="0"/>
              <a:t>不</a:t>
            </a:r>
            <a:r>
              <a:rPr lang="zh-CN" altLang="zh-CN" sz="2400" dirty="0"/>
              <a:t>包括构配件中使用材料</a:t>
            </a:r>
            <a:r>
              <a:rPr lang="en-US" altLang="zh-CN" sz="2400" dirty="0"/>
              <a:t>:</a:t>
            </a:r>
            <a:r>
              <a:rPr lang="zh-CN" altLang="zh-CN" sz="2400" dirty="0"/>
              <a:t>如混凝土中掺用外加剂。冬雨季施工增加费在施工措施项目费中列项</a:t>
            </a:r>
            <a:r>
              <a:rPr lang="zh-CN" altLang="zh-CN" sz="2400" dirty="0" smtClean="0"/>
              <a:t>。</a:t>
            </a:r>
            <a:endParaRPr lang="en-US" altLang="zh-CN" sz="2400" dirty="0" smtClean="0"/>
          </a:p>
          <a:p>
            <a:r>
              <a:rPr lang="en-US" altLang="zh-CN" sz="2400" dirty="0" smtClean="0"/>
              <a:t>3</a:t>
            </a:r>
            <a:r>
              <a:rPr lang="zh-CN" altLang="en-US" sz="2400" dirty="0" smtClean="0"/>
              <a:t>、</a:t>
            </a:r>
            <a:r>
              <a:rPr lang="zh-CN" altLang="zh-CN" sz="2400" dirty="0" smtClean="0"/>
              <a:t>冬</a:t>
            </a:r>
            <a:r>
              <a:rPr lang="zh-CN" altLang="zh-CN" sz="2400" dirty="0"/>
              <a:t>雨季施工增加费按分部分项工程费和单价措施项目费的</a:t>
            </a:r>
            <a:r>
              <a:rPr lang="en-US" altLang="zh-CN" sz="2400" dirty="0"/>
              <a:t>1.60%o</a:t>
            </a:r>
            <a:r>
              <a:rPr lang="zh-CN" altLang="zh-CN" sz="2400" dirty="0"/>
              <a:t>计取。</a:t>
            </a:r>
            <a:endParaRPr lang="zh-CN" altLang="zh-CN"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总价措施</a:t>
            </a:r>
            <a:endParaRPr lang="zh-CN" altLang="en-US" sz="2400" dirty="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487488" y="1061447"/>
          <a:ext cx="9649072" cy="5280660"/>
        </p:xfrm>
        <a:graphic>
          <a:graphicData uri="http://schemas.openxmlformats.org/drawingml/2006/table">
            <a:tbl>
              <a:tblPr firstRow="1" firstCol="1" bandRow="1">
                <a:tableStyleId>{5C22544A-7EE6-4342-B048-85BDC9FD1C3A}</a:tableStyleId>
              </a:tblPr>
              <a:tblGrid>
                <a:gridCol w="608965"/>
                <a:gridCol w="2919427"/>
                <a:gridCol w="2160240"/>
                <a:gridCol w="1080120"/>
                <a:gridCol w="2880320"/>
              </a:tblGrid>
              <a:tr h="0">
                <a:tc>
                  <a:txBody>
                    <a:bodyPr/>
                    <a:lstStyle/>
                    <a:p>
                      <a:pPr algn="just">
                        <a:spcAft>
                          <a:spcPts val="0"/>
                        </a:spcAft>
                      </a:pPr>
                      <a:r>
                        <a:rPr lang="zh-CN" sz="1600" kern="100" dirty="0">
                          <a:effectLst/>
                        </a:rPr>
                        <a:t>序号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工程内容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计费基数</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金额（元）</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备注</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按固定费率部分</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直接费</a:t>
                      </a:r>
                      <a:r>
                        <a:rPr lang="en-US" sz="1600" kern="100">
                          <a:effectLst/>
                        </a:rPr>
                        <a:t>/</a:t>
                      </a:r>
                      <a:r>
                        <a:rPr lang="zh-CN" sz="1600" kern="100">
                          <a:effectLst/>
                        </a:rPr>
                        <a:t>人工费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按附录</a:t>
                      </a:r>
                      <a:r>
                        <a:rPr lang="en-US" sz="1600" kern="100">
                          <a:effectLst/>
                        </a:rPr>
                        <a:t>C</a:t>
                      </a:r>
                      <a:r>
                        <a:rPr lang="zh-CN" sz="1600" kern="100">
                          <a:effectLst/>
                        </a:rPr>
                        <a:t>表</a:t>
                      </a:r>
                      <a:r>
                        <a:rPr lang="en-US" sz="1600" kern="100">
                          <a:effectLst/>
                        </a:rPr>
                        <a:t>5</a:t>
                      </a:r>
                      <a:r>
                        <a:rPr lang="zh-CN" sz="1600" kern="100">
                          <a:effectLst/>
                        </a:rPr>
                        <a:t>相应固定费率标准</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按工程量计算部分</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1+2.1+2.3+2.4</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按项计算措施项目费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智慧管理设备及系统</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扬尘喷淋系统</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雾炮机</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扬尘在线监测系统</a:t>
                      </a:r>
                      <a:endParaRPr lang="zh-CN" sz="1600" kern="100" dirty="0">
                        <a:effectLst/>
                      </a:endParaRPr>
                    </a:p>
                    <a:p>
                      <a:pPr algn="just">
                        <a:spcAft>
                          <a:spcPts val="0"/>
                        </a:spcAft>
                      </a:pPr>
                      <a:r>
                        <a:rPr lang="zh-CN" sz="1600" kern="100" dirty="0">
                          <a:effectLst/>
                        </a:rPr>
                        <a:t>其他按项计算措施项目费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单价措施项目费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按工程量及综合单价</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直接费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2.1.1~2.1.6</a:t>
                      </a:r>
                      <a:r>
                        <a:rPr lang="zh-CN" sz="1600" kern="100" dirty="0">
                          <a:effectLst/>
                        </a:rPr>
                        <a:t>中的直接费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场内道路</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solidFill>
                            <a:srgbClr val="FF0000"/>
                          </a:solidFill>
                          <a:effectLst/>
                        </a:rPr>
                        <a:t>硬化道路</a:t>
                      </a:r>
                      <a:endParaRPr lang="zh-CN" sz="1600"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施工围挡</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排水沟、管网</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临时排水沟、管网</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solidFill>
                            <a:srgbClr val="FF0000"/>
                          </a:solidFill>
                          <a:effectLst/>
                        </a:rPr>
                        <a:t>场地硬化</a:t>
                      </a:r>
                      <a:endParaRPr lang="zh-CN" sz="1600"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场地绿化</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其他单价措施</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人工费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2.1.1~2.1.6</a:t>
                      </a:r>
                      <a:r>
                        <a:rPr lang="zh-CN" sz="1600" kern="100">
                          <a:effectLst/>
                        </a:rPr>
                        <a:t>中的人工费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管理费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利润</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绿色施工安全防护措施费总计</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一</a:t>
                      </a:r>
                      <a:r>
                        <a:rPr lang="en-US" sz="1600" kern="100">
                          <a:effectLst/>
                        </a:rPr>
                        <a:t>+1+2.1+2.3+2.4</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dirty="0">
                          <a:effectLst/>
                        </a:rPr>
                        <a:t> </a:t>
                      </a:r>
                      <a:endParaRPr lang="zh-CN" sz="1050" kern="100" dirty="0">
                        <a:effectLst/>
                        <a:latin typeface="Calibri" panose="020F0502020204030204"/>
                        <a:ea typeface="宋体" panose="02010600030101010101" pitchFamily="2" charset="-122"/>
                        <a:cs typeface="Times New Roman" panose="02020603050405020304"/>
                      </a:endParaRPr>
                    </a:p>
                  </a:txBody>
                  <a:tcPr marL="68580" marR="68580" marT="0" marB="0"/>
                </a:tc>
              </a:tr>
            </a:tbl>
          </a:graphicData>
        </a:graphic>
      </p:graphicFrame>
      <p:sp>
        <p:nvSpPr>
          <p:cNvPr id="3" name="Rectangle 1"/>
          <p:cNvSpPr>
            <a:spLocks noChangeArrowheads="1"/>
          </p:cNvSpPr>
          <p:nvPr/>
        </p:nvSpPr>
        <p:spPr bwMode="auto">
          <a:xfrm>
            <a:off x="1343472" y="692115"/>
            <a:ext cx="526778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E.22:</a:t>
            </a:r>
            <a:r>
              <a:rPr kumimoji="0" lang="zh-CN" altLang="en-US"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绿色施工安全防护措施项目费计价表（结算）</a:t>
            </a:r>
            <a:endParaRPr kumimoji="0" lang="zh-CN" altLang="en-US"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绿安措施</a:t>
            </a:r>
            <a:endParaRPr lang="zh-CN" altLang="en-US" sz="2400" dirty="0">
              <a:solidFill>
                <a:srgbClr val="FF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950055" y="727664"/>
            <a:ext cx="7929619" cy="4893647"/>
          </a:xfrm>
          <a:prstGeom prst="rect">
            <a:avLst/>
          </a:prstGeom>
          <a:noFill/>
          <a:ln w="9525">
            <a:noFill/>
            <a:miter lim="800000"/>
          </a:ln>
          <a:effectLst/>
        </p:spPr>
        <p:txBody>
          <a:bodyPr vert="horz" wrap="square" lIns="91440" tIns="45720" rIns="91440" bIns="45720" numCol="1" anchor="ctr" anchorCtr="0" compatLnSpc="1">
            <a:spAutoFit/>
          </a:bodyPr>
          <a:lstStyle/>
          <a:p>
            <a:pPr lvl="0" indent="355600" fontAlgn="base">
              <a:lnSpc>
                <a:spcPct val="200000"/>
              </a:lnSpc>
              <a:spcBef>
                <a:spcPct val="0"/>
              </a:spcBef>
              <a:spcAft>
                <a:spcPct val="0"/>
              </a:spcAft>
            </a:pPr>
            <a:endParaRPr kumimoji="0" lang="en-US" altLang="zh-CN" b="0" i="0" u="none" strike="noStrike" cap="none" normalizeH="0" baseline="0" dirty="0" smtClean="0">
              <a:ln>
                <a:noFill/>
              </a:ln>
              <a:solidFill>
                <a:schemeClr val="bg1"/>
              </a:solidFill>
              <a:effectLst/>
              <a:latin typeface="宋体" panose="02010600030101010101" pitchFamily="2" charset="-122"/>
              <a:ea typeface="宋体" panose="02010600030101010101" pitchFamily="2" charset="-122"/>
              <a:cs typeface="Times New Roman" panose="02020603050405020304" pitchFamily="18" charset="0"/>
            </a:endParaRPr>
          </a:p>
          <a:p>
            <a:pPr lvl="0" indent="0" fontAlgn="base">
              <a:lnSpc>
                <a:spcPct val="200000"/>
              </a:lnSpc>
              <a:spcBef>
                <a:spcPct val="0"/>
              </a:spcBef>
              <a:spcAft>
                <a:spcPct val="0"/>
              </a:spcAft>
              <a:buFont typeface="+mj-lt"/>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2020年消耗量标准中的绿色施工安全防护措施项目费因国家法律法规及环境政策变化增加了新内容，主要为扬尘防控、智慧管理等绿色施工的内容。</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lvl="0" indent="0" fontAlgn="base">
              <a:lnSpc>
                <a:spcPct val="200000"/>
              </a:lnSpc>
              <a:spcBef>
                <a:spcPct val="0"/>
              </a:spcBef>
              <a:spcAft>
                <a:spcPct val="0"/>
              </a:spcAft>
              <a:buFont typeface="+mj-lt"/>
              <a:buNone/>
            </a:pPr>
            <a:r>
              <a:rPr kumimoji="0" lang="zh-CN" altLang="en-US" sz="2400" b="1" i="0" u="none" strike="noStrike" cap="none" normalizeH="0" baseline="0" dirty="0">
                <a:solidFill>
                  <a:srgbClr val="FFFF00"/>
                </a:solidFill>
                <a:latin typeface="微软雅黑" panose="020B0503020204020204" charset="-122"/>
                <a:ea typeface="微软雅黑" panose="020B0503020204020204" charset="-122"/>
              </a:rPr>
              <a:t>招投标时，</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绿色施工安全防护措施项目费按</a:t>
            </a:r>
            <a:r>
              <a:rPr kumimoji="0" lang="zh-CN" altLang="en-US" b="0" i="0" u="none" strike="noStrike" cap="none" normalizeH="0" baseline="0" dirty="0" smtClean="0">
                <a:solidFill>
                  <a:srgbClr val="FF0000"/>
                </a:solidFill>
                <a:latin typeface="微软雅黑" panose="020B0503020204020204" charset="-122"/>
                <a:ea typeface="微软雅黑" panose="020B0503020204020204" charset="-122"/>
                <a:cs typeface="微软雅黑" panose="020B0503020204020204" charset="-122"/>
              </a:rPr>
              <a:t>总费率</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计算；</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fontAlgn="base">
              <a:lnSpc>
                <a:spcPct val="200000"/>
              </a:lnSpc>
              <a:spcBef>
                <a:spcPct val="0"/>
              </a:spcBef>
              <a:spcAft>
                <a:spcPct val="0"/>
              </a:spcAft>
            </a:pPr>
            <a:r>
              <a:rPr lang="zh-CN" altLang="en-US" sz="2400" b="1" dirty="0">
                <a:solidFill>
                  <a:srgbClr val="FFFF00"/>
                </a:solidFill>
                <a:latin typeface="微软雅黑" panose="020B0503020204020204" charset="-122"/>
                <a:ea typeface="微软雅黑" panose="020B0503020204020204" charset="-122"/>
              </a:rPr>
              <a:t>结算时，</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绿色施工安全防护措施项目费分为</a:t>
            </a:r>
            <a:r>
              <a:rPr lang="zh-CN" altLang="en-US" dirty="0" smtClean="0">
                <a:solidFill>
                  <a:srgbClr val="FF0000"/>
                </a:solidFill>
                <a:latin typeface="微软雅黑" panose="020B0503020204020204" charset="-122"/>
                <a:ea typeface="微软雅黑" panose="020B0503020204020204" charset="-122"/>
                <a:cs typeface="微软雅黑" panose="020B0503020204020204" charset="-122"/>
              </a:rPr>
              <a:t>固定费率部分</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和</a:t>
            </a:r>
            <a:r>
              <a:rPr lang="zh-CN" altLang="en-US" dirty="0" smtClean="0">
                <a:solidFill>
                  <a:srgbClr val="FF0000"/>
                </a:solidFill>
                <a:latin typeface="微软雅黑" panose="020B0503020204020204" charset="-122"/>
                <a:ea typeface="微软雅黑" panose="020B0503020204020204" charset="-122"/>
                <a:cs typeface="微软雅黑" panose="020B0503020204020204" charset="-122"/>
              </a:rPr>
              <a:t>按工程量计量</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两</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部分。安装工程取费基数按人工费，其他工程取费基数按直接费（不含其他管理费的计费基数</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），设备、</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3</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万</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元的乔木</a:t>
            </a:r>
            <a:r>
              <a:rPr lang="zh-CN" altLang="en-US" dirty="0">
                <a:solidFill>
                  <a:srgbClr val="FF0000"/>
                </a:solidFill>
                <a:latin typeface="微软雅黑" panose="020B0503020204020204" charset="-122"/>
                <a:ea typeface="微软雅黑" panose="020B0503020204020204" charset="-122"/>
                <a:cs typeface="微软雅黑" panose="020B0503020204020204" charset="-122"/>
              </a:rPr>
              <a:t>无绿安费</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a:p>
            <a:pPr lvl="0" indent="0" fontAlgn="base">
              <a:lnSpc>
                <a:spcPct val="200000"/>
              </a:lnSpc>
              <a:spcBef>
                <a:spcPct val="0"/>
              </a:spcBef>
              <a:spcAft>
                <a:spcPct val="0"/>
              </a:spcAft>
              <a:buFont typeface="+mj-lt"/>
              <a:buNone/>
            </a:pP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5"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smtClean="0">
                <a:latin typeface="微软雅黑" panose="020B0503020204020204" charset="-122"/>
                <a:ea typeface="微软雅黑" panose="020B0503020204020204" charset="-122"/>
                <a:cs typeface="微软雅黑" panose="020B0503020204020204" charset="-122"/>
              </a:rPr>
              <a:t> </a:t>
            </a:r>
            <a:r>
              <a:rPr lang="zh-CN" altLang="en-US" dirty="0">
                <a:latin typeface="微软雅黑" panose="020B0503020204020204" charset="-122"/>
                <a:ea typeface="微软雅黑" panose="020B0503020204020204" charset="-122"/>
                <a:cs typeface="微软雅黑" panose="020B0503020204020204" charset="-122"/>
              </a:rPr>
              <a:t>绿色施工安全防护措施项目费</a:t>
            </a:r>
            <a:endParaRPr lang="zh-CN" altLang="en-US"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smtClean="0">
                <a:latin typeface="微软雅黑" panose="020B0503020204020204" charset="-122"/>
                <a:ea typeface="微软雅黑" panose="020B0503020204020204" charset="-122"/>
                <a:cs typeface="微软雅黑" panose="020B0503020204020204" charset="-122"/>
              </a:rPr>
              <a:t> </a:t>
            </a:r>
            <a:r>
              <a:rPr lang="zh-CN" altLang="en-US" dirty="0">
                <a:latin typeface="微软雅黑" panose="020B0503020204020204" charset="-122"/>
                <a:ea typeface="微软雅黑" panose="020B0503020204020204" charset="-122"/>
                <a:cs typeface="微软雅黑" panose="020B0503020204020204" charset="-122"/>
              </a:rPr>
              <a:t>绿色施工安全防护措施项目费</a:t>
            </a:r>
            <a:endParaRPr lang="zh-CN" altLang="en-US" dirty="0">
              <a:latin typeface="微软雅黑" panose="020B0503020204020204" charset="-122"/>
              <a:ea typeface="微软雅黑" panose="020B0503020204020204" charset="-122"/>
              <a:cs typeface="微软雅黑" panose="020B0503020204020204" charset="-122"/>
            </a:endParaRPr>
          </a:p>
        </p:txBody>
      </p:sp>
      <p:graphicFrame>
        <p:nvGraphicFramePr>
          <p:cNvPr id="7" name="表格 6"/>
          <p:cNvGraphicFramePr>
            <a:graphicFrameLocks noGrp="1"/>
          </p:cNvGraphicFramePr>
          <p:nvPr>
            <p:custDataLst>
              <p:tags r:id="rId1"/>
            </p:custDataLst>
          </p:nvPr>
        </p:nvGraphicFramePr>
        <p:xfrm>
          <a:off x="806451" y="843280"/>
          <a:ext cx="10708641" cy="5943600"/>
        </p:xfrm>
        <a:graphic>
          <a:graphicData uri="http://schemas.openxmlformats.org/drawingml/2006/table">
            <a:tbl>
              <a:tblPr firstRow="1" bandRow="1">
                <a:tableStyleId>{5C22544A-7EE6-4342-B048-85BDC9FD1C3A}</a:tableStyleId>
              </a:tblPr>
              <a:tblGrid>
                <a:gridCol w="645795"/>
                <a:gridCol w="805815"/>
                <a:gridCol w="4615180"/>
                <a:gridCol w="4641851"/>
              </a:tblGrid>
              <a:tr h="274320">
                <a:tc rowSpan="10">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安全文明施工费（固定费率）</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rowSpan="6">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安全生产费</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gridSpan="2">
                  <a:txBody>
                    <a:bodyPr/>
                    <a:lstStyle/>
                    <a:p>
                      <a:pPr algn="ctr">
                        <a:buClrTx/>
                        <a:buSzTx/>
                        <a:buFontTx/>
                      </a:pPr>
                      <a:r>
                        <a:rPr lang="zh-CN" altLang="en-US" sz="1200" b="0" dirty="0" smtClean="0">
                          <a:solidFill>
                            <a:schemeClr val="dk1"/>
                          </a:solidFill>
                          <a:latin typeface="微软雅黑" panose="020B0503020204020204" charset="-122"/>
                          <a:ea typeface="微软雅黑" panose="020B0503020204020204" charset="-122"/>
                          <a:cs typeface="微软雅黑" panose="020B0503020204020204" charset="-122"/>
                          <a:sym typeface="+mn-ea"/>
                        </a:rPr>
                        <a:t>1.完善、改造和维护安全防护设施设备费用，配备、维护、保养应急救援器材、设备费用和应急演练费用。</a:t>
                      </a:r>
                      <a:endParaRPr lang="zh-CN" altLang="en-US" sz="1200" b="0" dirty="0" smtClean="0">
                        <a:solidFill>
                          <a:schemeClr val="dk1"/>
                        </a:solidFill>
                        <a:latin typeface="微软雅黑" panose="020B0503020204020204" charset="-122"/>
                        <a:ea typeface="微软雅黑" panose="020B0503020204020204" charset="-122"/>
                        <a:cs typeface="微软雅黑" panose="020B0503020204020204" charset="-122"/>
                        <a:sym typeface="+mn-ea"/>
                      </a:endParaRPr>
                    </a:p>
                  </a:txBody>
                  <a:tcPr anchor="ctr">
                    <a:solidFill>
                      <a:schemeClr val="accent1">
                        <a:lumMod val="20000"/>
                        <a:lumOff val="80000"/>
                      </a:schemeClr>
                    </a:solidFill>
                  </a:tcPr>
                </a:tc>
                <a:tc hMerge="1">
                  <a:tcPr anchor="ctr"/>
                </a:tc>
              </a:tr>
              <a:tr h="457200">
                <a:tc vMerge="1">
                  <a:tcPr anchor="ctr"/>
                </a:tc>
                <a:tc vMerge="1">
                  <a:tcPr anchor="ctr"/>
                </a:tc>
                <a:tc gridSpan="2">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2.配备和更新安全帽、安全绳等现场作业人员安全防护用品及用具费用。</a:t>
                      </a:r>
                      <a:endParaRPr lang="zh-CN" altLang="en-US" sz="1200" dirty="0" smtClean="0">
                        <a:latin typeface="微软雅黑" panose="020B0503020204020204" charset="-122"/>
                        <a:ea typeface="微软雅黑" panose="020B0503020204020204" charset="-122"/>
                        <a:cs typeface="微软雅黑" panose="020B0503020204020204" charset="-122"/>
                      </a:endParaRPr>
                    </a:p>
                    <a:p>
                      <a:pPr algn="ctr">
                        <a:buClrTx/>
                        <a:buSzTx/>
                        <a:buFontTx/>
                      </a:pPr>
                      <a:endParaRPr lang="zh-CN" altLang="en-US" sz="1200" dirty="0" smtClean="0">
                        <a:latin typeface="微软雅黑" panose="020B0503020204020204" charset="-122"/>
                        <a:ea typeface="微软雅黑" panose="020B0503020204020204" charset="-122"/>
                        <a:cs typeface="微软雅黑" panose="020B0503020204020204" charset="-122"/>
                      </a:endParaRPr>
                    </a:p>
                  </a:txBody>
                  <a:tcPr anchor="ctr"/>
                </a:tc>
                <a:tc hMerge="1">
                  <a:tcPr anchor="ctr"/>
                </a:tc>
              </a:tr>
              <a:tr h="274320">
                <a:tc vMerge="1">
                  <a:tcPr anchor="ctr"/>
                </a:tc>
                <a:tc vMerge="1">
                  <a:tcPr anchor="ctr"/>
                </a:tc>
                <a:tc gridSpan="2">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3.安全施工专项方案及安全资料的编制费用。</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hMerge="1">
                  <a:tcPr anchor="ctr"/>
                </a:tc>
              </a:tr>
              <a:tr h="274320">
                <a:tc vMerge="1">
                  <a:tcPr anchor="ctr"/>
                </a:tc>
                <a:tc vMerge="1">
                  <a:tcPr anchor="ctr"/>
                </a:tc>
                <a:tc gridSpan="2">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4.建筑工地安全设施及起重  机械等设备的特种检测检验费用。</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hMerge="1">
                  <a:tcPr anchor="ctr"/>
                </a:tc>
              </a:tr>
              <a:tr h="274320">
                <a:tc vMerge="1">
                  <a:tcPr anchor="ctr"/>
                </a:tc>
                <a:tc vMerge="1">
                  <a:tcPr anchor="ctr"/>
                </a:tc>
                <a:tc gridSpan="2">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5.开展重大危险源和事故隐患评估、监控和整改及远程监控设施安装、使用及设施摊销等费用。</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hMerge="1">
                  <a:tcPr anchor="ctr"/>
                </a:tc>
              </a:tr>
              <a:tr h="457200">
                <a:tc vMerge="1">
                  <a:tcPr anchor="ctr"/>
                </a:tc>
                <a:tc vMerge="1">
                  <a:tcPr anchor="ctr"/>
                </a:tc>
                <a:tc gridSpan="2">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6.安全生产检查、评价、咨询和标准化建设费用，安全生产培训、教育、宣传费用，安全生产适用的新技术、新标准、新工艺、新装备的推广应用费用，治安秩序管理费用及其他安全生产费用。</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hMerge="1">
                  <a:tcPr anchor="ctr"/>
                </a:tc>
              </a:tr>
              <a:tr h="822960">
                <a:tc vMerge="1">
                  <a:tcPr anchor="ctr"/>
                </a:tc>
                <a:tc>
                  <a:txBody>
                    <a:bodyPr/>
                    <a:lstStyle/>
                    <a:p>
                      <a:pPr algn="ctr">
                        <a:buClrTx/>
                        <a:buSzTx/>
                        <a:buFontTx/>
                      </a:pPr>
                      <a:r>
                        <a:rPr lang="zh-CN" altLang="en-US" sz="1200" b="1" dirty="0" smtClean="0">
                          <a:solidFill>
                            <a:schemeClr val="lt1"/>
                          </a:solidFill>
                          <a:latin typeface="微软雅黑" panose="020B0503020204020204" charset="-122"/>
                          <a:ea typeface="微软雅黑" panose="020B0503020204020204" charset="-122"/>
                          <a:cs typeface="微软雅黑" panose="020B0503020204020204" charset="-122"/>
                          <a:sym typeface="+mn-ea"/>
                        </a:rPr>
                        <a:t>文明施工及环境保护费</a:t>
                      </a:r>
                      <a:endParaRPr lang="zh-CN" altLang="en-US" sz="1200" b="1" dirty="0" smtClean="0">
                        <a:solidFill>
                          <a:schemeClr val="lt1"/>
                        </a:solidFill>
                        <a:latin typeface="微软雅黑" panose="020B0503020204020204" charset="-122"/>
                        <a:ea typeface="微软雅黑" panose="020B0503020204020204" charset="-122"/>
                        <a:cs typeface="微软雅黑" panose="020B0503020204020204" charset="-122"/>
                        <a:sym typeface="+mn-ea"/>
                      </a:endParaRPr>
                    </a:p>
                  </a:txBody>
                  <a:tcPr anchor="ctr">
                    <a:solidFill>
                      <a:schemeClr val="accent1"/>
                    </a:solidFill>
                  </a:tcPr>
                </a:tc>
                <a:tc gridSpan="2">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1.五牌一图；2.现场施工机械设备降低噪声、防扰民措施3.现场厕所内部美化，建筑物内临时便溺设施；4.符合卫生要求的饮水设备、淋浴、消毒等设施；5.生活用洁净燃料；6.防蚊虫、四害措施；7.现场配备医药保健器材、物品费用和急救人员培训，防煤气中毒，治安综合治理措施；8.现场工人的防暑降温、电风扇、空调等设备及用电；9.现场污染源的控制、生活垃圾清理外运、</a:t>
                      </a:r>
                      <a:r>
                        <a:rPr lang="zh-CN" altLang="en-US" sz="1200" dirty="0" smtClean="0">
                          <a:solidFill>
                            <a:srgbClr val="FF0000"/>
                          </a:solidFill>
                          <a:latin typeface="微软雅黑" panose="020B0503020204020204" charset="-122"/>
                          <a:ea typeface="微软雅黑" panose="020B0503020204020204" charset="-122"/>
                          <a:cs typeface="微软雅黑" panose="020B0503020204020204" charset="-122"/>
                          <a:sym typeface="+mn-ea"/>
                        </a:rPr>
                        <a:t>建筑垃圾外运</a:t>
                      </a:r>
                      <a:r>
                        <a:rPr lang="zh-CN" altLang="en-US" sz="1200" dirty="0" smtClean="0">
                          <a:latin typeface="微软雅黑" panose="020B0503020204020204" charset="-122"/>
                          <a:ea typeface="微软雅黑" panose="020B0503020204020204" charset="-122"/>
                          <a:cs typeface="微软雅黑" panose="020B0503020204020204" charset="-122"/>
                          <a:sym typeface="+mn-ea"/>
                        </a:rPr>
                        <a:t>（</a:t>
                      </a:r>
                      <a:r>
                        <a:rPr lang="zh-CN" altLang="en-US" sz="1200" dirty="0" smtClean="0">
                          <a:solidFill>
                            <a:srgbClr val="FF0000"/>
                          </a:solidFill>
                          <a:latin typeface="微软雅黑" panose="020B0503020204020204" charset="-122"/>
                          <a:ea typeface="微软雅黑" panose="020B0503020204020204" charset="-122"/>
                          <a:cs typeface="微软雅黑" panose="020B0503020204020204" charset="-122"/>
                          <a:sym typeface="+mn-ea"/>
                        </a:rPr>
                        <a:t>不含土石方及拆除垃圾</a:t>
                      </a:r>
                      <a:r>
                        <a:rPr lang="zh-CN" altLang="en-US" sz="1200" dirty="0" smtClean="0">
                          <a:latin typeface="微软雅黑" panose="020B0503020204020204" charset="-122"/>
                          <a:ea typeface="微软雅黑" panose="020B0503020204020204" charset="-122"/>
                          <a:cs typeface="微软雅黑" panose="020B0503020204020204" charset="-122"/>
                          <a:sym typeface="+mn-ea"/>
                        </a:rPr>
                        <a:t>）、其他环境保护费10.扬尘控制设备用水、用电；11.</a:t>
                      </a:r>
                      <a:r>
                        <a:rPr lang="zh-CN" altLang="en-US" sz="1200" dirty="0" smtClean="0">
                          <a:solidFill>
                            <a:srgbClr val="FF0000"/>
                          </a:solidFill>
                          <a:latin typeface="微软雅黑" panose="020B0503020204020204" charset="-122"/>
                          <a:ea typeface="微软雅黑" panose="020B0503020204020204" charset="-122"/>
                          <a:cs typeface="微软雅黑" panose="020B0503020204020204" charset="-122"/>
                          <a:sym typeface="+mn-ea"/>
                        </a:rPr>
                        <a:t>裸土覆盖</a:t>
                      </a:r>
                      <a:r>
                        <a:rPr lang="zh-CN" altLang="en-US" sz="1200" dirty="0" smtClean="0">
                          <a:latin typeface="微软雅黑" panose="020B0503020204020204" charset="-122"/>
                          <a:ea typeface="微软雅黑" panose="020B0503020204020204" charset="-122"/>
                          <a:cs typeface="微软雅黑" panose="020B0503020204020204" charset="-122"/>
                          <a:sym typeface="+mn-ea"/>
                        </a:rPr>
                        <a:t>。</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hMerge="1">
                  <a:tcPr anchor="ctr"/>
                </a:tc>
              </a:tr>
              <a:tr h="457200">
                <a:tc vMerge="1">
                  <a:tcPr anchor="ctr"/>
                </a:tc>
                <a:tc rowSpan="3">
                  <a:txBody>
                    <a:bodyPr/>
                    <a:lstStyle/>
                    <a:p>
                      <a:pPr algn="ctr">
                        <a:buClrTx/>
                        <a:buSzTx/>
                        <a:buFontTx/>
                      </a:pPr>
                      <a:r>
                        <a:rPr lang="zh-CN" altLang="en-US" sz="1200" b="1" dirty="0" smtClean="0">
                          <a:solidFill>
                            <a:schemeClr val="lt1"/>
                          </a:solidFill>
                          <a:latin typeface="微软雅黑" panose="020B0503020204020204" charset="-122"/>
                          <a:ea typeface="微软雅黑" panose="020B0503020204020204" charset="-122"/>
                          <a:cs typeface="微软雅黑" panose="020B0503020204020204" charset="-122"/>
                          <a:sym typeface="+mn-ea"/>
                        </a:rPr>
                        <a:t>临时设施费</a:t>
                      </a:r>
                      <a:endParaRPr lang="zh-CN" altLang="en-US" sz="1200" b="1" dirty="0" smtClean="0">
                        <a:solidFill>
                          <a:schemeClr val="lt1"/>
                        </a:solidFill>
                        <a:latin typeface="微软雅黑" panose="020B0503020204020204" charset="-122"/>
                        <a:ea typeface="微软雅黑" panose="020B0503020204020204" charset="-122"/>
                        <a:cs typeface="微软雅黑" panose="020B0503020204020204" charset="-122"/>
                        <a:sym typeface="+mn-ea"/>
                      </a:endParaRPr>
                    </a:p>
                  </a:txBody>
                  <a:tcPr anchor="ctr">
                    <a:solidFill>
                      <a:schemeClr val="accent1"/>
                    </a:solidFill>
                  </a:tcPr>
                </a:tc>
                <a:tc gridSpan="2">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1.施工现场临时建筑物、构筑物的搭设、维修、拆除，如临时宿舍、办公室、食堂、厨房、厕所、诊疗所、临时文化福利用房、临时仓库、加工场、搅拌台、临时简易水塔、水池等。</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hMerge="1">
                  <a:tcPr anchor="ctr"/>
                </a:tc>
              </a:tr>
              <a:tr h="274320">
                <a:tc vMerge="1">
                  <a:tcPr anchor="ctr"/>
                </a:tc>
                <a:tc vMerge="1">
                  <a:tcPr anchor="ctr"/>
                </a:tc>
                <a:tc gridSpan="2">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2.施工现场临时设施的搭设、维修、拆除，如临时供水管道、临时供电管线、小型临时设施等。</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hMerge="1">
                  <a:tcPr anchor="ctr"/>
                </a:tc>
              </a:tr>
              <a:tr h="274320">
                <a:tc vMerge="1">
                  <a:tcPr anchor="ctr"/>
                </a:tc>
                <a:tc vMerge="1">
                  <a:tcPr anchor="ctr"/>
                </a:tc>
                <a:tc gridSpan="2">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3.其他临时设施的搭设、维修、拆除。</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hMerge="1">
                  <a:tcPr anchor="ctr"/>
                </a:tc>
              </a:tr>
              <a:tr h="457200">
                <a:tc rowSpan="7" gridSpan="2">
                  <a:txBody>
                    <a:bodyPr/>
                    <a:lstStyle/>
                    <a:p>
                      <a:pPr algn="ctr">
                        <a:buClrTx/>
                        <a:buSzTx/>
                        <a:buFontTx/>
                      </a:pPr>
                      <a:r>
                        <a:rPr lang="zh-CN" altLang="en-US" sz="1200" b="1" dirty="0" smtClean="0">
                          <a:solidFill>
                            <a:schemeClr val="lt1"/>
                          </a:solidFill>
                          <a:latin typeface="微软雅黑" panose="020B0503020204020204" charset="-122"/>
                          <a:ea typeface="微软雅黑" panose="020B0503020204020204" charset="-122"/>
                          <a:cs typeface="微软雅黑" panose="020B0503020204020204" charset="-122"/>
                          <a:sym typeface="+mn-ea"/>
                        </a:rPr>
                        <a:t>绿色施工措施费（按工程量计量）</a:t>
                      </a:r>
                      <a:endParaRPr lang="zh-CN" altLang="en-US" sz="1200" b="1" dirty="0" smtClean="0">
                        <a:solidFill>
                          <a:schemeClr val="lt1"/>
                        </a:solidFill>
                        <a:latin typeface="微软雅黑" panose="020B0503020204020204" charset="-122"/>
                        <a:ea typeface="微软雅黑" panose="020B0503020204020204" charset="-122"/>
                        <a:cs typeface="微软雅黑" panose="020B0503020204020204" charset="-122"/>
                        <a:sym typeface="+mn-ea"/>
                      </a:endParaRPr>
                    </a:p>
                  </a:txBody>
                  <a:tcPr anchor="ctr">
                    <a:solidFill>
                      <a:schemeClr val="accent1"/>
                    </a:solidFill>
                  </a:tcPr>
                </a:tc>
                <a:tc rowSpan="7" hMerge="1">
                  <a:tcPr anchor="ctr"/>
                </a:tc>
                <a:tc>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扬尘控制措施费</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施工场地硬化、扬尘喷淋系统、雾炮机、扬尘在线监测系统、场地绿化</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r>
              <a:tr h="274320">
                <a:tc vMerge="1" gridSpan="2">
                  <a:tcPr anchor="ctr"/>
                </a:tc>
                <a:tc vMerge="1" hMerge="1">
                  <a:tcPr anchor="ctr"/>
                </a:tc>
                <a:tc>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                   场内道路  </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施工道路</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r>
              <a:tr h="274320">
                <a:tc vMerge="1" gridSpan="2">
                  <a:tcPr anchor="ctr"/>
                </a:tc>
                <a:tc vMerge="1" hMerge="1">
                  <a:tcPr anchor="ctr"/>
                </a:tc>
                <a:tc>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排水</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临时排水沟、管网，以及其相连的构筑物</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r>
              <a:tr h="274320">
                <a:tc vMerge="1" gridSpan="2">
                  <a:tcPr anchor="ctr"/>
                </a:tc>
                <a:tc vMerge="1" hMerge="1">
                  <a:tcPr anchor="ctr"/>
                </a:tc>
                <a:tc>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施工围挡（墙）</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围挡或围墙</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r>
              <a:tr h="274320">
                <a:tc vMerge="1" gridSpan="2">
                  <a:tcPr anchor="ctr"/>
                </a:tc>
                <a:tc vMerge="1" hMerge="1">
                  <a:tcPr anchor="ctr"/>
                </a:tc>
                <a:tc rowSpan="3">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智慧管理设备及系统</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c>
                  <a:txBody>
                    <a:bodyPr/>
                    <a:lstStyle/>
                    <a:p>
                      <a:pPr algn="ctr">
                        <a:buClrTx/>
                        <a:buSzTx/>
                        <a:buFontTx/>
                      </a:pPr>
                      <a:r>
                        <a:rPr lang="zh-CN" altLang="en-US" sz="1200" dirty="0" smtClean="0">
                          <a:latin typeface="微软雅黑" panose="020B0503020204020204" charset="-122"/>
                          <a:ea typeface="微软雅黑" panose="020B0503020204020204" charset="-122"/>
                          <a:cs typeface="微软雅黑" panose="020B0503020204020204" charset="-122"/>
                          <a:sym typeface="+mn-ea"/>
                        </a:rPr>
                        <a:t>施工人员实名制管理设备及系统</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r>
              <a:tr h="274320">
                <a:tc vMerge="1" gridSpan="2">
                  <a:tcPr anchor="ctr"/>
                </a:tc>
                <a:tc vMerge="1" hMerge="1">
                  <a:tcPr anchor="ctr"/>
                </a:tc>
                <a:tc vMerge="1">
                  <a:tcPr anchor="ctr"/>
                </a:tc>
                <a:tc>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施工场地视频监控设备及系统</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r>
              <a:tr h="274320">
                <a:tc vMerge="1" gridSpan="2">
                  <a:tcPr anchor="ctr"/>
                </a:tc>
                <a:tc vMerge="1" hMerge="1">
                  <a:tcPr anchor="ctr"/>
                </a:tc>
                <a:tc vMerge="1">
                  <a:tcPr anchor="ctr"/>
                </a:tc>
                <a:tc>
                  <a:txBody>
                    <a:bodyPr/>
                    <a:lstStyle/>
                    <a:p>
                      <a:pPr algn="ctr">
                        <a:buClrTx/>
                        <a:buSzTx/>
                        <a:buFontTx/>
                        <a:buNone/>
                      </a:pPr>
                      <a:r>
                        <a:rPr lang="zh-CN" altLang="en-US" sz="1200" dirty="0" smtClean="0">
                          <a:latin typeface="微软雅黑" panose="020B0503020204020204" charset="-122"/>
                          <a:ea typeface="微软雅黑" panose="020B0503020204020204" charset="-122"/>
                          <a:cs typeface="微软雅黑" panose="020B0503020204020204" charset="-122"/>
                          <a:sym typeface="+mn-ea"/>
                        </a:rPr>
                        <a:t>人工智能、传感技术、虚拟现实等高科技技术设备及系统</a:t>
                      </a:r>
                      <a:endParaRPr lang="zh-CN" altLang="en-US" sz="1200" dirty="0" smtClean="0">
                        <a:latin typeface="微软雅黑" panose="020B0503020204020204" charset="-122"/>
                        <a:ea typeface="微软雅黑" panose="020B0503020204020204" charset="-122"/>
                        <a:cs typeface="微软雅黑" panose="020B0503020204020204" charset="-122"/>
                        <a:sym typeface="+mn-ea"/>
                      </a:endParaRPr>
                    </a:p>
                  </a:txBody>
                  <a:tcPr anchor="ct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a:graphicFrameLocks noGrp="1"/>
          </p:cNvGraphicFramePr>
          <p:nvPr>
            <p:custDataLst>
              <p:tags r:id="rId1"/>
            </p:custDataLst>
          </p:nvPr>
        </p:nvGraphicFramePr>
        <p:xfrm>
          <a:off x="1146175" y="1403987"/>
          <a:ext cx="9899652" cy="4752975"/>
        </p:xfrm>
        <a:graphic>
          <a:graphicData uri="http://schemas.openxmlformats.org/drawingml/2006/table">
            <a:tbl>
              <a:tblPr firstRow="1" bandRow="1">
                <a:tableStyleId>{5C22544A-7EE6-4342-B048-85BDC9FD1C3A}</a:tableStyleId>
              </a:tblPr>
              <a:tblGrid>
                <a:gridCol w="545465"/>
                <a:gridCol w="2125980"/>
                <a:gridCol w="2409191"/>
                <a:gridCol w="2409825"/>
                <a:gridCol w="2409191"/>
              </a:tblGrid>
              <a:tr h="497205">
                <a:tc>
                  <a:txBody>
                    <a:bodyPr/>
                    <a:lstStyle/>
                    <a:p>
                      <a:pPr algn="ctr">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序号</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取费基数</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绿色施工安全防护措施项目费总费率</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其中安全生产费率</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452755">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1</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建筑工程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6.25%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3.29%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574040">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2</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装饰工程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3.59%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3.29%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253365">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安装工程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人工费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11.5%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10%</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253365">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4</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园林景观绿化</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2.93%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2.63%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253365">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仿古建筑</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6.25%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3.29%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741045">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6</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道路、管网工程、市政排水设施维护、综合管廊、水处理</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3.37%</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2.63%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497205">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7</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桥涵、隧道、</a:t>
                      </a:r>
                      <a:endParaRPr lang="zh-CN" altLang="en-US" sz="1600" dirty="0" smtClean="0">
                        <a:latin typeface="微软雅黑" panose="020B0503020204020204" charset="-122"/>
                        <a:ea typeface="微软雅黑" panose="020B0503020204020204" charset="-122"/>
                        <a:cs typeface="微软雅黑" panose="020B0503020204020204" charset="-122"/>
                      </a:endParaRPr>
                    </a:p>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生活垃圾处理工程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4.13%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2.63%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497205">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8</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机械土石方（强夯地基）工程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5.25%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3.29%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733425">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l"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桩基工程、地基处理、基坑支护工程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4.52%</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3.29%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bl>
          </a:graphicData>
        </a:graphic>
      </p:graphicFrame>
      <p:sp>
        <p:nvSpPr>
          <p:cNvPr id="5"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smtClean="0">
                <a:latin typeface="微软雅黑" panose="020B0503020204020204" charset="-122"/>
                <a:ea typeface="微软雅黑" panose="020B0503020204020204" charset="-122"/>
                <a:cs typeface="微软雅黑" panose="020B0503020204020204" charset="-122"/>
              </a:rPr>
              <a:t> </a:t>
            </a:r>
            <a:r>
              <a:rPr lang="zh-CN" altLang="en-US" dirty="0">
                <a:latin typeface="微软雅黑" panose="020B0503020204020204" charset="-122"/>
                <a:ea typeface="微软雅黑" panose="020B0503020204020204" charset="-122"/>
                <a:cs typeface="微软雅黑" panose="020B0503020204020204" charset="-122"/>
              </a:rPr>
              <a:t>绿色施工安全防护措施项目费</a:t>
            </a:r>
            <a:endParaRPr lang="zh-CN" altLang="en-US" dirty="0">
              <a:latin typeface="微软雅黑" panose="020B0503020204020204" charset="-122"/>
              <a:ea typeface="微软雅黑" panose="020B0503020204020204" charset="-122"/>
              <a:cs typeface="微软雅黑" panose="020B0503020204020204" charset="-122"/>
            </a:endParaRPr>
          </a:p>
        </p:txBody>
      </p:sp>
      <p:sp>
        <p:nvSpPr>
          <p:cNvPr id="24577" name="Rectangle 1"/>
          <p:cNvSpPr>
            <a:spLocks noChangeArrowheads="1"/>
          </p:cNvSpPr>
          <p:nvPr/>
        </p:nvSpPr>
        <p:spPr bwMode="auto">
          <a:xfrm>
            <a:off x="3392791" y="828386"/>
            <a:ext cx="5724644" cy="461665"/>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a:solidFill>
                  <a:srgbClr val="FFFF00"/>
                </a:solidFill>
                <a:latin typeface="微软雅黑" panose="020B0503020204020204" charset="-122"/>
                <a:ea typeface="微软雅黑" panose="020B0503020204020204" charset="-122"/>
              </a:rPr>
              <a:t>绿色施工安全防护措施项目费（总费率）</a:t>
            </a:r>
            <a:endParaRPr kumimoji="0" lang="zh-CN" altLang="en-US" sz="2400" b="1" i="0" u="none" strike="noStrike" cap="none" normalizeH="0" baseline="0" dirty="0">
              <a:solidFill>
                <a:srgbClr val="FFFF00"/>
              </a:solidFill>
              <a:latin typeface="微软雅黑" panose="020B0503020204020204" charset="-122"/>
              <a:ea typeface="微软雅黑" panose="020B0503020204020204" charset="-122"/>
            </a:endParaRPr>
          </a:p>
        </p:txBody>
      </p:sp>
      <p:sp>
        <p:nvSpPr>
          <p:cNvPr id="8" name="TextBox 5"/>
          <p:cNvSpPr txBox="1"/>
          <p:nvPr/>
        </p:nvSpPr>
        <p:spPr>
          <a:xfrm>
            <a:off x="1056005" y="6333490"/>
            <a:ext cx="10856595" cy="1169551"/>
          </a:xfrm>
          <a:prstGeom prst="rect">
            <a:avLst/>
          </a:prstGeom>
          <a:noFill/>
        </p:spPr>
        <p:txBody>
          <a:bodyPr wrap="square" rtlCol="0">
            <a:spAutoFit/>
          </a:bodyPr>
          <a:lstStyle/>
          <a:p>
            <a:pPr eaLnBrk="0" fontAlgn="base" hangingPunct="0">
              <a:spcBef>
                <a:spcPct val="0"/>
              </a:spcBef>
              <a:spcAft>
                <a:spcPct val="0"/>
              </a:spcAft>
            </a:pPr>
            <a:r>
              <a:rPr lang="zh-CN" altLang="en-US" sz="1400" dirty="0" smtClean="0">
                <a:solidFill>
                  <a:schemeClr val="bg1"/>
                </a:solidFill>
                <a:latin typeface="微软雅黑" panose="020B0503020204020204" charset="-122"/>
                <a:ea typeface="微软雅黑" panose="020B0503020204020204" charset="-122"/>
                <a:cs typeface="微软雅黑" panose="020B0503020204020204" charset="-122"/>
              </a:rPr>
              <a:t>注：招投标，绿色施工安全防护措施项目费及安全生产费按本表费率计算。直接费（不含设备及单株3万以上的苗木）</a:t>
            </a:r>
            <a:endParaRPr lang="zh-CN" altLang="en-US" sz="1400" dirty="0" smtClean="0">
              <a:solidFill>
                <a:schemeClr val="bg1"/>
              </a:solidFill>
              <a:latin typeface="微软雅黑" panose="020B0503020204020204" charset="-122"/>
              <a:ea typeface="微软雅黑" panose="020B0503020204020204" charset="-122"/>
              <a:cs typeface="微软雅黑" panose="020B0503020204020204" charset="-122"/>
            </a:endParaRPr>
          </a:p>
          <a:p>
            <a:pPr lvl="0" eaLnBrk="0" fontAlgn="base" hangingPunct="0">
              <a:spcBef>
                <a:spcPct val="0"/>
              </a:spcBef>
              <a:spcAft>
                <a:spcPct val="0"/>
              </a:spcAft>
            </a:pPr>
            <a:endParaRPr lang="zh-CN" altLang="en-US" sz="1600" dirty="0" smtClean="0">
              <a:solidFill>
                <a:schemeClr val="dk1"/>
              </a:solidFill>
              <a:latin typeface="微软雅黑" panose="020B0503020204020204" charset="-122"/>
              <a:ea typeface="微软雅黑" panose="020B0503020204020204" charset="-122"/>
              <a:cs typeface="微软雅黑" panose="020B0503020204020204" charset="-122"/>
            </a:endParaRPr>
          </a:p>
          <a:p>
            <a:pPr lvl="0" eaLnBrk="0" fontAlgn="base" hangingPunct="0">
              <a:spcBef>
                <a:spcPct val="0"/>
              </a:spcBef>
              <a:spcAft>
                <a:spcPct val="0"/>
              </a:spcAft>
            </a:pPr>
            <a:endParaRPr lang="zh-CN" altLang="en-US" sz="4000" dirty="0" smtClean="0">
              <a:latin typeface="微软雅黑" panose="020B0503020204020204" charset="-122"/>
              <a:ea typeface="宋体" panose="02010600030101010101" pitchFamily="2" charset="-122"/>
              <a:cs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00505" y="6450966"/>
            <a:ext cx="8834755" cy="307777"/>
          </a:xfrm>
          <a:prstGeom prst="rect">
            <a:avLst/>
          </a:prstGeom>
          <a:noFill/>
        </p:spPr>
        <p:txBody>
          <a:bodyPr wrap="square" rtlCol="0">
            <a:spAutoFit/>
          </a:bodyPr>
          <a:lstStyle/>
          <a:p>
            <a:r>
              <a:rPr lang="zh-CN" altLang="en-US" sz="1400" dirty="0" smtClean="0">
                <a:solidFill>
                  <a:schemeClr val="bg1"/>
                </a:solidFill>
                <a:latin typeface="微软雅黑" panose="020B0503020204020204" charset="-122"/>
                <a:ea typeface="微软雅黑" panose="020B0503020204020204" charset="-122"/>
                <a:cs typeface="微软雅黑" panose="020B0503020204020204" charset="-122"/>
              </a:rPr>
              <a:t>直接费（不含</a:t>
            </a:r>
            <a:r>
              <a:rPr lang="zh-CN" altLang="en-US" sz="1400" dirty="0" smtClean="0">
                <a:solidFill>
                  <a:schemeClr val="bg1"/>
                </a:solidFill>
                <a:latin typeface="微软雅黑" panose="020B0503020204020204" charset="-122"/>
                <a:ea typeface="微软雅黑" panose="020B0503020204020204" charset="-122"/>
                <a:cs typeface="微软雅黑" panose="020B0503020204020204" charset="-122"/>
                <a:sym typeface="+mn-ea"/>
              </a:rPr>
              <a:t>日</a:t>
            </a:r>
            <a:r>
              <a:rPr lang="zh-CN" altLang="en-US" sz="1400" dirty="0" smtClean="0">
                <a:solidFill>
                  <a:schemeClr val="bg1"/>
                </a:solidFill>
                <a:latin typeface="微软雅黑" panose="020B0503020204020204" charset="-122"/>
                <a:ea typeface="微软雅黑" panose="020B0503020204020204" charset="-122"/>
                <a:cs typeface="微软雅黑" panose="020B0503020204020204" charset="-122"/>
              </a:rPr>
              <a:t>设备及单株3万以上的苗木），含人材机价差调整；2014计价办法取费人工费工日基价60元/工</a:t>
            </a:r>
            <a:endParaRPr lang="zh-CN" altLang="en-US" sz="140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7"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zh-CN" altLang="en-US" dirty="0" smtClean="0">
                <a:latin typeface="微软雅黑" panose="020B0503020204020204" charset="-122"/>
                <a:ea typeface="微软雅黑" panose="020B0503020204020204" charset="-122"/>
                <a:cs typeface="微软雅黑" panose="020B0503020204020204" charset="-122"/>
              </a:rPr>
              <a:t>绿色</a:t>
            </a:r>
            <a:r>
              <a:rPr lang="zh-CN" altLang="en-US" dirty="0">
                <a:latin typeface="微软雅黑" panose="020B0503020204020204" charset="-122"/>
                <a:ea typeface="微软雅黑" panose="020B0503020204020204" charset="-122"/>
                <a:cs typeface="微软雅黑" panose="020B0503020204020204" charset="-122"/>
              </a:rPr>
              <a:t>施工安全防护措施项目费</a:t>
            </a:r>
            <a:endParaRPr lang="zh-CN" altLang="en-US" dirty="0">
              <a:latin typeface="微软雅黑" panose="020B0503020204020204" charset="-122"/>
              <a:ea typeface="微软雅黑" panose="020B0503020204020204" charset="-122"/>
              <a:cs typeface="微软雅黑" panose="020B0503020204020204" charset="-122"/>
            </a:endParaRPr>
          </a:p>
        </p:txBody>
      </p:sp>
      <p:graphicFrame>
        <p:nvGraphicFramePr>
          <p:cNvPr id="8" name="表格 7"/>
          <p:cNvGraphicFramePr>
            <a:graphicFrameLocks noGrp="1"/>
          </p:cNvGraphicFramePr>
          <p:nvPr>
            <p:custDataLst>
              <p:tags r:id="rId1"/>
            </p:custDataLst>
          </p:nvPr>
        </p:nvGraphicFramePr>
        <p:xfrm>
          <a:off x="1250317" y="1406527"/>
          <a:ext cx="10046335" cy="4951095"/>
        </p:xfrm>
        <a:graphic>
          <a:graphicData uri="http://schemas.openxmlformats.org/drawingml/2006/table">
            <a:tbl>
              <a:tblPr firstRow="1" bandRow="1">
                <a:tableStyleId>{5C22544A-7EE6-4342-B048-85BDC9FD1C3A}</a:tableStyleId>
              </a:tblPr>
              <a:tblGrid>
                <a:gridCol w="975360"/>
                <a:gridCol w="3156585"/>
                <a:gridCol w="1524635"/>
                <a:gridCol w="1145540"/>
                <a:gridCol w="1941195"/>
                <a:gridCol w="1303020"/>
              </a:tblGrid>
              <a:tr h="281940">
                <a:tc rowSpan="2">
                  <a:txBody>
                    <a:bodyPr/>
                    <a:lstStyle/>
                    <a:p>
                      <a:pPr algn="ctr" fontAlgn="t">
                        <a:spcAft>
                          <a:spcPts val="0"/>
                        </a:spcAft>
                        <a:buClrTx/>
                        <a:buSzTx/>
                        <a:buFontTx/>
                      </a:pPr>
                      <a:r>
                        <a:rPr lang="zh-CN" altLang="en-US" sz="1600" b="0" dirty="0" smtClean="0">
                          <a:solidFill>
                            <a:schemeClr val="dk1"/>
                          </a:solidFill>
                          <a:latin typeface="微软雅黑" panose="020B0503020204020204" charset="-122"/>
                          <a:ea typeface="微软雅黑" panose="020B0503020204020204" charset="-122"/>
                          <a:cs typeface="微软雅黑" panose="020B0503020204020204" charset="-122"/>
                        </a:rPr>
                        <a:t>序号</a:t>
                      </a:r>
                      <a:endParaRPr lang="zh-CN" altLang="en-US" sz="1600" b="0" dirty="0" smtClean="0">
                        <a:solidFill>
                          <a:schemeClr val="dk1"/>
                        </a:solidFill>
                        <a:latin typeface="微软雅黑" panose="020B0503020204020204" charset="-122"/>
                        <a:ea typeface="微软雅黑" panose="020B0503020204020204" charset="-122"/>
                        <a:cs typeface="微软雅黑" panose="020B0503020204020204" charset="-122"/>
                      </a:endParaRPr>
                    </a:p>
                    <a:p>
                      <a:pPr algn="ctr" fontAlgn="t">
                        <a:spcAft>
                          <a:spcPts val="0"/>
                        </a:spcAft>
                        <a:buClrTx/>
                        <a:buSzTx/>
                        <a:buFontTx/>
                      </a:pPr>
                      <a:endParaRPr lang="zh-CN" altLang="en-US" sz="1600" b="0" dirty="0" smtClean="0">
                        <a:solidFill>
                          <a:schemeClr val="dk1"/>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pPr>
                      <a:endParaRPr lang="zh-CN" sz="1400" kern="100">
                        <a:latin typeface="宋体" panose="02010600030101010101" pitchFamily="2" charset="-122"/>
                        <a:ea typeface="宋体" panose="02010600030101010101" pitchFamily="2" charset="-122"/>
                        <a:cs typeface="宋体" panose="02010600030101010101" pitchFamily="2" charset="-122"/>
                      </a:endParaRPr>
                    </a:p>
                  </a:txBody>
                  <a:tcPr marL="9524" marR="9524" marT="9524" marB="0" anchor="ctr"/>
                </a:tc>
                <a:tc gridSpan="2">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2020计价办法</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hMerge="1">
                  <a:tcPr/>
                </a:tc>
                <a:tc gridSpan="2">
                  <a:txBody>
                    <a:bodyPr/>
                    <a:lstStyle/>
                    <a:p>
                      <a:pPr algn="ctr" fontAlgn="t">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2014计价办法</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hMerge="1">
                  <a:tcPr/>
                </a:tc>
              </a:tr>
              <a:tr h="984885">
                <a:tc vMerge="1">
                  <a:tcP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取费基数</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绿色施工安全防护措施项目费总费率</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marL="0" marR="0" algn="ctr" defTabSz="542290" rtl="0" eaLnBrk="1" fontAlgn="t" latinLnBrk="0" hangingPunct="1">
                        <a:lnSpc>
                          <a:spcPct val="100000"/>
                        </a:lnSpc>
                        <a:spcBef>
                          <a:spcPts val="0"/>
                        </a:spcBef>
                        <a:spcAft>
                          <a:spcPts val="0"/>
                        </a:spcAft>
                        <a:buClrTx/>
                        <a:buSzTx/>
                        <a:buFontTx/>
                        <a:buNone/>
                      </a:pPr>
                      <a:endParaRPr lang="zh-CN" altLang="en-US" sz="1600" dirty="0" smtClean="0">
                        <a:latin typeface="微软雅黑" panose="020B0503020204020204" charset="-122"/>
                        <a:ea typeface="微软雅黑" panose="020B0503020204020204" charset="-122"/>
                        <a:cs typeface="微软雅黑" panose="020B0503020204020204" charset="-122"/>
                      </a:endParaRPr>
                    </a:p>
                    <a:p>
                      <a:pPr marL="0" marR="0" algn="ctr" defTabSz="542290" rtl="0" eaLnBrk="1" fontAlgn="t" latinLnBrk="0" hangingPunct="1">
                        <a:lnSpc>
                          <a:spcPct val="100000"/>
                        </a:lnSpc>
                        <a:spcBef>
                          <a:spcPts val="0"/>
                        </a:spcBef>
                        <a:spcAft>
                          <a:spcPts val="0"/>
                        </a:spcAft>
                        <a:buClrTx/>
                        <a:buSzTx/>
                        <a:buFontTx/>
                        <a:buNone/>
                      </a:pPr>
                      <a:r>
                        <a:rPr lang="zh-CN" altLang="en-US" sz="1600" dirty="0" smtClean="0">
                          <a:latin typeface="微软雅黑" panose="020B0503020204020204" charset="-122"/>
                          <a:ea typeface="微软雅黑" panose="020B0503020204020204" charset="-122"/>
                          <a:cs typeface="微软雅黑" panose="020B0503020204020204" charset="-122"/>
                        </a:rPr>
                        <a:t>取费基数</a:t>
                      </a:r>
                      <a:endParaRPr lang="zh-CN" altLang="en-US" sz="1600" dirty="0" smtClean="0">
                        <a:latin typeface="微软雅黑" panose="020B0503020204020204" charset="-122"/>
                        <a:ea typeface="微软雅黑" panose="020B0503020204020204" charset="-122"/>
                        <a:cs typeface="微软雅黑" panose="020B0503020204020204" charset="-122"/>
                      </a:endParaRPr>
                    </a:p>
                    <a:p>
                      <a:pPr algn="ctr" fontAlgn="t">
                        <a:spcAft>
                          <a:spcPts val="0"/>
                        </a:spcAft>
                        <a:buClrTx/>
                        <a:buSzTx/>
                        <a:buFontTx/>
                      </a:pP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kumimoji="0" lang="zh-CN" altLang="en-US" sz="1600" b="0" i="0" u="none" strike="noStrike" cap="none" normalizeH="0" baseline="0" dirty="0" smtClean="0">
                          <a:latin typeface="微软雅黑" panose="020B0503020204020204" charset="-122"/>
                          <a:ea typeface="微软雅黑" panose="020B0503020204020204" charset="-122"/>
                          <a:cs typeface="微软雅黑" panose="020B0503020204020204" charset="-122"/>
                        </a:rPr>
                        <a:t>安全文明施工费费率</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335280">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1</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建筑工程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6.25%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人工+机械</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en-US" altLang="zh-CN" sz="1600" dirty="0" smtClean="0">
                          <a:latin typeface="微软雅黑" panose="020B0503020204020204" charset="-122"/>
                          <a:ea typeface="微软雅黑" panose="020B0503020204020204" charset="-122"/>
                          <a:cs typeface="微软雅黑" panose="020B0503020204020204" charset="-122"/>
                        </a:rPr>
                        <a:t>12.99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335280">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2</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装饰工程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3.59%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人工</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en-US" altLang="zh-CN" sz="1600" dirty="0" smtClean="0">
                          <a:latin typeface="微软雅黑" panose="020B0503020204020204" charset="-122"/>
                          <a:ea typeface="微软雅黑" panose="020B0503020204020204" charset="-122"/>
                          <a:cs typeface="微软雅黑" panose="020B0503020204020204" charset="-122"/>
                        </a:rPr>
                        <a:t>14.27</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335280">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安装工程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人工费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11.5%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人工</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en-US" altLang="zh-CN" sz="1600" dirty="0" smtClean="0">
                          <a:latin typeface="微软雅黑" panose="020B0503020204020204" charset="-122"/>
                          <a:ea typeface="微软雅黑" panose="020B0503020204020204" charset="-122"/>
                          <a:cs typeface="微软雅黑" panose="020B0503020204020204" charset="-122"/>
                        </a:rPr>
                        <a:t>13.76</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335280">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4</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园林景观绿化</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2.93%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人工</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en-US" altLang="zh-CN" sz="1600" dirty="0" smtClean="0">
                          <a:latin typeface="微软雅黑" panose="020B0503020204020204" charset="-122"/>
                          <a:ea typeface="微软雅黑" panose="020B0503020204020204" charset="-122"/>
                          <a:cs typeface="微软雅黑" panose="020B0503020204020204" charset="-122"/>
                        </a:rPr>
                        <a:t>10.63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499110">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仿古建筑</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6.25%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marL="0" marR="0" algn="ctr" defTabSz="542290" rtl="0" eaLnBrk="1" fontAlgn="t" latinLnBrk="0" hangingPunct="1">
                        <a:lnSpc>
                          <a:spcPct val="100000"/>
                        </a:lnSpc>
                        <a:spcBef>
                          <a:spcPts val="0"/>
                        </a:spcBef>
                        <a:spcAft>
                          <a:spcPts val="0"/>
                        </a:spcAft>
                        <a:buClrTx/>
                        <a:buSzTx/>
                        <a:buFontTx/>
                        <a:buNone/>
                      </a:pPr>
                      <a:r>
                        <a:rPr lang="zh-CN" altLang="en-US" sz="1600" dirty="0" smtClean="0">
                          <a:latin typeface="微软雅黑" panose="020B0503020204020204" charset="-122"/>
                          <a:ea typeface="微软雅黑" panose="020B0503020204020204" charset="-122"/>
                          <a:cs typeface="微软雅黑" panose="020B0503020204020204" charset="-122"/>
                        </a:rPr>
                        <a:t>人工+机械</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en-US" altLang="zh-CN" sz="1600" dirty="0" smtClean="0">
                          <a:latin typeface="微软雅黑" panose="020B0503020204020204" charset="-122"/>
                          <a:ea typeface="微软雅黑" panose="020B0503020204020204" charset="-122"/>
                          <a:cs typeface="微软雅黑" panose="020B0503020204020204" charset="-122"/>
                        </a:rPr>
                        <a:t>12.67</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497205">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6</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道路、管网工程、市政排水设施维护、综合管廊、水处理</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3.37%</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497205">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7</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桥涵、隧道、</a:t>
                      </a:r>
                      <a:endParaRPr lang="zh-CN" altLang="en-US" sz="1600" dirty="0" smtClean="0">
                        <a:latin typeface="微软雅黑" panose="020B0503020204020204" charset="-122"/>
                        <a:ea typeface="微软雅黑" panose="020B0503020204020204" charset="-122"/>
                        <a:cs typeface="微软雅黑" panose="020B0503020204020204" charset="-122"/>
                      </a:endParaRPr>
                    </a:p>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生活垃圾处理工程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4.13%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人工+机械</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en-US" altLang="zh-CN" sz="1600" dirty="0" smtClean="0">
                          <a:latin typeface="微软雅黑" panose="020B0503020204020204" charset="-122"/>
                          <a:ea typeface="微软雅黑" panose="020B0503020204020204" charset="-122"/>
                          <a:cs typeface="微软雅黑" panose="020B0503020204020204" charset="-122"/>
                        </a:rPr>
                        <a:t>10.81</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352425">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8</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机械土石方（强夯地基）工程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5.25%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人工+机械</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en-US" altLang="zh-CN" sz="1600" dirty="0" smtClean="0">
                          <a:latin typeface="微软雅黑" panose="020B0503020204020204" charset="-122"/>
                          <a:ea typeface="微软雅黑" panose="020B0503020204020204" charset="-122"/>
                          <a:cs typeface="微软雅黑" panose="020B0503020204020204" charset="-122"/>
                        </a:rPr>
                        <a:t>5.46</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r h="497205">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桩基工程、地基处理、基坑支护工程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直接费</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4.52%</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人工+机械</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c>
                  <a:txBody>
                    <a:bodyPr/>
                    <a:lstStyle/>
                    <a:p>
                      <a:pPr algn="ctr" fontAlgn="t">
                        <a:spcAft>
                          <a:spcPts val="0"/>
                        </a:spcAft>
                        <a:buClrTx/>
                        <a:buSzTx/>
                        <a:buFontTx/>
                      </a:pPr>
                      <a:r>
                        <a:rPr lang="en-US" altLang="zh-CN" sz="1600" dirty="0" smtClean="0">
                          <a:latin typeface="微软雅黑" panose="020B0503020204020204" charset="-122"/>
                          <a:ea typeface="微软雅黑" panose="020B0503020204020204" charset="-122"/>
                          <a:cs typeface="微软雅黑" panose="020B0503020204020204" charset="-122"/>
                        </a:rPr>
                        <a:t>6.54</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9524" marR="9524" marT="9524" marB="0" anchor="ctr"/>
                </a:tc>
              </a:tr>
            </a:tbl>
          </a:graphicData>
        </a:graphic>
      </p:graphicFrame>
      <p:sp>
        <p:nvSpPr>
          <p:cNvPr id="10" name="Rectangle 1"/>
          <p:cNvSpPr>
            <a:spLocks noChangeArrowheads="1"/>
          </p:cNvSpPr>
          <p:nvPr/>
        </p:nvSpPr>
        <p:spPr bwMode="auto">
          <a:xfrm>
            <a:off x="2962261" y="789016"/>
            <a:ext cx="7101624" cy="461665"/>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a:solidFill>
                  <a:srgbClr val="FFFF00"/>
                </a:solidFill>
                <a:latin typeface="微软雅黑" panose="020B0503020204020204" charset="-122"/>
                <a:ea typeface="微软雅黑" panose="020B0503020204020204" charset="-122"/>
              </a:rPr>
              <a:t>绿色施工安全防护措施项目费/安全文明施工费对比</a:t>
            </a:r>
            <a:endParaRPr kumimoji="0" lang="zh-CN" altLang="en-US" sz="2400" b="1" i="0" u="none" strike="noStrike" cap="none" normalizeH="0" baseline="0" dirty="0">
              <a:solidFill>
                <a:srgbClr val="FFFF00"/>
              </a:solidFill>
              <a:latin typeface="微软雅黑" panose="020B0503020204020204" charset="-122"/>
              <a:ea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71464" y="1766193"/>
            <a:ext cx="9073008" cy="400110"/>
          </a:xfrm>
          <a:prstGeom prst="rect">
            <a:avLst/>
          </a:prstGeom>
        </p:spPr>
        <p:txBody>
          <a:bodyPr wrap="square">
            <a:spAutoFit/>
          </a:bodyPr>
          <a:lstStyle/>
          <a:p>
            <a:r>
              <a:rPr lang="zh-CN" altLang="en-US" sz="2000" b="1" dirty="0" smtClean="0"/>
              <a:t>一、</a:t>
            </a:r>
            <a:r>
              <a:rPr lang="zh-CN" altLang="zh-CN" sz="2000" b="1" dirty="0" smtClean="0"/>
              <a:t>编制</a:t>
            </a:r>
            <a:r>
              <a:rPr lang="zh-CN" altLang="zh-CN" sz="2000" b="1" dirty="0"/>
              <a:t>依据</a:t>
            </a:r>
            <a:r>
              <a:rPr lang="zh-CN" altLang="zh-CN" sz="2000" b="1" dirty="0" smtClean="0"/>
              <a:t>中</a:t>
            </a:r>
            <a:r>
              <a:rPr lang="zh-CN" altLang="en-US" sz="2000" b="1" dirty="0" smtClean="0"/>
              <a:t>，</a:t>
            </a:r>
            <a:r>
              <a:rPr lang="zh-CN" altLang="zh-CN" sz="2000" b="1" dirty="0" smtClean="0"/>
              <a:t>取消</a:t>
            </a:r>
            <a:r>
              <a:rPr lang="zh-CN" altLang="zh-CN" sz="2000" b="1" dirty="0"/>
              <a:t>了“建设部1995年《全国统一建筑工程基础定额》</a:t>
            </a:r>
            <a:r>
              <a:rPr lang="zh-CN" altLang="zh-CN" sz="2000" b="1" dirty="0" smtClean="0"/>
              <a:t>”</a:t>
            </a:r>
            <a:r>
              <a:rPr lang="zh-CN" altLang="en-US" sz="2000" b="1" dirty="0" smtClean="0"/>
              <a:t>。</a:t>
            </a:r>
            <a:endParaRPr lang="zh-CN" altLang="en-US" sz="2000" dirty="0"/>
          </a:p>
        </p:txBody>
      </p:sp>
      <p:sp>
        <p:nvSpPr>
          <p:cNvPr id="3" name="矩形 2"/>
          <p:cNvSpPr/>
          <p:nvPr/>
        </p:nvSpPr>
        <p:spPr>
          <a:xfrm>
            <a:off x="1348960" y="2815209"/>
            <a:ext cx="9499567" cy="400110"/>
          </a:xfrm>
          <a:prstGeom prst="rect">
            <a:avLst/>
          </a:prstGeom>
        </p:spPr>
        <p:txBody>
          <a:bodyPr wrap="square">
            <a:spAutoFit/>
          </a:bodyPr>
          <a:lstStyle/>
          <a:p>
            <a:r>
              <a:rPr lang="zh-CN" altLang="en-US" sz="2000" b="1" dirty="0" smtClean="0"/>
              <a:t>二、子目中，人、材、机的</a:t>
            </a:r>
            <a:r>
              <a:rPr lang="zh-CN" altLang="zh-CN" sz="2000" b="1" dirty="0" smtClean="0"/>
              <a:t>数据</a:t>
            </a:r>
            <a:r>
              <a:rPr lang="zh-CN" altLang="zh-CN" sz="2000" b="1" dirty="0"/>
              <a:t>主要</a:t>
            </a:r>
            <a:r>
              <a:rPr lang="zh-CN" altLang="zh-CN" sz="2000" b="1" dirty="0" smtClean="0"/>
              <a:t>来源于</a:t>
            </a:r>
            <a:r>
              <a:rPr lang="zh-CN" altLang="en-US" sz="2000" b="1" dirty="0" smtClean="0"/>
              <a:t>“</a:t>
            </a:r>
            <a:r>
              <a:rPr lang="zh-CN" altLang="zh-CN" sz="2000" b="1" dirty="0" smtClean="0"/>
              <a:t>长</a:t>
            </a:r>
            <a:r>
              <a:rPr lang="zh-CN" altLang="zh-CN" sz="2000" b="1" dirty="0"/>
              <a:t>株潭地区</a:t>
            </a:r>
            <a:r>
              <a:rPr lang="zh-CN" altLang="zh-CN" sz="2000" b="1" dirty="0" smtClean="0"/>
              <a:t>2019</a:t>
            </a:r>
            <a:r>
              <a:rPr lang="zh-CN" altLang="en-US" sz="2000" b="1" dirty="0" smtClean="0"/>
              <a:t>年</a:t>
            </a:r>
            <a:r>
              <a:rPr lang="zh-CN" altLang="zh-CN" sz="2000" b="1" dirty="0" smtClean="0"/>
              <a:t>3</a:t>
            </a:r>
            <a:r>
              <a:rPr lang="zh-CN" altLang="en-US" sz="2000" b="1" dirty="0" smtClean="0"/>
              <a:t>月至</a:t>
            </a:r>
            <a:r>
              <a:rPr lang="zh-CN" altLang="zh-CN" sz="2000" b="1" dirty="0" smtClean="0"/>
              <a:t>10月</a:t>
            </a:r>
            <a:r>
              <a:rPr lang="zh-CN" altLang="en-US" sz="2000" b="1" dirty="0" smtClean="0"/>
              <a:t>间”</a:t>
            </a:r>
            <a:r>
              <a:rPr lang="zh-CN" altLang="zh-CN" sz="2000" b="1" dirty="0" smtClean="0"/>
              <a:t>。</a:t>
            </a:r>
            <a:endParaRPr lang="zh-CN" altLang="en-US" sz="2000" dirty="0"/>
          </a:p>
        </p:txBody>
      </p:sp>
      <p:sp>
        <p:nvSpPr>
          <p:cNvPr id="4" name="矩形 3"/>
          <p:cNvSpPr/>
          <p:nvPr/>
        </p:nvSpPr>
        <p:spPr>
          <a:xfrm>
            <a:off x="-8756" y="0"/>
            <a:ext cx="2720380" cy="461665"/>
          </a:xfrm>
          <a:prstGeom prst="rect">
            <a:avLst/>
          </a:prstGeom>
        </p:spPr>
        <p:txBody>
          <a:bodyPr wrap="square">
            <a:spAutoFit/>
          </a:bodyPr>
          <a:lstStyle/>
          <a:p>
            <a:r>
              <a:rPr lang="zh-CN" altLang="en-US" sz="2400" b="1" dirty="0" smtClean="0">
                <a:solidFill>
                  <a:srgbClr val="FF0000"/>
                </a:solidFill>
              </a:rPr>
              <a:t>一、子目特点</a:t>
            </a:r>
            <a:endParaRPr lang="zh-CN" altLang="en-US" sz="2400"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smtClean="0">
                <a:latin typeface="微软雅黑" panose="020B0503020204020204" charset="-122"/>
                <a:ea typeface="微软雅黑" panose="020B0503020204020204" charset="-122"/>
                <a:cs typeface="微软雅黑" panose="020B0503020204020204" charset="-122"/>
              </a:rPr>
              <a:t> </a:t>
            </a:r>
            <a:r>
              <a:rPr lang="zh-CN" altLang="en-US" dirty="0">
                <a:latin typeface="微软雅黑" panose="020B0503020204020204" charset="-122"/>
                <a:ea typeface="微软雅黑" panose="020B0503020204020204" charset="-122"/>
                <a:cs typeface="微软雅黑" panose="020B0503020204020204" charset="-122"/>
              </a:rPr>
              <a:t>绿色施工安全防护措施项目费</a:t>
            </a:r>
            <a:endParaRPr lang="zh-CN" altLang="en-US" dirty="0">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a:graphicFrameLocks noGrp="1"/>
          </p:cNvGraphicFramePr>
          <p:nvPr>
            <p:custDataLst>
              <p:tags r:id="rId1"/>
            </p:custDataLst>
          </p:nvPr>
        </p:nvGraphicFramePr>
        <p:xfrm>
          <a:off x="1250952" y="1432562"/>
          <a:ext cx="9689465" cy="4637913"/>
        </p:xfrm>
        <a:graphic>
          <a:graphicData uri="http://schemas.openxmlformats.org/drawingml/2006/table">
            <a:tbl>
              <a:tblPr firstRow="1" bandRow="1">
                <a:tableStyleId>{5C22544A-7EE6-4342-B048-85BDC9FD1C3A}</a:tableStyleId>
              </a:tblPr>
              <a:tblGrid>
                <a:gridCol w="980440"/>
                <a:gridCol w="3618865"/>
                <a:gridCol w="1169035"/>
                <a:gridCol w="3921125"/>
              </a:tblGrid>
              <a:tr h="434975">
                <a:tc>
                  <a:txBody>
                    <a:bodyPr/>
                    <a:lstStyle/>
                    <a:p>
                      <a:pPr algn="ctr">
                        <a:lnSpc>
                          <a:spcPct val="90000"/>
                        </a:lnSpc>
                        <a:spcBef>
                          <a:spcPts val="0"/>
                        </a:spcBef>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序号</a:t>
                      </a:r>
                      <a:endParaRPr lang="en-US" altLang="zh-CN" sz="160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algn="ctr">
                        <a:lnSpc>
                          <a:spcPct val="90000"/>
                        </a:lnSpc>
                        <a:spcBef>
                          <a:spcPts val="0"/>
                        </a:spcBef>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algn="ctr">
                        <a:lnSpc>
                          <a:spcPct val="90000"/>
                        </a:lnSpc>
                        <a:spcBef>
                          <a:spcPts val="0"/>
                        </a:spcBef>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取费基数</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algn="ctr">
                        <a:lnSpc>
                          <a:spcPct val="90000"/>
                        </a:lnSpc>
                        <a:spcBef>
                          <a:spcPts val="0"/>
                        </a:spcBef>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绿色施工安全防护措施项目费固定费率</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r h="351790">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1</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建筑工程</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直接费</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4.05%</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r h="375285">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2</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装饰工程</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直接费</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2.46%</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r h="396875">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3</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安装工程</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人工费</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7%</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r h="456565">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4</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园林绿化工程</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直接费</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1.14%</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r h="457835">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5</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仿古建筑工程</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直接费</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4.05%</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r h="475615">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6</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道路、管网工程、市政排水设施维护、综合管廊、水处理</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直接费</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2.4%</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r h="361315">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7</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桥涵、隧道、生活垃圾处理工程</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直接费</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2.67%</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r h="327025">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8</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fontAlgn="t">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机械土石方（强夯地基）工程</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直接费</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3.61%</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r h="456565">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9</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fontAlgn="t">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桩基工程、地基处理、基坑支护工程</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直接费</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c>
                  <a:txBody>
                    <a:bodyPr/>
                    <a:lstStyle/>
                    <a:p>
                      <a:pPr indent="0" algn="ctr">
                        <a:lnSpc>
                          <a:spcPct val="90000"/>
                        </a:lnSpc>
                        <a:spcBef>
                          <a:spcPts val="0"/>
                        </a:spcBef>
                        <a:spcAft>
                          <a:spcPts val="0"/>
                        </a:spcAft>
                      </a:pPr>
                      <a:r>
                        <a:rPr lang="zh-CN" altLang="en-US" sz="1600" b="0" dirty="0" smtClean="0">
                          <a:latin typeface="微软雅黑" panose="020B0503020204020204" charset="-122"/>
                          <a:ea typeface="微软雅黑" panose="020B0503020204020204" charset="-122"/>
                          <a:cs typeface="微软雅黑" panose="020B0503020204020204" charset="-122"/>
                        </a:rPr>
                        <a:t>3.12%</a:t>
                      </a:r>
                      <a:endParaRPr lang="zh-CN" altLang="en-US" sz="1600" b="0" dirty="0" smtClean="0">
                        <a:latin typeface="微软雅黑" panose="020B0503020204020204" charset="-122"/>
                        <a:ea typeface="微软雅黑" panose="020B0503020204020204" charset="-122"/>
                        <a:cs typeface="微软雅黑" panose="020B0503020204020204" charset="-122"/>
                      </a:endParaRPr>
                    </a:p>
                  </a:txBody>
                  <a:tcPr marL="177800" marR="177800" marT="107950" marB="107950" anchor="ctr"/>
                </a:tc>
              </a:tr>
            </a:tbl>
          </a:graphicData>
        </a:graphic>
      </p:graphicFrame>
      <p:sp>
        <p:nvSpPr>
          <p:cNvPr id="10" name="Rectangle 1"/>
          <p:cNvSpPr>
            <a:spLocks noChangeArrowheads="1"/>
          </p:cNvSpPr>
          <p:nvPr/>
        </p:nvSpPr>
        <p:spPr bwMode="auto">
          <a:xfrm>
            <a:off x="2962262" y="828386"/>
            <a:ext cx="6032421" cy="461665"/>
          </a:xfrm>
          <a:prstGeom prst="rect">
            <a:avLst/>
          </a:prstGeom>
          <a:noFill/>
          <a:ln w="9525">
            <a:noFill/>
            <a:miter lim="800000"/>
          </a:ln>
          <a:effectLst/>
        </p:spPr>
        <p:txBody>
          <a:bodyPr vert="horz" wrap="none" lIns="91440" tIns="45720" rIns="91440" bIns="45720" numCol="1" anchor="ctr" anchorCtr="0" compatLnSpc="1">
            <a:spAutoFit/>
          </a:bodyPr>
          <a:lstStyle/>
          <a:p>
            <a:pPr lvl="0" algn="l" fontAlgn="base">
              <a:spcBef>
                <a:spcPct val="0"/>
              </a:spcBef>
              <a:spcAft>
                <a:spcPct val="0"/>
              </a:spcAft>
            </a:pPr>
            <a:r>
              <a:rPr lang="zh-CN" altLang="en-US" sz="2400" b="1" dirty="0">
                <a:solidFill>
                  <a:srgbClr val="FFFF00"/>
                </a:solidFill>
                <a:latin typeface="微软雅黑" panose="020B0503020204020204" charset="-122"/>
                <a:ea typeface="微软雅黑" panose="020B0503020204020204" charset="-122"/>
                <a:sym typeface="+mn-ea"/>
              </a:rPr>
              <a:t>绿色施工安全防护措施项目费（固定费率）</a:t>
            </a:r>
            <a:endParaRPr kumimoji="0" lang="zh-CN" altLang="en-US" sz="2400" b="1" i="0" u="none" strike="noStrike" cap="none" normalizeH="0" baseline="0" dirty="0">
              <a:solidFill>
                <a:srgbClr val="FFFF00"/>
              </a:solidFill>
              <a:latin typeface="微软雅黑" panose="020B0503020204020204" charset="-122"/>
              <a:ea typeface="微软雅黑" panose="020B0503020204020204" charset="-122"/>
            </a:endParaRPr>
          </a:p>
        </p:txBody>
      </p:sp>
      <p:sp>
        <p:nvSpPr>
          <p:cNvPr id="6" name="矩形 5"/>
          <p:cNvSpPr/>
          <p:nvPr/>
        </p:nvSpPr>
        <p:spPr>
          <a:xfrm>
            <a:off x="1423036" y="6336031"/>
            <a:ext cx="9051925" cy="307777"/>
          </a:xfrm>
          <a:prstGeom prst="rect">
            <a:avLst/>
          </a:prstGeom>
        </p:spPr>
        <p:txBody>
          <a:bodyPr wrap="square">
            <a:spAutoFit/>
          </a:bodyPr>
          <a:lstStyle/>
          <a:p>
            <a:pPr lvl="0" eaLnBrk="0" fontAlgn="base" hangingPunct="0">
              <a:spcBef>
                <a:spcPct val="0"/>
              </a:spcBef>
              <a:spcAft>
                <a:spcPct val="0"/>
              </a:spcAft>
            </a:pPr>
            <a:r>
              <a:rPr lang="zh-CN" altLang="en-US" sz="1400" dirty="0" smtClean="0">
                <a:solidFill>
                  <a:schemeClr val="bg1"/>
                </a:solidFill>
                <a:latin typeface="微软雅黑" panose="020B0503020204020204" charset="-122"/>
                <a:ea typeface="微软雅黑" panose="020B0503020204020204" charset="-122"/>
                <a:cs typeface="仿宋" panose="02010609060101010101" charset="-122"/>
              </a:rPr>
              <a:t>注：结算时，绿色施工安全文明防护措施费包含固定费率部分及按工程量计算部分；固定费率部分按本表计算。</a:t>
            </a:r>
            <a:endParaRPr lang="zh-CN" altLang="en-US" sz="1400" dirty="0" smtClean="0">
              <a:solidFill>
                <a:schemeClr val="bg1"/>
              </a:solidFill>
              <a:latin typeface="微软雅黑" panose="020B0503020204020204" charset="-122"/>
              <a:ea typeface="微软雅黑" panose="020B0503020204020204" charset="-122"/>
              <a:cs typeface="仿宋" panose="02010609060101010101"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7488" y="908720"/>
            <a:ext cx="9577064" cy="3785652"/>
          </a:xfrm>
          <a:prstGeom prst="rect">
            <a:avLst/>
          </a:prstGeom>
        </p:spPr>
        <p:txBody>
          <a:bodyPr wrap="square">
            <a:spAutoFit/>
          </a:bodyPr>
          <a:lstStyle/>
          <a:p>
            <a:r>
              <a:rPr lang="zh-CN" altLang="zh-CN" sz="2400" b="1" dirty="0" smtClean="0"/>
              <a:t>绿色</a:t>
            </a:r>
            <a:r>
              <a:rPr lang="zh-CN" altLang="zh-CN" sz="2400" b="1" dirty="0"/>
              <a:t>施工安全防护措施项目费</a:t>
            </a:r>
            <a:r>
              <a:rPr lang="zh-CN" altLang="zh-CN" sz="2400" dirty="0"/>
              <a:t>，其费率由省级建设行政主管部门发布，其在招投标阶段和凌工结算阶段的计取具体要求如下</a:t>
            </a:r>
            <a:r>
              <a:rPr lang="en-US" altLang="zh-CN" sz="2400" dirty="0"/>
              <a:t>:</a:t>
            </a:r>
            <a:endParaRPr lang="zh-CN" altLang="zh-CN" sz="2400" dirty="0"/>
          </a:p>
          <a:p>
            <a:r>
              <a:rPr lang="en-US" altLang="zh-CN" sz="2400" dirty="0"/>
              <a:t>(1</a:t>
            </a:r>
            <a:r>
              <a:rPr lang="zh-CN" altLang="zh-CN" sz="2400" dirty="0"/>
              <a:t>）招标投标文件、招标控制价及各类施工图预算编制时，绿色施工安全文明防护措施费均按《绿色施工安全防护措施项目费（总费率）》表中规定费率执行，不得作为竟争性费用。</a:t>
            </a:r>
            <a:endParaRPr lang="zh-CN" altLang="zh-CN" sz="2400" dirty="0"/>
          </a:p>
          <a:p>
            <a:r>
              <a:rPr lang="en-US" altLang="zh-CN" sz="2400" dirty="0"/>
              <a:t>(2</a:t>
            </a:r>
            <a:r>
              <a:rPr lang="zh-CN" altLang="zh-CN" sz="2400" dirty="0"/>
              <a:t>）竣工结算阶段，绿色施工安全防护措施项目费包含固定费率部分和按工程量计算部分。其中固定费率按《绿色施工安全防护措施项目费（固定费率）》表中规定费率执行，不得优惠</a:t>
            </a:r>
            <a:r>
              <a:rPr lang="en-US" altLang="zh-CN" sz="2400" dirty="0"/>
              <a:t>;</a:t>
            </a:r>
            <a:r>
              <a:rPr lang="zh-CN" altLang="zh-CN" sz="2400" dirty="0"/>
              <a:t>按工程量计算部分则依据实际发生的工作内容计算工程量，套用相应定额或按项计算，并根据专业工程取费表计算管理费、利额，不得优惠</a:t>
            </a:r>
            <a:r>
              <a:rPr lang="zh-CN" altLang="zh-CN" dirty="0"/>
              <a:t>。</a:t>
            </a:r>
            <a:endParaRPr lang="zh-CN" altLang="zh-CN"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绿安措施</a:t>
            </a:r>
            <a:endParaRPr lang="zh-CN" altLang="en-US" sz="2400" dirty="0">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767408" y="1124744"/>
          <a:ext cx="10585176" cy="4389120"/>
        </p:xfrm>
        <a:graphic>
          <a:graphicData uri="http://schemas.openxmlformats.org/drawingml/2006/table">
            <a:tbl>
              <a:tblPr firstRow="1" firstCol="1" bandRow="1">
                <a:tableStyleId>{5C22544A-7EE6-4342-B048-85BDC9FD1C3A}</a:tableStyleId>
              </a:tblPr>
              <a:tblGrid>
                <a:gridCol w="432048"/>
                <a:gridCol w="2448272"/>
                <a:gridCol w="2016224"/>
                <a:gridCol w="1152128"/>
                <a:gridCol w="1152128"/>
                <a:gridCol w="3384376"/>
              </a:tblGrid>
              <a:tr h="0">
                <a:tc>
                  <a:txBody>
                    <a:bodyPr/>
                    <a:lstStyle/>
                    <a:p>
                      <a:pPr algn="just">
                        <a:spcAft>
                          <a:spcPts val="0"/>
                        </a:spcAft>
                      </a:pPr>
                      <a:r>
                        <a:rPr lang="zh-CN" sz="1600" kern="100" dirty="0">
                          <a:effectLst/>
                        </a:rPr>
                        <a:t>序号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项目名称</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计费基础</a:t>
                      </a:r>
                      <a:r>
                        <a:rPr lang="en-US" sz="1600" kern="100" dirty="0">
                          <a:effectLst/>
                        </a:rPr>
                        <a:t>/</a:t>
                      </a:r>
                      <a:r>
                        <a:rPr lang="zh-CN" sz="1600" kern="100" dirty="0">
                          <a:effectLst/>
                        </a:rPr>
                        <a:t>单价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费率</a:t>
                      </a:r>
                      <a:r>
                        <a:rPr lang="en-US" sz="1600" kern="100" dirty="0">
                          <a:effectLst/>
                        </a:rPr>
                        <a:t>/</a:t>
                      </a:r>
                      <a:r>
                        <a:rPr lang="zh-CN" sz="1600" kern="100" dirty="0">
                          <a:effectLst/>
                        </a:rPr>
                        <a:t>数量</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合计金额（元）</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备注</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1</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暂列金额</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不可预见费</a:t>
                      </a:r>
                      <a:r>
                        <a:rPr lang="en-US" sz="1600" kern="100">
                          <a:effectLst/>
                        </a:rPr>
                        <a:t>15%</a:t>
                      </a:r>
                      <a:r>
                        <a:rPr lang="zh-CN" sz="1600" kern="100">
                          <a:effectLst/>
                        </a:rPr>
                        <a:t>，检验试验费</a:t>
                      </a:r>
                      <a:r>
                        <a:rPr lang="en-US" sz="1600" kern="100">
                          <a:effectLst/>
                        </a:rPr>
                        <a:t>0.5-1%</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2</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暂估价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2.1</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材料暂估价</a:t>
                      </a:r>
                      <a:r>
                        <a:rPr lang="en-US" sz="1600" kern="100" dirty="0">
                          <a:effectLst/>
                        </a:rPr>
                        <a:t>/</a:t>
                      </a:r>
                      <a:r>
                        <a:rPr lang="zh-CN" sz="1600" kern="100" dirty="0">
                          <a:effectLst/>
                        </a:rPr>
                        <a:t>结算价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2.2</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专业工程暂估价</a:t>
                      </a:r>
                      <a:r>
                        <a:rPr lang="en-US" sz="1600" kern="100" dirty="0">
                          <a:effectLst/>
                        </a:rPr>
                        <a:t>/</a:t>
                      </a:r>
                      <a:r>
                        <a:rPr lang="zh-CN" sz="1600" kern="100" dirty="0">
                          <a:effectLst/>
                        </a:rPr>
                        <a:t>结算价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2.3</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分部分项工程暂估价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3</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计日工</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4</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总承包服务费</a:t>
                      </a:r>
                      <a:endParaRPr lang="zh-CN" sz="1600" kern="100" dirty="0">
                        <a:effectLst/>
                      </a:endParaRPr>
                    </a:p>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发包人发包专业工程服务费</a:t>
                      </a:r>
                      <a:endParaRPr lang="zh-CN" sz="1600" kern="100">
                        <a:effectLst/>
                      </a:endParaRPr>
                    </a:p>
                    <a:p>
                      <a:pPr algn="just">
                        <a:spcAft>
                          <a:spcPts val="0"/>
                        </a:spcAft>
                      </a:pPr>
                      <a:r>
                        <a:rPr lang="zh-CN" sz="1600" kern="100">
                          <a:effectLst/>
                        </a:rPr>
                        <a:t>发包人提供材料采保费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5</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优质工程增加费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（分部分项工程费＋措施项目费）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详附录</a:t>
                      </a:r>
                      <a:r>
                        <a:rPr lang="en-US" sz="1600" kern="100">
                          <a:effectLst/>
                        </a:rPr>
                        <a:t>D</a:t>
                      </a:r>
                      <a:r>
                        <a:rPr lang="zh-CN" sz="1600" kern="100">
                          <a:effectLst/>
                        </a:rPr>
                        <a:t>说明</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6</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solidFill>
                            <a:srgbClr val="FF0000"/>
                          </a:solidFill>
                          <a:effectLst/>
                        </a:rPr>
                        <a:t>安全责任险、环境保护税</a:t>
                      </a:r>
                      <a:endParaRPr lang="zh-CN" sz="1600"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（分部分项工程费＋措施项目费）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详见附录</a:t>
                      </a:r>
                      <a:r>
                        <a:rPr lang="en-US" sz="1600" kern="100" dirty="0">
                          <a:effectLst/>
                        </a:rPr>
                        <a:t>C</a:t>
                      </a:r>
                      <a:r>
                        <a:rPr lang="zh-CN" sz="1600" kern="100" dirty="0">
                          <a:effectLst/>
                        </a:rPr>
                        <a:t>表</a:t>
                      </a:r>
                      <a:r>
                        <a:rPr lang="en-US" sz="1600" kern="100" dirty="0">
                          <a:effectLst/>
                        </a:rPr>
                        <a:t>6</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7</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提前竣工措施增加费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（按合同约定）</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8</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索赔签证</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solidFill>
                            <a:srgbClr val="FF0000"/>
                          </a:solidFill>
                          <a:effectLst/>
                        </a:rPr>
                        <a:t>土方调配费</a:t>
                      </a:r>
                      <a:endParaRPr lang="zh-CN" sz="1600"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solidFill>
                            <a:srgbClr val="FF0000"/>
                          </a:solidFill>
                          <a:effectLst/>
                        </a:rPr>
                        <a:t>弃土费</a:t>
                      </a:r>
                      <a:endParaRPr lang="zh-CN" sz="1600" kern="100" dirty="0">
                        <a:solidFill>
                          <a:srgbClr val="FF0000"/>
                        </a:solidFill>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bl>
          </a:graphicData>
        </a:graphic>
      </p:graphicFrame>
      <p:sp>
        <p:nvSpPr>
          <p:cNvPr id="3" name="Rectangle 1"/>
          <p:cNvSpPr>
            <a:spLocks noChangeArrowheads="1"/>
          </p:cNvSpPr>
          <p:nvPr/>
        </p:nvSpPr>
        <p:spPr bwMode="auto">
          <a:xfrm>
            <a:off x="1343472" y="659160"/>
            <a:ext cx="378020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000" b="0"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E.23:</a:t>
            </a:r>
            <a:r>
              <a:rPr kumimoji="0" lang="zh-CN" altLang="en-US" sz="2000" b="0"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其他项目清单与计价汇总表</a:t>
            </a:r>
            <a:endParaRPr kumimoji="0" lang="zh-CN" altLang="en-US" sz="1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其他项目</a:t>
            </a:r>
            <a:endParaRPr lang="zh-CN" altLang="en-US" sz="2400" dirty="0">
              <a:solidFill>
                <a:srgbClr val="FF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68943" y="1172196"/>
            <a:ext cx="7715304" cy="460375"/>
          </a:xfrm>
          <a:prstGeom prst="rect">
            <a:avLst/>
          </a:prstGeom>
          <a:noFill/>
        </p:spPr>
        <p:txBody>
          <a:bodyPr wrap="square" rtlCol="0">
            <a:spAutoFit/>
          </a:bodyPr>
          <a:lstStyle/>
          <a:p>
            <a:r>
              <a:rPr lang="zh-CN" altLang="en-US" sz="2400" b="1" dirty="0" smtClean="0">
                <a:solidFill>
                  <a:srgbClr val="FFFF00"/>
                </a:solidFill>
                <a:latin typeface="微软雅黑" panose="020B0503020204020204" charset="-122"/>
                <a:ea typeface="微软雅黑" panose="020B0503020204020204" charset="-122"/>
              </a:rPr>
              <a:t>分部</a:t>
            </a:r>
            <a:r>
              <a:rPr lang="zh-CN" altLang="en-US" sz="2400" b="1" dirty="0">
                <a:solidFill>
                  <a:srgbClr val="FFFF00"/>
                </a:solidFill>
                <a:latin typeface="微软雅黑" panose="020B0503020204020204" charset="-122"/>
                <a:ea typeface="微软雅黑" panose="020B0503020204020204" charset="-122"/>
              </a:rPr>
              <a:t>分项工程暂估价</a:t>
            </a:r>
            <a:endParaRPr lang="zh-CN" altLang="en-US" sz="2400" b="1" dirty="0">
              <a:solidFill>
                <a:srgbClr val="FFFF00"/>
              </a:solidFill>
              <a:latin typeface="微软雅黑" panose="020B0503020204020204" charset="-122"/>
              <a:ea typeface="微软雅黑" panose="020B0503020204020204" charset="-122"/>
            </a:endParaRPr>
          </a:p>
        </p:txBody>
      </p:sp>
      <p:sp>
        <p:nvSpPr>
          <p:cNvPr id="1025" name="Rectangle 1"/>
          <p:cNvSpPr>
            <a:spLocks noChangeArrowheads="1"/>
          </p:cNvSpPr>
          <p:nvPr/>
        </p:nvSpPr>
        <p:spPr bwMode="auto">
          <a:xfrm>
            <a:off x="1881158" y="1643656"/>
            <a:ext cx="8358247" cy="452431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5600" algn="l" defTabSz="914400" rtl="0" eaLnBrk="1" fontAlgn="base" latinLnBrk="0" hangingPunct="1">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 分部分项工程暂估价，是在施工过程中必然发生，但在工程合同签订时暂不能确定的分部或分项工程的金额。如因消耗量标准中子目缺项、设计交付标准不明确等原因，在招标时暂按市场常规做法以“项”或以工程量乘以暂估综合单价而确定的分部或分项工程的总价；分部分项工程暂估价，应明确其所计总额的组成内容，即工程量（或“项”数）和暂估综合单价（或每“项”总价）；招投标时按分部分项工程暂估价考虑的，结算时可由合同双方根据施工时的市场水平协商计取，或由双方申请编制一次性子目。同时，暂估价的设定应符合相关招投标法律的规定。</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zh-CN" altLang="en-US" dirty="0" smtClean="0">
                <a:cs typeface="微软雅黑" panose="020B0503020204020204" charset="-122"/>
                <a:sym typeface="+mn-ea"/>
              </a:rPr>
              <a:t>其他项目</a:t>
            </a:r>
            <a:endParaRPr lang="zh-CN" altLang="en-US"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其他项目</a:t>
            </a:r>
            <a:endParaRPr lang="zh-CN" altLang="en-US" sz="2400" dirty="0">
              <a:solidFill>
                <a:srgbClr val="FF0000"/>
              </a:solidFill>
            </a:endParaRPr>
          </a:p>
        </p:txBody>
      </p:sp>
      <p:sp>
        <p:nvSpPr>
          <p:cNvPr id="3" name="矩形 2"/>
          <p:cNvSpPr/>
          <p:nvPr/>
        </p:nvSpPr>
        <p:spPr>
          <a:xfrm>
            <a:off x="1271464" y="980728"/>
            <a:ext cx="9505056" cy="3046988"/>
          </a:xfrm>
          <a:prstGeom prst="rect">
            <a:avLst/>
          </a:prstGeom>
        </p:spPr>
        <p:txBody>
          <a:bodyPr wrap="square">
            <a:spAutoFit/>
          </a:bodyPr>
          <a:lstStyle/>
          <a:p>
            <a:r>
              <a:rPr lang="zh-CN" altLang="zh-CN" sz="2400" b="1" kern="100" dirty="0"/>
              <a:t>优质工程增加费</a:t>
            </a:r>
            <a:endParaRPr lang="zh-CN" altLang="zh-CN" sz="2400" b="1" kern="100" dirty="0">
              <a:cs typeface="Times New Roman" panose="02020603050405020304"/>
            </a:endParaRPr>
          </a:p>
          <a:p>
            <a:r>
              <a:rPr lang="zh-CN" altLang="zh-CN" sz="2400" dirty="0" smtClean="0"/>
              <a:t>建设</a:t>
            </a:r>
            <a:r>
              <a:rPr lang="zh-CN" altLang="zh-CN" sz="2400" dirty="0"/>
              <a:t>工程产品质量标准是按合格产品考虑的，如发包方要求且经评定其质量达到优良工程或鲁班工程者，发包单位与承包单位双方应在合同中就奖励费用予以约定。费用标准可参照以下规定计取</a:t>
            </a:r>
            <a:r>
              <a:rPr lang="en-US" altLang="zh-CN" sz="2400" dirty="0"/>
              <a:t>:</a:t>
            </a:r>
            <a:r>
              <a:rPr lang="zh-CN" altLang="zh-CN" sz="2400" dirty="0"/>
              <a:t>优质工程奖</a:t>
            </a:r>
            <a:r>
              <a:rPr lang="zh-CN" altLang="zh-CN" sz="2400" dirty="0">
                <a:solidFill>
                  <a:srgbClr val="FF0000"/>
                </a:solidFill>
              </a:rPr>
              <a:t>或年度项目考评优良工地</a:t>
            </a:r>
            <a:r>
              <a:rPr lang="zh-CN" altLang="zh-CN" sz="2400" dirty="0"/>
              <a:t>按</a:t>
            </a:r>
            <a:r>
              <a:rPr lang="zh-CN" altLang="zh-CN" sz="2400" dirty="0">
                <a:solidFill>
                  <a:srgbClr val="FF0000"/>
                </a:solidFill>
              </a:rPr>
              <a:t>分部分项工程费与措施项目费总额</a:t>
            </a:r>
            <a:r>
              <a:rPr lang="zh-CN" altLang="zh-CN" sz="2400" dirty="0"/>
              <a:t>的</a:t>
            </a:r>
            <a:r>
              <a:rPr lang="en-US" altLang="zh-CN" sz="2400" dirty="0">
                <a:solidFill>
                  <a:srgbClr val="FF0000"/>
                </a:solidFill>
              </a:rPr>
              <a:t>1.60%</a:t>
            </a:r>
            <a:r>
              <a:rPr lang="en-US" altLang="zh-CN" sz="2400" dirty="0"/>
              <a:t>;</a:t>
            </a:r>
            <a:r>
              <a:rPr lang="zh-CN" altLang="zh-CN" sz="2400" dirty="0"/>
              <a:t>芙蓉奖按分部分项工程费与措施项目费总额的</a:t>
            </a:r>
            <a:r>
              <a:rPr lang="en-US" altLang="zh-CN" sz="2400" dirty="0"/>
              <a:t>2.20%;</a:t>
            </a:r>
            <a:r>
              <a:rPr lang="zh-CN" altLang="zh-CN" sz="2400" dirty="0"/>
              <a:t>鲁班工程奖按分部分项工程费与措施项目费总额的</a:t>
            </a:r>
            <a:r>
              <a:rPr lang="en-US" altLang="zh-CN" sz="2400" dirty="0"/>
              <a:t>3.0%</a:t>
            </a:r>
            <a:r>
              <a:rPr lang="zh-CN" altLang="zh-CN" sz="2400" dirty="0"/>
              <a:t>。同时获得多项的按最高奖项计取。</a:t>
            </a:r>
            <a:endParaRPr lang="zh-CN" altLang="zh-CN"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2616" y="1124744"/>
            <a:ext cx="9577064" cy="3416320"/>
          </a:xfrm>
          <a:prstGeom prst="rect">
            <a:avLst/>
          </a:prstGeom>
        </p:spPr>
        <p:txBody>
          <a:bodyPr wrap="square">
            <a:spAutoFit/>
          </a:bodyPr>
          <a:lstStyle/>
          <a:p>
            <a:r>
              <a:rPr lang="en-US" altLang="zh-CN" sz="2400" dirty="0" smtClean="0"/>
              <a:t>1</a:t>
            </a:r>
            <a:r>
              <a:rPr lang="zh-CN" altLang="en-US" sz="2400" dirty="0" smtClean="0"/>
              <a:t>、</a:t>
            </a:r>
            <a:r>
              <a:rPr lang="zh-CN" altLang="zh-CN" sz="2400" b="1" dirty="0" smtClean="0"/>
              <a:t>“总承包服务费”</a:t>
            </a:r>
            <a:r>
              <a:rPr lang="zh-CN" altLang="zh-CN" sz="2400" dirty="0"/>
              <a:t>应根据招标文件列出的内容和要求在其他项目清单中计取，该费用由发包人向总承包人支付计人工程造价。其中，专业工程服务费可按分部分项工程费的</a:t>
            </a:r>
            <a:r>
              <a:rPr lang="en-US" altLang="zh-CN" sz="2400" dirty="0"/>
              <a:t>2%</a:t>
            </a:r>
            <a:r>
              <a:rPr lang="zh-CN" altLang="zh-CN" sz="2400" dirty="0"/>
              <a:t>计算。</a:t>
            </a:r>
            <a:endParaRPr lang="zh-CN" altLang="zh-CN" sz="2400" dirty="0"/>
          </a:p>
          <a:p>
            <a:r>
              <a:rPr lang="en-US" altLang="zh-CN" sz="2400" dirty="0"/>
              <a:t> </a:t>
            </a:r>
            <a:endParaRPr lang="zh-CN" altLang="zh-CN" sz="2400" dirty="0"/>
          </a:p>
          <a:p>
            <a:r>
              <a:rPr lang="en-US" altLang="zh-CN" sz="2400" dirty="0" smtClean="0"/>
              <a:t>2</a:t>
            </a:r>
            <a:r>
              <a:rPr lang="zh-CN" altLang="en-US" sz="2400" dirty="0" smtClean="0"/>
              <a:t>、</a:t>
            </a:r>
            <a:r>
              <a:rPr lang="zh-CN" altLang="zh-CN" sz="2400" b="1" dirty="0" smtClean="0"/>
              <a:t>“工程配套费”</a:t>
            </a:r>
            <a:r>
              <a:rPr lang="zh-CN" altLang="zh-CN" sz="2400" dirty="0"/>
              <a:t>是指在建设单位依法分包的专业工程中，专业工程分包单位利用总包单位脚手架、施工及生活用水用电、临时设施等所发生的费用，应由专业工程分包单位与总承包单位自行协商，并由分包单位支付给总承包单位，不应在各阶段工程造价列项。工程配套费可按分部分项工程费为计算基础</a:t>
            </a:r>
            <a:r>
              <a:rPr lang="en-US" altLang="zh-CN" sz="2400" dirty="0"/>
              <a:t>;</a:t>
            </a:r>
            <a:r>
              <a:rPr lang="zh-CN" altLang="zh-CN" sz="2400" dirty="0"/>
              <a:t>参考费率</a:t>
            </a:r>
            <a:r>
              <a:rPr lang="en-US" altLang="zh-CN" sz="2400" dirty="0"/>
              <a:t>:</a:t>
            </a:r>
            <a:r>
              <a:rPr lang="zh-CN" altLang="zh-CN" sz="2400" dirty="0"/>
              <a:t>空调专业</a:t>
            </a:r>
            <a:r>
              <a:rPr lang="en-US" altLang="zh-CN" sz="2400" dirty="0"/>
              <a:t> 3%</a:t>
            </a:r>
            <a:r>
              <a:rPr lang="zh-CN" altLang="zh-CN" sz="2400" dirty="0"/>
              <a:t>，其他专业</a:t>
            </a:r>
            <a:r>
              <a:rPr lang="en-US" altLang="zh-CN" sz="2400" dirty="0"/>
              <a:t>2%</a:t>
            </a:r>
            <a:r>
              <a:rPr lang="zh-CN" altLang="zh-CN" sz="2400" dirty="0"/>
              <a:t>。</a:t>
            </a:r>
            <a:endParaRPr lang="zh-CN" altLang="zh-CN"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其他项目</a:t>
            </a:r>
            <a:endParaRPr lang="zh-CN" altLang="en-US" sz="2400" dirty="0">
              <a:solidFill>
                <a:srgbClr val="FF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88474" y="2368536"/>
            <a:ext cx="8215371" cy="1754326"/>
          </a:xfrm>
          <a:prstGeom prst="rect">
            <a:avLst/>
          </a:prstGeom>
          <a:noFill/>
        </p:spPr>
        <p:txBody>
          <a:bodyPr wrap="square" rtlCol="0">
            <a:spAutoFit/>
          </a:bodyPr>
          <a:lstStyle/>
          <a:p>
            <a:pPr>
              <a:lnSpc>
                <a:spcPct val="200000"/>
              </a:lnSpc>
            </a:pPr>
            <a:r>
              <a:rPr lang="zh-CN" altLang="en-US" dirty="0" smtClean="0">
                <a:solidFill>
                  <a:schemeClr val="bg1"/>
                </a:solidFill>
                <a:cs typeface="微软雅黑" panose="020B0503020204020204" charset="-122"/>
              </a:rPr>
              <a:t>    </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   安全责任险、环境保护税合为一个费率。由于环境保护税受工期影响较大，建设工程工期受各种因素影响难以控制，故招投标时按计价办法的费率暂估。实际缴纳与取定不同时，可按实调整</a:t>
            </a:r>
            <a:endParaRPr lang="zh-CN" altLang="en-US"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smtClean="0">
                <a:latin typeface="微软雅黑" panose="020B0503020204020204" charset="-122"/>
                <a:ea typeface="微软雅黑" panose="020B0503020204020204" charset="-122"/>
                <a:cs typeface="微软雅黑" panose="020B0503020204020204" charset="-122"/>
              </a:rPr>
              <a:t> </a:t>
            </a:r>
            <a:r>
              <a:rPr lang="zh-CN" altLang="en-US" dirty="0" smtClean="0">
                <a:cs typeface="微软雅黑" panose="020B0503020204020204" charset="-122"/>
                <a:sym typeface="+mn-ea"/>
              </a:rPr>
              <a:t>安全责任险  环境保护税</a:t>
            </a:r>
            <a:endParaRPr lang="zh-CN" altLang="en-US"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custDataLst>
              <p:tags r:id="rId1"/>
            </p:custDataLst>
          </p:nvPr>
        </p:nvGraphicFramePr>
        <p:xfrm>
          <a:off x="1250952" y="1647825"/>
          <a:ext cx="9689465" cy="4105910"/>
        </p:xfrm>
        <a:graphic>
          <a:graphicData uri="http://schemas.openxmlformats.org/drawingml/2006/table">
            <a:tbl>
              <a:tblPr firstRow="1" bandRow="1">
                <a:tableStyleId>{5C22544A-7EE6-4342-B048-85BDC9FD1C3A}</a:tableStyleId>
              </a:tblPr>
              <a:tblGrid>
                <a:gridCol w="980440"/>
                <a:gridCol w="3618865"/>
                <a:gridCol w="1169035"/>
                <a:gridCol w="3921125"/>
              </a:tblGrid>
              <a:tr h="434975">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序号</a:t>
                      </a:r>
                      <a:endParaRPr lang="zh-CN" sz="1400" kern="10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algn="ctr">
                        <a:lnSpc>
                          <a:spcPct val="90000"/>
                        </a:lnSpc>
                        <a:spcBef>
                          <a:spcPts val="0"/>
                        </a:spcBef>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lnSpc>
                          <a:spcPct val="90000"/>
                        </a:lnSpc>
                        <a:spcBef>
                          <a:spcPts val="0"/>
                        </a:spcBef>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取费基数</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lnSpc>
                          <a:spcPct val="90000"/>
                        </a:lnSpc>
                        <a:spcBef>
                          <a:spcPts val="0"/>
                        </a:spcBef>
                        <a:buClrTx/>
                        <a:buSzTx/>
                        <a:buFontTx/>
                      </a:pPr>
                      <a:r>
                        <a:rPr lang="zh-CN" altLang="en-US" sz="1600" dirty="0" smtClean="0">
                          <a:latin typeface="微软雅黑" panose="020B0503020204020204" charset="-122"/>
                          <a:ea typeface="微软雅黑" panose="020B0503020204020204" charset="-122"/>
                          <a:cs typeface="微软雅黑" panose="020B0503020204020204" charset="-122"/>
                        </a:rPr>
                        <a:t>费率（%）</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r>
              <a:tr h="351790">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1</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建筑工程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rowSpan="9">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分部分项工程费</a:t>
                      </a:r>
                      <a:endParaRPr lang="zh-CN" altLang="en-US" sz="1600" dirty="0" smtClean="0">
                        <a:latin typeface="微软雅黑" panose="020B0503020204020204" charset="-122"/>
                        <a:ea typeface="微软雅黑" panose="020B0503020204020204" charset="-122"/>
                        <a:cs typeface="微软雅黑" panose="020B0503020204020204" charset="-122"/>
                      </a:endParaRPr>
                    </a:p>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a:t>
                      </a:r>
                      <a:endParaRPr lang="zh-CN" altLang="en-US" sz="1600" dirty="0" smtClean="0">
                        <a:latin typeface="微软雅黑" panose="020B0503020204020204" charset="-122"/>
                        <a:ea typeface="微软雅黑" panose="020B0503020204020204" charset="-122"/>
                        <a:cs typeface="微软雅黑" panose="020B0503020204020204" charset="-122"/>
                      </a:endParaRPr>
                    </a:p>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措施项目费</a:t>
                      </a:r>
                      <a:endParaRPr lang="zh-CN" altLang="en-US" sz="1600" dirty="0" smtClean="0">
                        <a:latin typeface="微软雅黑" panose="020B0503020204020204" charset="-122"/>
                        <a:ea typeface="微软雅黑" panose="020B0503020204020204" charset="-122"/>
                        <a:cs typeface="微软雅黑" panose="020B0503020204020204" charset="-122"/>
                      </a:endParaRPr>
                    </a:p>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　</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rowSpan="9">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1</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r>
              <a:tr h="375285">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2</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装饰工程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vMerge="1">
                  <a:tcPr marL="177800" marR="177800" marT="107950" marB="107950" anchor="ctr"/>
                </a:tc>
                <a:tc vMerge="1">
                  <a:tcPr marL="177800" marR="177800" marT="107950" marB="107950" anchor="ctr"/>
                </a:tc>
              </a:tr>
              <a:tr h="396875">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3</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安装工程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vMerge="1">
                  <a:tcPr marL="177800" marR="177800" marT="107950" marB="107950" anchor="ctr"/>
                </a:tc>
                <a:tc vMerge="1">
                  <a:tcPr marL="177800" marR="177800" marT="107950" marB="107950" anchor="ctr"/>
                </a:tc>
              </a:tr>
              <a:tr h="456565">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4</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园林绿化工程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vMerge="1">
                  <a:tcPr marL="177800" marR="177800" marT="107950" marB="107950" anchor="ctr"/>
                </a:tc>
                <a:tc vMerge="1">
                  <a:tcPr marL="177800" marR="177800" marT="107950" marB="107950" anchor="ctr"/>
                </a:tc>
              </a:tr>
              <a:tr h="457835">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5</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仿古建筑工程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vMerge="1">
                  <a:tcPr marL="177800" marR="177800" marT="107950" marB="107950" anchor="ctr"/>
                </a:tc>
                <a:tc vMerge="1">
                  <a:tcPr marL="177800" marR="177800" marT="107950" marB="107950" anchor="ctr"/>
                </a:tc>
              </a:tr>
              <a:tr h="475615">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6</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道路、管网、市政排水设施维护、综合管廊、水处理工程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vMerge="1">
                  <a:tcPr marL="177800" marR="177800" marT="107950" marB="107950" anchor="ctr"/>
                </a:tc>
                <a:tc vMerge="1">
                  <a:tcPr marL="177800" marR="177800" marT="107950" marB="107950" anchor="ctr"/>
                </a:tc>
              </a:tr>
              <a:tr h="361315">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7</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桥涵、隧道工程、生活垃圾处理工程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vMerge="1">
                  <a:tcPr marL="177800" marR="177800" marT="107950" marB="107950" anchor="ctr"/>
                </a:tc>
                <a:tc vMerge="1">
                  <a:tcPr marL="177800" marR="177800" marT="107950" marB="107950" anchor="ctr"/>
                </a:tc>
              </a:tr>
              <a:tr h="327025">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8</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机械土石方（强夯地基）工程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vMerge="1">
                  <a:tcPr marL="177800" marR="177800" marT="107950" marB="107950" anchor="ctr"/>
                </a:tc>
                <a:tc vMerge="1">
                  <a:tcPr marL="177800" marR="177800" marT="107950" marB="107950" anchor="ctr"/>
                </a:tc>
              </a:tr>
              <a:tr h="456565">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9</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a:txBody>
                    <a:bodyPr/>
                    <a:lstStyle/>
                    <a:p>
                      <a:pPr algn="ctr">
                        <a:spcAft>
                          <a:spcPts val="0"/>
                        </a:spcAft>
                      </a:pPr>
                      <a:r>
                        <a:rPr lang="zh-CN" altLang="en-US" sz="1600" dirty="0" smtClean="0">
                          <a:latin typeface="微软雅黑" panose="020B0503020204020204" charset="-122"/>
                          <a:ea typeface="微软雅黑" panose="020B0503020204020204" charset="-122"/>
                          <a:cs typeface="微软雅黑" panose="020B0503020204020204" charset="-122"/>
                        </a:rPr>
                        <a:t>桩基工程、地基处理、基坑支护工程</a:t>
                      </a:r>
                      <a:endParaRPr lang="zh-CN" altLang="en-US" sz="1600" dirty="0" smtClean="0">
                        <a:latin typeface="微软雅黑" panose="020B0503020204020204" charset="-122"/>
                        <a:ea typeface="微软雅黑" panose="020B0503020204020204" charset="-122"/>
                        <a:cs typeface="微软雅黑" panose="020B0503020204020204" charset="-122"/>
                      </a:endParaRPr>
                    </a:p>
                  </a:txBody>
                  <a:tcPr marL="68580" marR="68580" marT="0" marB="0" anchor="ctr"/>
                </a:tc>
                <a:tc vMerge="1">
                  <a:tcPr marL="177800" marR="177800" marT="107950" marB="107950" anchor="ctr"/>
                </a:tc>
                <a:tc vMerge="1">
                  <a:tcPr marL="177800" marR="177800" marT="107950" marB="107950" anchor="ctr"/>
                </a:tc>
              </a:tr>
            </a:tbl>
          </a:graphicData>
        </a:graphic>
      </p:graphicFrame>
      <p:sp>
        <p:nvSpPr>
          <p:cNvPr id="10" name="Rectangle 1"/>
          <p:cNvSpPr>
            <a:spLocks noChangeArrowheads="1"/>
          </p:cNvSpPr>
          <p:nvPr/>
        </p:nvSpPr>
        <p:spPr bwMode="auto">
          <a:xfrm>
            <a:off x="3986530" y="946152"/>
            <a:ext cx="4085591" cy="461665"/>
          </a:xfrm>
          <a:prstGeom prst="rect">
            <a:avLst/>
          </a:prstGeom>
          <a:noFill/>
          <a:ln w="9525">
            <a:noFill/>
            <a:miter lim="800000"/>
          </a:ln>
          <a:effectLst/>
        </p:spPr>
        <p:txBody>
          <a:bodyPr vert="horz" wrap="square" lIns="91440" tIns="45720" rIns="91440" bIns="45720" numCol="1" anchor="ctr" anchorCtr="0" compatLnSpc="1">
            <a:spAutoFit/>
          </a:bodyPr>
          <a:lstStyle/>
          <a:p>
            <a:pPr lvl="0" algn="l" fontAlgn="base">
              <a:spcBef>
                <a:spcPct val="0"/>
              </a:spcBef>
              <a:spcAft>
                <a:spcPct val="0"/>
              </a:spcAft>
            </a:pPr>
            <a:r>
              <a:rPr lang="zh-CN" altLang="en-US" sz="2400" b="1" dirty="0">
                <a:solidFill>
                  <a:srgbClr val="FFFF00"/>
                </a:solidFill>
                <a:latin typeface="微软雅黑" panose="020B0503020204020204" charset="-122"/>
                <a:ea typeface="微软雅黑" panose="020B0503020204020204" charset="-122"/>
                <a:sym typeface="+mn-ea"/>
              </a:rPr>
              <a:t>安全责任险、环境保护税</a:t>
            </a:r>
            <a:endParaRPr kumimoji="0" lang="zh-CN" altLang="en-US" sz="2400" b="1" i="0" u="none" strike="noStrike" cap="none" normalizeH="0" baseline="0" dirty="0">
              <a:solidFill>
                <a:srgbClr val="FFFF00"/>
              </a:solidFill>
              <a:latin typeface="微软雅黑" panose="020B0503020204020204" charset="-122"/>
              <a:ea typeface="微软雅黑" panose="020B0503020204020204" charset="-122"/>
              <a:sym typeface="+mn-ea"/>
            </a:endParaRPr>
          </a:p>
        </p:txBody>
      </p:sp>
      <p:sp>
        <p:nvSpPr>
          <p:cNvPr id="3"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zh-CN" altLang="en-US" dirty="0" smtClean="0">
                <a:cs typeface="微软雅黑" panose="020B0503020204020204" charset="-122"/>
                <a:sym typeface="+mn-ea"/>
              </a:rPr>
              <a:t>安全责任险  环境保护税</a:t>
            </a:r>
            <a:endParaRPr lang="zh-CN" altLang="en-US"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3941" y="1716406"/>
            <a:ext cx="4086225" cy="461665"/>
          </a:xfrm>
          <a:prstGeom prst="rect">
            <a:avLst/>
          </a:prstGeom>
          <a:noFill/>
        </p:spPr>
        <p:txBody>
          <a:bodyPr wrap="square" rtlCol="0">
            <a:spAutoFit/>
          </a:bodyPr>
          <a:lstStyle/>
          <a:p>
            <a:r>
              <a:rPr lang="zh-CN" altLang="en-US" sz="2400" b="1" dirty="0" smtClean="0">
                <a:solidFill>
                  <a:srgbClr val="FFFF00"/>
                </a:solidFill>
                <a:latin typeface="微软雅黑" panose="020B0503020204020204" charset="-122"/>
                <a:ea typeface="微软雅黑" panose="020B0503020204020204" charset="-122"/>
              </a:rPr>
              <a:t>提前</a:t>
            </a:r>
            <a:r>
              <a:rPr lang="zh-CN" altLang="en-US" sz="2400" b="1" dirty="0">
                <a:solidFill>
                  <a:srgbClr val="FFFF00"/>
                </a:solidFill>
                <a:latin typeface="微软雅黑" panose="020B0503020204020204" charset="-122"/>
                <a:ea typeface="微软雅黑" panose="020B0503020204020204" charset="-122"/>
              </a:rPr>
              <a:t>竣工措施增加费</a:t>
            </a:r>
            <a:endParaRPr lang="zh-CN" altLang="en-US" sz="2400" b="1" dirty="0">
              <a:solidFill>
                <a:srgbClr val="FFFF00"/>
              </a:solidFill>
              <a:latin typeface="微软雅黑" panose="020B0503020204020204" charset="-122"/>
              <a:ea typeface="微软雅黑" panose="020B0503020204020204" charset="-122"/>
            </a:endParaRPr>
          </a:p>
        </p:txBody>
      </p:sp>
      <p:sp>
        <p:nvSpPr>
          <p:cNvPr id="31745" name="Rectangle 1"/>
          <p:cNvSpPr>
            <a:spLocks noChangeArrowheads="1"/>
          </p:cNvSpPr>
          <p:nvPr/>
        </p:nvSpPr>
        <p:spPr bwMode="auto">
          <a:xfrm>
            <a:off x="1952596" y="2452965"/>
            <a:ext cx="8358215" cy="1754326"/>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5600" algn="l" defTabSz="914400" rtl="0" eaLnBrk="1" fontAlgn="base" latinLnBrk="0" hangingPunct="1">
              <a:lnSpc>
                <a:spcPct val="200000"/>
              </a:lnSpc>
              <a:buClrTx/>
              <a:buSzTx/>
              <a:buFontTx/>
              <a:buNone/>
            </a:pPr>
            <a:r>
              <a:rPr kumimoji="0" lang="en-US" altLang="zh-CN"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  </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提前竣工措施增加费为新增定义，区别于压缩工期措施增加费，压缩工期增加费在招投标总价措施项目费中考虑，其计算压缩工期的基数为工期定额； 提前竣工措施增加费由双方在合同中约定，其计算压缩工期的基数为合同工期。</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zh-CN" altLang="en-US" dirty="0" smtClean="0">
                <a:cs typeface="微软雅黑" panose="020B0503020204020204" charset="-122"/>
                <a:sym typeface="+mn-ea"/>
              </a:rPr>
              <a:t>其他有关问题的说明</a:t>
            </a:r>
            <a:endParaRPr lang="zh-CN" altLang="en-US"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5520" y="3789040"/>
            <a:ext cx="7056784" cy="369332"/>
          </a:xfrm>
          <a:prstGeom prst="rect">
            <a:avLst/>
          </a:prstGeom>
          <a:noFill/>
        </p:spPr>
        <p:txBody>
          <a:bodyPr wrap="square" rtlCol="0">
            <a:spAutoFit/>
          </a:bodyPr>
          <a:lstStyle/>
          <a:p>
            <a:r>
              <a:rPr lang="zh-CN" altLang="en-US" dirty="0" smtClean="0">
                <a:latin typeface="微软雅黑" panose="020B0503020204020204" charset="-122"/>
                <a:ea typeface="微软雅黑" panose="020B0503020204020204" charset="-122"/>
                <a:cs typeface="微软雅黑" panose="020B0503020204020204" charset="-122"/>
              </a:rPr>
              <a:t>注：城市</a:t>
            </a:r>
            <a:r>
              <a:rPr lang="zh-CN" altLang="en-US" dirty="0">
                <a:latin typeface="微软雅黑" panose="020B0503020204020204" charset="-122"/>
                <a:ea typeface="微软雅黑" panose="020B0503020204020204" charset="-122"/>
                <a:cs typeface="微软雅黑" panose="020B0503020204020204" charset="-122"/>
              </a:rPr>
              <a:t>维护建设税、教育费附加和地方教育附加</a:t>
            </a:r>
            <a:r>
              <a:rPr lang="zh-CN" altLang="en-US" dirty="0" smtClean="0">
                <a:latin typeface="微软雅黑" panose="020B0503020204020204" charset="-122"/>
                <a:ea typeface="微软雅黑" panose="020B0503020204020204" charset="-122"/>
                <a:cs typeface="微软雅黑" panose="020B0503020204020204" charset="-122"/>
              </a:rPr>
              <a:t>等并入管理费</a:t>
            </a:r>
            <a:endParaRPr lang="zh-CN" altLang="en-US" dirty="0"/>
          </a:p>
        </p:txBody>
      </p:sp>
      <p:graphicFrame>
        <p:nvGraphicFramePr>
          <p:cNvPr id="3" name="表格 2"/>
          <p:cNvGraphicFramePr>
            <a:graphicFrameLocks noGrp="1"/>
          </p:cNvGraphicFramePr>
          <p:nvPr/>
        </p:nvGraphicFramePr>
        <p:xfrm>
          <a:off x="1631504" y="2060849"/>
          <a:ext cx="7272808" cy="1384526"/>
        </p:xfrm>
        <a:graphic>
          <a:graphicData uri="http://schemas.openxmlformats.org/drawingml/2006/table">
            <a:tbl>
              <a:tblPr firstRow="1" firstCol="1" bandRow="1">
                <a:tableStyleId>{5C22544A-7EE6-4342-B048-85BDC9FD1C3A}</a:tableStyleId>
              </a:tblPr>
              <a:tblGrid>
                <a:gridCol w="2952328"/>
                <a:gridCol w="1944216"/>
                <a:gridCol w="2376264"/>
              </a:tblGrid>
              <a:tr h="459864">
                <a:tc>
                  <a:txBody>
                    <a:bodyPr/>
                    <a:lstStyle/>
                    <a:p>
                      <a:pPr algn="just">
                        <a:spcAft>
                          <a:spcPts val="0"/>
                        </a:spcAft>
                      </a:pPr>
                      <a:r>
                        <a:rPr lang="zh-CN" sz="1600" kern="100" dirty="0">
                          <a:effectLst/>
                        </a:rPr>
                        <a:t>项目名称</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计费基础</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费率</a:t>
                      </a:r>
                      <a:r>
                        <a:rPr lang="en-US" sz="1600" kern="100">
                          <a:effectLst/>
                        </a:rPr>
                        <a:t>(%)</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404231">
                <a:tc>
                  <a:txBody>
                    <a:bodyPr/>
                    <a:lstStyle/>
                    <a:p>
                      <a:pPr algn="just">
                        <a:spcAft>
                          <a:spcPts val="0"/>
                        </a:spcAft>
                      </a:pPr>
                      <a:r>
                        <a:rPr lang="zh-CN" sz="1600" kern="100" dirty="0">
                          <a:effectLst/>
                        </a:rPr>
                        <a:t>销项税额</a:t>
                      </a:r>
                      <a:r>
                        <a:rPr lang="en-US" sz="1600" kern="100" dirty="0">
                          <a:effectLst/>
                        </a:rPr>
                        <a:t>(</a:t>
                      </a:r>
                      <a:r>
                        <a:rPr lang="zh-CN" sz="1600" kern="100" dirty="0">
                          <a:effectLst/>
                        </a:rPr>
                        <a:t>一般计税法</a:t>
                      </a:r>
                      <a:r>
                        <a:rPr lang="en-US" sz="1600" kern="100" dirty="0">
                          <a:effectLst/>
                        </a:rPr>
                        <a:t>)</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税前造价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9</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520431">
                <a:tc>
                  <a:txBody>
                    <a:bodyPr/>
                    <a:lstStyle/>
                    <a:p>
                      <a:pPr algn="just">
                        <a:spcAft>
                          <a:spcPts val="0"/>
                        </a:spcAft>
                      </a:pPr>
                      <a:r>
                        <a:rPr lang="zh-CN" sz="1600" kern="100">
                          <a:effectLst/>
                        </a:rPr>
                        <a:t>应纳税额</a:t>
                      </a:r>
                      <a:r>
                        <a:rPr lang="en-US" sz="1600" kern="100">
                          <a:effectLst/>
                        </a:rPr>
                        <a:t>(</a:t>
                      </a:r>
                      <a:r>
                        <a:rPr lang="zh-CN" sz="1600" kern="100">
                          <a:effectLst/>
                        </a:rPr>
                        <a:t>简易计税法</a:t>
                      </a:r>
                      <a:r>
                        <a:rPr lang="en-US" sz="1600" kern="100">
                          <a:effectLst/>
                        </a:rPr>
                        <a:t>)</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税前造价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3</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bl>
          </a:graphicData>
        </a:graphic>
      </p:graphicFrame>
      <p:sp>
        <p:nvSpPr>
          <p:cNvPr id="4" name="Rectangle 1"/>
          <p:cNvSpPr>
            <a:spLocks noChangeArrowheads="1"/>
          </p:cNvSpPr>
          <p:nvPr/>
        </p:nvSpPr>
        <p:spPr bwMode="auto">
          <a:xfrm>
            <a:off x="1559496" y="1268760"/>
            <a:ext cx="11079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增值税</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5" name="矩形 4"/>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增值税</a:t>
            </a:r>
            <a:endParaRPr lang="zh-CN" altLang="en-US" sz="240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sus\Desktop\微信图片编辑_20200915203058.jpg"/>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23392" y="620688"/>
            <a:ext cx="11017224" cy="5904656"/>
          </a:xfrm>
          <a:prstGeom prst="rect">
            <a:avLst/>
          </a:prstGeom>
          <a:noFill/>
          <a:ln>
            <a:noFill/>
          </a:ln>
        </p:spPr>
      </p:pic>
      <p:sp>
        <p:nvSpPr>
          <p:cNvPr id="3" name="矩形 2"/>
          <p:cNvSpPr/>
          <p:nvPr/>
        </p:nvSpPr>
        <p:spPr>
          <a:xfrm>
            <a:off x="-8756" y="0"/>
            <a:ext cx="2576364" cy="461665"/>
          </a:xfrm>
          <a:prstGeom prst="rect">
            <a:avLst/>
          </a:prstGeom>
        </p:spPr>
        <p:txBody>
          <a:bodyPr wrap="square">
            <a:spAutoFit/>
          </a:bodyPr>
          <a:lstStyle/>
          <a:p>
            <a:r>
              <a:rPr lang="zh-CN" altLang="en-US" sz="2400" b="1" dirty="0" smtClean="0">
                <a:solidFill>
                  <a:srgbClr val="FF0000"/>
                </a:solidFill>
              </a:rPr>
              <a:t>一、子目特点</a:t>
            </a:r>
            <a:endParaRPr lang="zh-CN" altLang="en-US" sz="2400" dirty="0">
              <a:solidFill>
                <a:srgbClr val="FF000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47847" y="2107552"/>
            <a:ext cx="7858180" cy="2308324"/>
          </a:xfrm>
          <a:prstGeom prst="rect">
            <a:avLst/>
          </a:prstGeom>
          <a:noFill/>
        </p:spPr>
        <p:txBody>
          <a:bodyPr wrap="square" rtlCol="0">
            <a:spAutoFit/>
          </a:bodyPr>
          <a:lstStyle/>
          <a:p>
            <a:pPr algn="l">
              <a:lnSpc>
                <a:spcPct val="200000"/>
              </a:lnSpc>
              <a:buClrTx/>
              <a:buSzTx/>
              <a:buFontTx/>
            </a:pP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        原职工教育经费、工会经费放入企业管理费；原操作工人的五险一金放入消耗量标准中的人工费；原管理人员的五险一金放入企业管理费；原工程排污费转为环境保护税。2020年所有规费已并入其他组成当中，故不体现规费。</a:t>
            </a:r>
            <a:endParaRPr lang="zh-CN" altLang="en-US"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zh-CN" altLang="en-US" dirty="0" smtClean="0">
                <a:cs typeface="微软雅黑" panose="020B0503020204020204" charset="-122"/>
                <a:sym typeface="+mn-ea"/>
              </a:rPr>
              <a:t>规费</a:t>
            </a:r>
            <a:endParaRPr lang="zh-CN" altLang="en-US"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4294967295"/>
          </p:nvPr>
        </p:nvGraphicFramePr>
        <p:xfrm>
          <a:off x="309522" y="500042"/>
          <a:ext cx="4738678" cy="5978525"/>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3" name="内容占位符 3"/>
          <p:cNvGraphicFramePr/>
          <p:nvPr/>
        </p:nvGraphicFramePr>
        <p:xfrm>
          <a:off x="6096000" y="428604"/>
          <a:ext cx="5184783" cy="5826125"/>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直接连接符 9"/>
          <p:cNvCxnSpPr/>
          <p:nvPr/>
        </p:nvCxnSpPr>
        <p:spPr>
          <a:xfrm flipH="1">
            <a:off x="5738811" y="3143248"/>
            <a:ext cx="431800" cy="288290"/>
          </a:xfrm>
          <a:prstGeom prst="line">
            <a:avLst/>
          </a:prstGeom>
          <a:ln w="9525">
            <a:solidFill>
              <a:schemeClr val="bg1"/>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03440" y="1196752"/>
            <a:ext cx="6096000" cy="2215991"/>
          </a:xfrm>
          <a:prstGeom prst="rect">
            <a:avLst/>
          </a:prstGeom>
        </p:spPr>
        <p:txBody>
          <a:bodyPr>
            <a:spAutoFit/>
          </a:bodyPr>
          <a:lstStyle/>
          <a:p>
            <a:r>
              <a:rPr lang="en-US" altLang="zh-CN" dirty="0"/>
              <a:t> </a:t>
            </a:r>
            <a:endParaRPr lang="zh-CN" altLang="zh-CN" dirty="0"/>
          </a:p>
          <a:p>
            <a:pPr lvl="0"/>
            <a:r>
              <a:rPr lang="zh-CN" altLang="en-US" sz="2400" b="1" dirty="0" smtClean="0"/>
              <a:t>计费要点的总结 </a:t>
            </a:r>
            <a:endParaRPr lang="en-US" altLang="zh-CN" sz="2400" b="1" dirty="0" smtClean="0"/>
          </a:p>
          <a:p>
            <a:pPr lvl="0"/>
            <a:r>
              <a:rPr lang="en-US" altLang="zh-CN" sz="2400" dirty="0" smtClean="0"/>
              <a:t>1</a:t>
            </a:r>
            <a:r>
              <a:rPr lang="zh-CN" altLang="zh-CN" sz="2400" dirty="0"/>
              <a:t>、三单一</a:t>
            </a:r>
            <a:r>
              <a:rPr lang="zh-CN" altLang="zh-CN" sz="2400" dirty="0" smtClean="0"/>
              <a:t>增</a:t>
            </a:r>
            <a:r>
              <a:rPr lang="zh-CN" altLang="en-US" sz="2400" dirty="0" smtClean="0"/>
              <a:t>。</a:t>
            </a:r>
            <a:endParaRPr lang="zh-CN" altLang="zh-CN" sz="2400" dirty="0"/>
          </a:p>
          <a:p>
            <a:r>
              <a:rPr lang="en-US" altLang="zh-CN" sz="2400" dirty="0"/>
              <a:t>2</a:t>
            </a:r>
            <a:r>
              <a:rPr lang="zh-CN" altLang="zh-CN" sz="2400" dirty="0"/>
              <a:t>、全费用</a:t>
            </a:r>
            <a:r>
              <a:rPr lang="zh-CN" altLang="zh-CN" sz="2400" dirty="0" smtClean="0"/>
              <a:t>单价</a:t>
            </a:r>
            <a:r>
              <a:rPr lang="zh-CN" altLang="en-US" sz="2400" dirty="0" smtClean="0"/>
              <a:t>与</a:t>
            </a:r>
            <a:r>
              <a:rPr lang="zh-CN" altLang="zh-CN" sz="2400" dirty="0" smtClean="0"/>
              <a:t>综合单价</a:t>
            </a:r>
            <a:r>
              <a:rPr lang="zh-CN" altLang="en-US" sz="2400" dirty="0" smtClean="0"/>
              <a:t>。</a:t>
            </a:r>
            <a:endParaRPr lang="zh-CN" altLang="zh-CN" sz="2400" dirty="0"/>
          </a:p>
          <a:p>
            <a:r>
              <a:rPr lang="en-US" altLang="zh-CN" sz="2400" dirty="0"/>
              <a:t>3</a:t>
            </a:r>
            <a:r>
              <a:rPr lang="zh-CN" altLang="zh-CN" sz="2400" dirty="0" smtClean="0"/>
              <a:t>、</a:t>
            </a:r>
            <a:r>
              <a:rPr lang="zh-CN" altLang="en-US" sz="2400" dirty="0" smtClean="0"/>
              <a:t>计价软件互导互</a:t>
            </a:r>
            <a:r>
              <a:rPr lang="zh-CN" altLang="en-US" sz="2400" dirty="0" smtClean="0"/>
              <a:t>用。</a:t>
            </a:r>
            <a:endParaRPr lang="zh-CN" altLang="zh-CN" sz="2400" dirty="0"/>
          </a:p>
          <a:p>
            <a:r>
              <a:rPr lang="en-US" altLang="zh-CN" sz="2400" dirty="0"/>
              <a:t> </a:t>
            </a:r>
            <a:endParaRPr lang="zh-CN" altLang="zh-CN"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总结 </a:t>
            </a:r>
            <a:endParaRPr lang="zh-CN" altLang="en-US" sz="2400"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9456" y="980728"/>
            <a:ext cx="9505056" cy="3693319"/>
          </a:xfrm>
          <a:prstGeom prst="rect">
            <a:avLst/>
          </a:prstGeom>
        </p:spPr>
        <p:txBody>
          <a:bodyPr wrap="square">
            <a:spAutoFit/>
          </a:bodyPr>
          <a:lstStyle/>
          <a:p>
            <a:r>
              <a:rPr lang="en-US" altLang="zh-CN" sz="2400" dirty="0"/>
              <a:t>1.</a:t>
            </a:r>
            <a:r>
              <a:rPr lang="zh-CN" altLang="zh-CN" sz="2400" dirty="0"/>
              <a:t>单位工程的取费，按分部分项工程所在单位工程的专业属性，执行相应的专业取费标准。当本专业工程需参照或借用其他专业工程消耗量标准子目时，其参照或借用子目应随本专业工程取费，但所参照或借用消耗量标准子目部分的工程造价大于本专业子目部分的工程造价时分别按不同专业取费。</a:t>
            </a:r>
            <a:endParaRPr lang="zh-CN" altLang="zh-CN" sz="2400" dirty="0"/>
          </a:p>
          <a:p>
            <a:r>
              <a:rPr lang="en-US" altLang="zh-CN" sz="2400" dirty="0"/>
              <a:t>2.</a:t>
            </a:r>
            <a:r>
              <a:rPr lang="zh-CN" altLang="zh-CN" sz="2400" dirty="0"/>
              <a:t>槽、坑土石方并入相应专业取费，一般土石方不分工程量大小均按机械十石方工程取费。</a:t>
            </a:r>
            <a:endParaRPr lang="zh-CN" altLang="zh-CN" sz="2400" dirty="0"/>
          </a:p>
          <a:p>
            <a:r>
              <a:rPr lang="en-US" altLang="zh-CN" sz="2400" dirty="0"/>
              <a:t>3.</a:t>
            </a:r>
            <a:r>
              <a:rPr lang="zh-CN" altLang="zh-CN" sz="2400" dirty="0"/>
              <a:t>招投标时，土石方清单工程量宜按照消耗量标准中土石方的工程量计算规则。</a:t>
            </a:r>
            <a:endParaRPr lang="zh-CN" altLang="zh-CN" sz="2400" dirty="0"/>
          </a:p>
          <a:p>
            <a:r>
              <a:rPr lang="en-US" altLang="zh-CN" dirty="0"/>
              <a:t> </a:t>
            </a:r>
            <a:endParaRPr lang="zh-CN" altLang="zh-CN"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三、相关问题说明</a:t>
            </a:r>
            <a:endParaRPr lang="zh-CN" altLang="en-US" sz="2400" dirty="0">
              <a:solidFill>
                <a:srgbClr val="FF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71464" y="908720"/>
            <a:ext cx="9217024" cy="3785652"/>
          </a:xfrm>
          <a:prstGeom prst="rect">
            <a:avLst/>
          </a:prstGeom>
        </p:spPr>
        <p:txBody>
          <a:bodyPr wrap="square">
            <a:spAutoFit/>
          </a:bodyPr>
          <a:lstStyle/>
          <a:p>
            <a:r>
              <a:rPr lang="en-US" altLang="zh-CN" sz="2400" dirty="0"/>
              <a:t>1.</a:t>
            </a:r>
            <a:r>
              <a:rPr lang="zh-CN" altLang="zh-CN" sz="2400" dirty="0"/>
              <a:t>超过一定规模的危险性较大的分部</a:t>
            </a:r>
            <a:r>
              <a:rPr lang="zh-CN" altLang="zh-CN" sz="2400" dirty="0" smtClean="0"/>
              <a:t>分项工程，</a:t>
            </a:r>
            <a:r>
              <a:rPr lang="zh-CN" altLang="zh-CN" sz="2400" dirty="0"/>
              <a:t>结算时应按照经专家论证或建设单位认可的专项施工方案进行结算</a:t>
            </a:r>
            <a:r>
              <a:rPr lang="zh-CN" altLang="zh-CN" sz="2400" dirty="0" smtClean="0"/>
              <a:t>。</a:t>
            </a:r>
            <a:endParaRPr lang="en-US" altLang="zh-CN" sz="2400" dirty="0" smtClean="0"/>
          </a:p>
          <a:p>
            <a:r>
              <a:rPr lang="en-US" altLang="zh-CN" sz="2400" dirty="0" smtClean="0"/>
              <a:t>2</a:t>
            </a:r>
            <a:r>
              <a:rPr lang="zh-CN" altLang="en-US" sz="2400" dirty="0" smtClean="0"/>
              <a:t>、</a:t>
            </a:r>
            <a:r>
              <a:rPr lang="zh-CN" altLang="zh-CN" sz="2400" dirty="0"/>
              <a:t>在工程发承包阶段，工程量清单和招标控制价应结合拟建工程实际情况考虑具体可行的初步施工方案进行编制</a:t>
            </a:r>
            <a:r>
              <a:rPr lang="en-US" altLang="zh-CN" sz="2400" dirty="0"/>
              <a:t>;</a:t>
            </a:r>
            <a:r>
              <a:rPr lang="zh-CN" altLang="zh-CN" sz="2400" dirty="0"/>
              <a:t>危险较大的分部分项工程，应依据招标人确定的专项施工方案计取相关费用</a:t>
            </a:r>
            <a:r>
              <a:rPr lang="en-US" altLang="zh-CN" sz="2400" dirty="0"/>
              <a:t>;</a:t>
            </a:r>
            <a:r>
              <a:rPr lang="zh-CN" altLang="zh-CN" sz="2400" dirty="0"/>
              <a:t>招标阶段未考虑的，在工程实施阶段应根据批准的专项施工方案计取相关费用</a:t>
            </a:r>
            <a:r>
              <a:rPr lang="zh-CN" altLang="zh-CN" sz="2400" dirty="0" smtClean="0"/>
              <a:t>。</a:t>
            </a:r>
            <a:endParaRPr lang="en-US" altLang="zh-CN" sz="2400" dirty="0" smtClean="0"/>
          </a:p>
          <a:p>
            <a:r>
              <a:rPr lang="en-US" altLang="zh-CN" sz="2400" dirty="0" smtClean="0"/>
              <a:t>3</a:t>
            </a:r>
            <a:r>
              <a:rPr lang="zh-CN" altLang="en-US" sz="2400" dirty="0" smtClean="0"/>
              <a:t>、</a:t>
            </a:r>
            <a:r>
              <a:rPr lang="zh-CN" altLang="zh-CN" sz="2400" dirty="0"/>
              <a:t>《湖南省建筑工程施工安全重大危险源安全管理实施细则》的通知</a:t>
            </a:r>
            <a:r>
              <a:rPr lang="en-US" altLang="zh-CN" sz="2400" dirty="0"/>
              <a:t>(</a:t>
            </a:r>
            <a:r>
              <a:rPr lang="zh-CN" altLang="zh-CN" sz="2400" dirty="0"/>
              <a:t>湘建建〔</a:t>
            </a:r>
            <a:r>
              <a:rPr lang="en-US" altLang="zh-CN" sz="2400" dirty="0"/>
              <a:t>2009</a:t>
            </a:r>
            <a:r>
              <a:rPr lang="zh-CN" altLang="zh-CN" sz="2400" dirty="0"/>
              <a:t>〕</a:t>
            </a:r>
            <a:r>
              <a:rPr lang="en-US" altLang="zh-CN" sz="2400" dirty="0"/>
              <a:t>303</a:t>
            </a:r>
            <a:r>
              <a:rPr lang="zh-CN" altLang="zh-CN" sz="2400" dirty="0"/>
              <a:t>号</a:t>
            </a:r>
            <a:r>
              <a:rPr lang="en-US" altLang="zh-CN" sz="2400" dirty="0" smtClean="0"/>
              <a:t>)</a:t>
            </a:r>
            <a:r>
              <a:rPr lang="zh-CN" altLang="en-US" sz="2400" dirty="0" smtClean="0"/>
              <a:t>和</a:t>
            </a:r>
            <a:r>
              <a:rPr lang="zh-CN" altLang="zh-CN" sz="2400" dirty="0" smtClean="0"/>
              <a:t>《危险性较大的分部分项工程安全管理规定》</a:t>
            </a:r>
            <a:r>
              <a:rPr lang="zh-CN" altLang="en-US" sz="2400" dirty="0" smtClean="0"/>
              <a:t>（住建部令</a:t>
            </a:r>
            <a:r>
              <a:rPr lang="zh-CN" altLang="en-US" sz="2400" dirty="0"/>
              <a:t>（</a:t>
            </a:r>
            <a:r>
              <a:rPr lang="en-US" altLang="zh-CN" sz="2400" dirty="0" smtClean="0"/>
              <a:t>2018</a:t>
            </a:r>
            <a:r>
              <a:rPr lang="zh-CN" altLang="en-US" sz="2400" dirty="0" smtClean="0"/>
              <a:t>）</a:t>
            </a:r>
            <a:r>
              <a:rPr lang="en-US" altLang="zh-CN" sz="2400" dirty="0" smtClean="0"/>
              <a:t>37</a:t>
            </a:r>
            <a:r>
              <a:rPr lang="zh-CN" altLang="en-US" sz="2400" dirty="0" smtClean="0"/>
              <a:t>号。</a:t>
            </a:r>
            <a:endParaRPr lang="zh-CN" altLang="zh-CN" dirty="0"/>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三、相关问题说明</a:t>
            </a:r>
            <a:endParaRPr lang="zh-CN" altLang="en-US" sz="2400" dirty="0">
              <a:solidFill>
                <a:srgbClr val="FF0000"/>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7488" y="908720"/>
            <a:ext cx="9505056" cy="1938992"/>
          </a:xfrm>
          <a:prstGeom prst="rect">
            <a:avLst/>
          </a:prstGeom>
        </p:spPr>
        <p:txBody>
          <a:bodyPr wrap="square">
            <a:spAutoFit/>
          </a:bodyPr>
          <a:lstStyle/>
          <a:p>
            <a:r>
              <a:rPr lang="en-US" altLang="zh-CN" sz="2400" dirty="0" smtClean="0"/>
              <a:t>1.</a:t>
            </a:r>
            <a:r>
              <a:rPr lang="zh-CN" altLang="zh-CN" sz="2400" dirty="0"/>
              <a:t>临时设施费仅包括离建筑物边沿</a:t>
            </a:r>
            <a:r>
              <a:rPr lang="en-US" altLang="zh-CN" sz="2400" dirty="0"/>
              <a:t>50m </a:t>
            </a:r>
            <a:r>
              <a:rPr lang="zh-CN" altLang="zh-CN" sz="2400" dirty="0"/>
              <a:t>以内的临时水源、电源、动力管线，超过者，另行计算。</a:t>
            </a:r>
            <a:endParaRPr lang="zh-CN" altLang="zh-CN" sz="2400" dirty="0"/>
          </a:p>
          <a:p>
            <a:r>
              <a:rPr lang="en-US" altLang="zh-CN" sz="2400" dirty="0" smtClean="0"/>
              <a:t>2.</a:t>
            </a:r>
            <a:r>
              <a:rPr lang="zh-CN" altLang="zh-CN" sz="2400" dirty="0"/>
              <a:t>市政道路工程其临时设施费以接人市政的水源电源以红线为界，红线以内的部分包括在临时设施费中，超出红线范围内属于建设单位</a:t>
            </a:r>
            <a:r>
              <a:rPr lang="en-US" altLang="zh-CN" sz="2400" dirty="0"/>
              <a:t>"</a:t>
            </a:r>
            <a:r>
              <a:rPr lang="zh-CN" altLang="zh-CN" sz="2400" dirty="0"/>
              <a:t>三通一平</a:t>
            </a:r>
            <a:r>
              <a:rPr lang="en-US" altLang="zh-CN" sz="2400" dirty="0"/>
              <a:t>"</a:t>
            </a:r>
            <a:r>
              <a:rPr lang="zh-CN" altLang="zh-CN" sz="2400" dirty="0"/>
              <a:t>费用，应按实另计。临时设施费不包括施工便道和便桥。</a:t>
            </a:r>
            <a:endParaRPr lang="zh-CN" altLang="zh-CN"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三、相关问题说明</a:t>
            </a:r>
            <a:endParaRPr lang="zh-CN" altLang="en-US" sz="2400" dirty="0">
              <a:solidFill>
                <a:srgbClr val="FF000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71464" y="908720"/>
            <a:ext cx="9433048" cy="3693319"/>
          </a:xfrm>
          <a:prstGeom prst="rect">
            <a:avLst/>
          </a:prstGeom>
        </p:spPr>
        <p:txBody>
          <a:bodyPr wrap="square">
            <a:spAutoFit/>
          </a:bodyPr>
          <a:lstStyle/>
          <a:p>
            <a:r>
              <a:rPr lang="en-US" altLang="zh-CN" sz="2400" dirty="0" smtClean="0"/>
              <a:t>1</a:t>
            </a:r>
            <a:r>
              <a:rPr lang="zh-CN" altLang="en-US" sz="2400" dirty="0" smtClean="0"/>
              <a:t>、</a:t>
            </a:r>
            <a:r>
              <a:rPr lang="zh-CN" altLang="zh-CN" sz="2400" dirty="0" smtClean="0"/>
              <a:t>房屋</a:t>
            </a:r>
            <a:r>
              <a:rPr lang="zh-CN" altLang="zh-CN" sz="2400" dirty="0"/>
              <a:t>修缮工程套用定额或“消耗量标准”、费用标准及计费程序，在新的房屋修缮工程定额未编制颁发之前按以下规定处理</a:t>
            </a:r>
            <a:r>
              <a:rPr lang="en-US" altLang="zh-CN" sz="2400" dirty="0"/>
              <a:t>:</a:t>
            </a:r>
            <a:endParaRPr lang="zh-CN" altLang="zh-CN" sz="2400" dirty="0"/>
          </a:p>
          <a:p>
            <a:r>
              <a:rPr lang="en-US" altLang="zh-CN" sz="2400" dirty="0"/>
              <a:t>(1</a:t>
            </a:r>
            <a:r>
              <a:rPr lang="zh-CN" altLang="zh-CN" sz="2400" dirty="0"/>
              <a:t>）建筑、安装维修工程均执行原《湖南省房屋修缮工程计价定额》</a:t>
            </a:r>
            <a:r>
              <a:rPr lang="en-US" altLang="zh-CN" sz="2400" dirty="0"/>
              <a:t>2005</a:t>
            </a:r>
            <a:r>
              <a:rPr lang="zh-CN" altLang="zh-CN" sz="2400" dirty="0"/>
              <a:t>，缺项部分执行建设工程消耗量标准相应项目，其人工和机械乘以系数</a:t>
            </a:r>
            <a:r>
              <a:rPr lang="en-US" altLang="zh-CN" sz="2400" dirty="0"/>
              <a:t>1.15</a:t>
            </a:r>
            <a:r>
              <a:rPr lang="en-US" altLang="zh-CN" sz="2400" dirty="0" smtClean="0"/>
              <a:t>;</a:t>
            </a:r>
            <a:r>
              <a:rPr lang="en-US" altLang="zh-CN" sz="2400" dirty="0"/>
              <a:t> </a:t>
            </a:r>
            <a:endParaRPr lang="zh-CN" altLang="zh-CN" sz="2400" dirty="0"/>
          </a:p>
          <a:p>
            <a:r>
              <a:rPr lang="en-US" altLang="zh-CN" sz="2400" dirty="0"/>
              <a:t>(2</a:t>
            </a:r>
            <a:r>
              <a:rPr lang="zh-CN" altLang="zh-CN" sz="2400" dirty="0"/>
              <a:t>）房屋修缮工程中的建筑（含拆除、装饰工程）均按建筑工程相应标准取费，安装工程（含拆除）按安装工程相应标准取费。</a:t>
            </a:r>
            <a:endParaRPr lang="zh-CN" altLang="zh-CN" sz="2400" dirty="0"/>
          </a:p>
          <a:p>
            <a:r>
              <a:rPr lang="en-US" altLang="zh-CN" sz="2400" dirty="0"/>
              <a:t> </a:t>
            </a:r>
            <a:r>
              <a:rPr lang="en-US" altLang="zh-CN" sz="2400" dirty="0" smtClean="0"/>
              <a:t>2</a:t>
            </a:r>
            <a:r>
              <a:rPr lang="zh-CN" altLang="en-US" sz="2400" dirty="0" smtClean="0"/>
              <a:t>、设备</a:t>
            </a:r>
            <a:r>
              <a:rPr lang="zh-CN" altLang="zh-CN" sz="2400" dirty="0" smtClean="0"/>
              <a:t>拆除</a:t>
            </a:r>
            <a:r>
              <a:rPr lang="zh-CN" altLang="zh-CN" sz="2400" dirty="0"/>
              <a:t>按三种方式</a:t>
            </a:r>
            <a:r>
              <a:rPr lang="zh-CN" altLang="zh-CN" sz="2400" dirty="0" smtClean="0"/>
              <a:t>考虑</a:t>
            </a:r>
            <a:r>
              <a:rPr lang="zh-CN" altLang="en-US" sz="2400" dirty="0" smtClean="0"/>
              <a:t>：</a:t>
            </a:r>
            <a:r>
              <a:rPr lang="zh-CN" altLang="zh-CN" sz="2400" dirty="0" smtClean="0"/>
              <a:t>保护性</a:t>
            </a:r>
            <a:r>
              <a:rPr lang="zh-CN" altLang="zh-CN" sz="2400" dirty="0"/>
              <a:t>、解体性、非保护性</a:t>
            </a:r>
            <a:r>
              <a:rPr lang="zh-CN" altLang="zh-CN" sz="2400" dirty="0" smtClean="0"/>
              <a:t>。</a:t>
            </a:r>
            <a:r>
              <a:rPr lang="zh-CN" altLang="en-US" sz="2400" dirty="0" smtClean="0"/>
              <a:t>市政拆除分</a:t>
            </a:r>
            <a:r>
              <a:rPr lang="zh-CN" altLang="zh-CN" sz="2400" dirty="0"/>
              <a:t>保护性</a:t>
            </a:r>
            <a:r>
              <a:rPr lang="zh-CN" altLang="zh-CN" sz="2400" dirty="0" smtClean="0"/>
              <a:t>、非保护性</a:t>
            </a:r>
            <a:r>
              <a:rPr lang="zh-CN" altLang="en-US" sz="2400" dirty="0" smtClean="0"/>
              <a:t>拆除。</a:t>
            </a:r>
            <a:endParaRPr lang="zh-CN" altLang="zh-CN" sz="2400" dirty="0"/>
          </a:p>
          <a:p>
            <a:r>
              <a:rPr lang="en-US" altLang="zh-CN" dirty="0"/>
              <a:t> </a:t>
            </a:r>
            <a:endParaRPr lang="zh-CN" altLang="zh-CN" dirty="0"/>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三、相关问题说明</a:t>
            </a:r>
            <a:endParaRPr lang="zh-CN" altLang="en-US" sz="2400" dirty="0">
              <a:solidFill>
                <a:srgbClr val="FF0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8324" y="871836"/>
            <a:ext cx="4286280" cy="460375"/>
          </a:xfrm>
          <a:prstGeom prst="rect">
            <a:avLst/>
          </a:prstGeom>
          <a:noFill/>
        </p:spPr>
        <p:txBody>
          <a:bodyPr wrap="square" rtlCol="0">
            <a:spAutoFit/>
          </a:bodyPr>
          <a:lstStyle/>
          <a:p>
            <a:r>
              <a:rPr lang="zh-CN" altLang="en-US" sz="2400" b="1" dirty="0" smtClean="0">
                <a:solidFill>
                  <a:srgbClr val="FFFF00"/>
                </a:solidFill>
                <a:latin typeface="微软雅黑" panose="020B0503020204020204" charset="-122"/>
                <a:ea typeface="微软雅黑" panose="020B0503020204020204" charset="-122"/>
              </a:rPr>
              <a:t>基准</a:t>
            </a:r>
            <a:r>
              <a:rPr lang="zh-CN" altLang="en-US" sz="2400" b="1" dirty="0">
                <a:solidFill>
                  <a:srgbClr val="FFFF00"/>
                </a:solidFill>
                <a:latin typeface="微软雅黑" panose="020B0503020204020204" charset="-122"/>
                <a:ea typeface="微软雅黑" panose="020B0503020204020204" charset="-122"/>
              </a:rPr>
              <a:t>单价问题</a:t>
            </a:r>
            <a:endParaRPr lang="zh-CN" altLang="en-US" sz="2400" b="1" dirty="0">
              <a:solidFill>
                <a:srgbClr val="FFFF00"/>
              </a:solidFill>
              <a:latin typeface="微软雅黑" panose="020B0503020204020204" charset="-122"/>
              <a:ea typeface="微软雅黑" panose="020B0503020204020204" charset="-122"/>
            </a:endParaRPr>
          </a:p>
        </p:txBody>
      </p:sp>
      <p:sp>
        <p:nvSpPr>
          <p:cNvPr id="5" name="TextBox 4"/>
          <p:cNvSpPr txBox="1"/>
          <p:nvPr/>
        </p:nvSpPr>
        <p:spPr>
          <a:xfrm>
            <a:off x="2166909" y="1071547"/>
            <a:ext cx="8001056" cy="5078313"/>
          </a:xfrm>
          <a:prstGeom prst="rect">
            <a:avLst/>
          </a:prstGeom>
          <a:noFill/>
        </p:spPr>
        <p:txBody>
          <a:bodyPr wrap="square" rtlCol="0">
            <a:spAutoFit/>
          </a:bodyPr>
          <a:lstStyle/>
          <a:p>
            <a:pPr>
              <a:lnSpc>
                <a:spcPct val="200000"/>
              </a:lnSpc>
            </a:pP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         基准单价应按招标文件规定或招标控制价确定的价格取定。材料价格调整取决于市场整体价格水平变化，与投标价格是否下浮上调无关。作为招投标人调价基础的基准单价应稳定可靠且明确，因此应按招标文件规定招投标采用的造价管理部门发布的材料预算价格作为基准单价，没有发布材料预算价格的，按照招标控制价取定的价格取定。此条是为避免双方错误约定基准单价导致合同履行过程产生重大争议，常见错误为双方约定合同签订时或开工期发布的材料预算价格作为基准单价，如合同签订期或开工期发布材料预算价格相对招标文件规定期发布的材料预算价格下跌或上涨，则造成调价幅度增加或减小造成显失公平，使用国有资金的甚至导致国有资金流失</a:t>
            </a:r>
            <a:r>
              <a:rPr lang="zh-CN" altLang="en-US" dirty="0" smtClean="0">
                <a:solidFill>
                  <a:schemeClr val="bg1"/>
                </a:solidFill>
                <a:cs typeface="微软雅黑" panose="020B0503020204020204" charset="-122"/>
              </a:rPr>
              <a:t>。</a:t>
            </a:r>
            <a:endParaRPr lang="zh-CN" altLang="en-US" dirty="0" smtClean="0">
              <a:solidFill>
                <a:schemeClr val="bg1"/>
              </a:solidFill>
              <a:cs typeface="微软雅黑" panose="020B0503020204020204" charset="-122"/>
            </a:endParaRPr>
          </a:p>
        </p:txBody>
      </p:sp>
      <p:sp>
        <p:nvSpPr>
          <p:cNvPr id="3"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zh-CN" altLang="en-US" dirty="0" smtClean="0">
                <a:cs typeface="微软雅黑" panose="020B0503020204020204" charset="-122"/>
                <a:sym typeface="+mn-ea"/>
              </a:rPr>
              <a:t>其他有关问题的说明</a:t>
            </a:r>
            <a:endParaRPr lang="zh-CN" altLang="en-US"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9456" y="1484784"/>
            <a:ext cx="9505056" cy="830997"/>
          </a:xfrm>
          <a:prstGeom prst="rect">
            <a:avLst/>
          </a:prstGeom>
        </p:spPr>
        <p:txBody>
          <a:bodyPr wrap="square">
            <a:spAutoFit/>
          </a:bodyPr>
          <a:lstStyle/>
          <a:p>
            <a:pPr lvl="0"/>
            <a:r>
              <a:rPr lang="zh-CN" altLang="zh-CN" sz="2400" dirty="0"/>
              <a:t>建筑面积</a:t>
            </a:r>
            <a:r>
              <a:rPr lang="en-US" altLang="zh-CN" sz="2400" dirty="0" smtClean="0"/>
              <a:t>300m2</a:t>
            </a:r>
            <a:r>
              <a:rPr lang="zh-CN" altLang="zh-CN" sz="2400" dirty="0" smtClean="0"/>
              <a:t>及</a:t>
            </a:r>
            <a:r>
              <a:rPr lang="zh-CN" altLang="zh-CN" sz="2400" dirty="0"/>
              <a:t>以下的别墅，其人工、机械乘以系数</a:t>
            </a:r>
            <a:r>
              <a:rPr lang="en-US" altLang="zh-CN" sz="2400" dirty="0"/>
              <a:t>1.20;</a:t>
            </a:r>
            <a:r>
              <a:rPr lang="zh-CN" altLang="zh-CN" sz="2400" dirty="0"/>
              <a:t>建筑面积超过</a:t>
            </a:r>
            <a:r>
              <a:rPr lang="en-US" altLang="zh-CN" sz="2400" dirty="0" smtClean="0"/>
              <a:t>300m2</a:t>
            </a:r>
            <a:r>
              <a:rPr lang="zh-CN" altLang="zh-CN" sz="2400" dirty="0" smtClean="0"/>
              <a:t>的</a:t>
            </a:r>
            <a:r>
              <a:rPr lang="zh-CN" altLang="zh-CN" sz="2400" dirty="0"/>
              <a:t>别墅，其人工、机械乘以系数</a:t>
            </a:r>
            <a:r>
              <a:rPr lang="en-US" altLang="zh-CN" sz="2400" dirty="0"/>
              <a:t>1.15</a:t>
            </a:r>
            <a:r>
              <a:rPr lang="zh-CN" altLang="zh-CN" sz="2400" dirty="0"/>
              <a:t>。</a:t>
            </a:r>
            <a:endParaRPr lang="zh-CN" altLang="zh-CN" sz="2400" dirty="0"/>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三、相关问题说明</a:t>
            </a:r>
            <a:endParaRPr lang="zh-CN" altLang="en-US" sz="2400" dirty="0">
              <a:solidFill>
                <a:srgbClr val="FF0000"/>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884017" y="2630471"/>
            <a:ext cx="7858180" cy="1754326"/>
          </a:xfrm>
          <a:prstGeom prst="rect">
            <a:avLst/>
          </a:prstGeom>
        </p:spPr>
        <p:txBody>
          <a:bodyPr wrap="square">
            <a:spAutoFit/>
          </a:bodyPr>
          <a:lstStyle/>
          <a:p>
            <a:pPr indent="355600" algn="l" fontAlgn="base">
              <a:lnSpc>
                <a:spcPct val="200000"/>
              </a:lnSpc>
              <a:buClrTx/>
              <a:buSzTx/>
              <a:buFontTx/>
            </a:pPr>
            <a:r>
              <a:rPr lang="en-US" dirty="0" smtClean="0">
                <a:solidFill>
                  <a:schemeClr val="bg1"/>
                </a:solidFill>
                <a:ea typeface="微软雅黑" panose="020B0503020204020204" charset="-122"/>
                <a:cs typeface="微软雅黑" panose="020B0503020204020204" charset="-122"/>
              </a:rPr>
              <a:t>   </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2020消耗量标准机械费均为裸税价，如采用简易计税，机械费须含税。机械设备无论是采购还是租赁设备均按国家发布制造业税率计算含税机械费 (目前机械设备购买税率与有形动产租赁服务税率一致）。</a:t>
            </a:r>
            <a:endParaRPr lang="zh-CN" altLang="en-US"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nvSpPr>
        <p:spPr>
          <a:xfrm>
            <a:off x="471430" y="182376"/>
            <a:ext cx="9683663" cy="450000"/>
          </a:xfrm>
          <a:prstGeom prst="rect">
            <a:avLst/>
          </a:prstGeom>
        </p:spPr>
        <p:txBody>
          <a:bodyPr vert="horz" lIns="101600" tIns="38100" rIns="76200" bIns="38100" rtlCol="0" anchor="ctr" anchorCtr="0">
            <a:noAutofit/>
          </a:bodyPr>
          <a:lstStyle>
            <a:lvl1pPr algn="l" defTabSz="914400" rtl="0" eaLnBrk="1" fontAlgn="auto" latinLnBrk="0" hangingPunct="1">
              <a:lnSpc>
                <a:spcPct val="100000"/>
              </a:lnSpc>
              <a:spcBef>
                <a:spcPct val="0"/>
              </a:spcBef>
              <a:buNone/>
              <a:defRPr sz="2400" b="0" i="0" u="none" strike="noStrike" kern="1200" cap="none" spc="200" normalizeH="0">
                <a:solidFill>
                  <a:schemeClr val="bg1"/>
                </a:solidFill>
                <a:uFillTx/>
                <a:latin typeface="微软雅黑" panose="020B0503020204020204" charset="-122"/>
                <a:ea typeface="微软雅黑" panose="020B0503020204020204" charset="-122"/>
                <a:cs typeface="+mj-cs"/>
              </a:defRPr>
            </a:lvl1pPr>
          </a:lstStyle>
          <a:p>
            <a:r>
              <a:rPr lang="en-US" altLang="zh-CN" b="1" dirty="0" smtClean="0">
                <a:latin typeface="微软雅黑" panose="020B0503020204020204" charset="-122"/>
                <a:ea typeface="微软雅黑" panose="020B0503020204020204" charset="-122"/>
                <a:cs typeface="微软雅黑" panose="020B0503020204020204" charset="-122"/>
              </a:rPr>
              <a:t> </a:t>
            </a:r>
            <a:r>
              <a:rPr lang="zh-CN" altLang="en-US" dirty="0" smtClean="0">
                <a:cs typeface="微软雅黑" panose="020B0503020204020204" charset="-122"/>
                <a:sym typeface="+mn-ea"/>
              </a:rPr>
              <a:t>其他有关问题的说明</a:t>
            </a:r>
            <a:endParaRPr lang="zh-CN" altLang="en-US" dirty="0">
              <a:latin typeface="微软雅黑" panose="020B0503020204020204" charset="-122"/>
              <a:ea typeface="微软雅黑" panose="020B0503020204020204" charset="-122"/>
              <a:cs typeface="微软雅黑" panose="020B0503020204020204" charset="-122"/>
            </a:endParaRPr>
          </a:p>
        </p:txBody>
      </p:sp>
      <p:sp>
        <p:nvSpPr>
          <p:cNvPr id="6" name="TextBox 3"/>
          <p:cNvSpPr txBox="1"/>
          <p:nvPr/>
        </p:nvSpPr>
        <p:spPr>
          <a:xfrm>
            <a:off x="1043940" y="1716406"/>
            <a:ext cx="4326255" cy="461665"/>
          </a:xfrm>
          <a:prstGeom prst="rect">
            <a:avLst/>
          </a:prstGeom>
          <a:noFill/>
        </p:spPr>
        <p:txBody>
          <a:bodyPr wrap="square" rtlCol="0">
            <a:spAutoFit/>
          </a:bodyPr>
          <a:lstStyle/>
          <a:p>
            <a:r>
              <a:rPr lang="zh-CN" altLang="en-US" sz="2400" b="1" dirty="0" smtClean="0">
                <a:solidFill>
                  <a:srgbClr val="FFFF00"/>
                </a:solidFill>
                <a:latin typeface="微软雅黑" panose="020B0503020204020204" charset="-122"/>
                <a:ea typeface="微软雅黑" panose="020B0503020204020204" charset="-122"/>
              </a:rPr>
              <a:t>简易</a:t>
            </a:r>
            <a:r>
              <a:rPr lang="zh-CN" altLang="en-US" sz="2400" b="1" dirty="0">
                <a:solidFill>
                  <a:srgbClr val="FFFF00"/>
                </a:solidFill>
                <a:latin typeface="微软雅黑" panose="020B0503020204020204" charset="-122"/>
                <a:ea typeface="微软雅黑" panose="020B0503020204020204" charset="-122"/>
              </a:rPr>
              <a:t>计税机械费含税问题</a:t>
            </a:r>
            <a:endParaRPr lang="zh-CN" altLang="en-US" sz="2400" b="1" dirty="0">
              <a:solidFill>
                <a:srgbClr val="FFFF00"/>
              </a:solidFill>
              <a:latin typeface="微软雅黑" panose="020B0503020204020204" charset="-122"/>
              <a:ea typeface="微软雅黑" panose="020B050302020402020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sus\Desktop\4ebad564a23f388e3c0ab54be8e8396.jpg"/>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55440" y="813121"/>
            <a:ext cx="9433048" cy="5280175"/>
          </a:xfrm>
          <a:prstGeom prst="rect">
            <a:avLst/>
          </a:prstGeom>
          <a:noFill/>
          <a:ln>
            <a:noFill/>
          </a:ln>
        </p:spPr>
      </p:pic>
      <p:sp>
        <p:nvSpPr>
          <p:cNvPr id="3" name="矩形 2"/>
          <p:cNvSpPr/>
          <p:nvPr/>
        </p:nvSpPr>
        <p:spPr>
          <a:xfrm>
            <a:off x="-8756" y="0"/>
            <a:ext cx="2864396" cy="461665"/>
          </a:xfrm>
          <a:prstGeom prst="rect">
            <a:avLst/>
          </a:prstGeom>
        </p:spPr>
        <p:txBody>
          <a:bodyPr wrap="square">
            <a:spAutoFit/>
          </a:bodyPr>
          <a:lstStyle/>
          <a:p>
            <a:r>
              <a:rPr lang="zh-CN" altLang="en-US" sz="2400" b="1" dirty="0" smtClean="0">
                <a:solidFill>
                  <a:srgbClr val="FF0000"/>
                </a:solidFill>
              </a:rPr>
              <a:t>一、子目特点</a:t>
            </a:r>
            <a:endParaRPr lang="zh-CN" altLang="en-US" sz="2400" dirty="0">
              <a:solidFill>
                <a:srgbClr val="FF0000"/>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55440" y="548680"/>
            <a:ext cx="10297143" cy="5262979"/>
          </a:xfrm>
          <a:prstGeom prst="rect">
            <a:avLst/>
          </a:prstGeom>
        </p:spPr>
        <p:txBody>
          <a:bodyPr wrap="square">
            <a:spAutoFit/>
          </a:bodyPr>
          <a:lstStyle/>
          <a:p>
            <a:r>
              <a:rPr lang="en-US" altLang="zh-CN" dirty="0"/>
              <a:t> </a:t>
            </a:r>
            <a:r>
              <a:rPr lang="zh-CN" altLang="zh-CN" sz="2400" dirty="0" smtClean="0"/>
              <a:t>建设</a:t>
            </a:r>
            <a:r>
              <a:rPr lang="zh-CN" altLang="zh-CN" sz="2400" dirty="0"/>
              <a:t>工程设计概算编制套用定额或“消耗量标准”，费用标准及计费程序，在新的概算定额未编制颁发之前按以下规定处理</a:t>
            </a:r>
            <a:r>
              <a:rPr lang="en-US" altLang="zh-CN" sz="2400" dirty="0" smtClean="0"/>
              <a:t>:</a:t>
            </a:r>
            <a:r>
              <a:rPr lang="en-US" altLang="zh-CN" sz="2400" dirty="0"/>
              <a:t> </a:t>
            </a:r>
            <a:endParaRPr lang="zh-CN" altLang="zh-CN" sz="2400" dirty="0"/>
          </a:p>
          <a:p>
            <a:r>
              <a:rPr lang="zh-CN" altLang="zh-CN" sz="2400" dirty="0"/>
              <a:t>（</a:t>
            </a:r>
            <a:r>
              <a:rPr lang="en-US" altLang="zh-CN" sz="2400" dirty="0"/>
              <a:t>1</a:t>
            </a:r>
            <a:r>
              <a:rPr lang="zh-CN" altLang="zh-CN" sz="2400" dirty="0"/>
              <a:t>）建筑面积计算规则按现行建筑面积计算规范规定</a:t>
            </a:r>
            <a:r>
              <a:rPr lang="zh-CN" altLang="zh-CN" sz="2400" dirty="0" smtClean="0"/>
              <a:t>计算</a:t>
            </a:r>
            <a:r>
              <a:rPr lang="zh-CN" altLang="en-US" sz="2400" dirty="0" smtClean="0"/>
              <a:t>（</a:t>
            </a:r>
            <a:r>
              <a:rPr lang="en-US" altLang="zh-CN" sz="2400" dirty="0" smtClean="0">
                <a:solidFill>
                  <a:srgbClr val="FF0000"/>
                </a:solidFill>
              </a:rPr>
              <a:t>2015</a:t>
            </a:r>
            <a:r>
              <a:rPr lang="zh-CN" altLang="en-US" sz="2400" dirty="0" smtClean="0"/>
              <a:t>）</a:t>
            </a:r>
            <a:r>
              <a:rPr lang="en-US" altLang="zh-CN" sz="2400" dirty="0" smtClean="0"/>
              <a:t>:</a:t>
            </a:r>
            <a:endParaRPr lang="zh-CN" altLang="zh-CN" sz="2400" dirty="0"/>
          </a:p>
          <a:p>
            <a:r>
              <a:rPr lang="zh-CN" altLang="zh-CN" sz="2400" dirty="0"/>
              <a:t>（</a:t>
            </a:r>
            <a:r>
              <a:rPr lang="en-US" altLang="zh-CN" sz="2400" dirty="0"/>
              <a:t>2</a:t>
            </a:r>
            <a:r>
              <a:rPr lang="zh-CN" altLang="zh-CN" sz="2400" dirty="0"/>
              <a:t>）直接工程费和施工措施费</a:t>
            </a:r>
            <a:r>
              <a:rPr lang="en-US" altLang="zh-CN" sz="2400" dirty="0"/>
              <a:t>:</a:t>
            </a:r>
            <a:r>
              <a:rPr lang="zh-CN" altLang="zh-CN" sz="2400" dirty="0"/>
              <a:t>建筑工程（含新建装饰装修工程）仍按</a:t>
            </a:r>
            <a:r>
              <a:rPr lang="en-US" altLang="zh-CN" sz="2400" dirty="0"/>
              <a:t>2001</a:t>
            </a:r>
            <a:r>
              <a:rPr lang="zh-CN" altLang="zh-CN" sz="2400" dirty="0"/>
              <a:t>年</a:t>
            </a:r>
            <a:r>
              <a:rPr lang="zh-CN" altLang="zh-CN" sz="2400" dirty="0" smtClean="0"/>
              <a:t>《湖南省建筑工程概算定额》计算</a:t>
            </a:r>
            <a:r>
              <a:rPr lang="zh-CN" altLang="zh-CN" sz="2400" dirty="0"/>
              <a:t>，缺项部分套用消耗量标准</a:t>
            </a:r>
            <a:r>
              <a:rPr lang="en-US" altLang="zh-CN" sz="2400" dirty="0"/>
              <a:t>;</a:t>
            </a:r>
            <a:endParaRPr lang="zh-CN" altLang="zh-CN" sz="2400" dirty="0"/>
          </a:p>
          <a:p>
            <a:r>
              <a:rPr lang="zh-CN" altLang="zh-CN" sz="2400" dirty="0"/>
              <a:t>（</a:t>
            </a:r>
            <a:r>
              <a:rPr lang="en-US" altLang="zh-CN" sz="2400" dirty="0"/>
              <a:t>3)</a:t>
            </a:r>
            <a:r>
              <a:rPr lang="zh-CN" altLang="zh-CN" sz="2400" dirty="0"/>
              <a:t>单独装饰工程、市政、安装、仿古建筑、园林景观绿化、机械土石力、地下综合管廊等工程按“消耗量标准”计算</a:t>
            </a:r>
            <a:r>
              <a:rPr lang="en-US" altLang="zh-CN" sz="2400" dirty="0"/>
              <a:t>;</a:t>
            </a:r>
            <a:endParaRPr lang="zh-CN" altLang="zh-CN" sz="2400" dirty="0"/>
          </a:p>
          <a:p>
            <a:r>
              <a:rPr lang="zh-CN" altLang="en-US" sz="2400" dirty="0" smtClean="0"/>
              <a:t>（</a:t>
            </a:r>
            <a:r>
              <a:rPr lang="en-US" altLang="zh-CN" sz="2400" dirty="0" smtClean="0"/>
              <a:t>4</a:t>
            </a:r>
            <a:r>
              <a:rPr lang="zh-CN" altLang="zh-CN" sz="2400" dirty="0"/>
              <a:t>）材料预算价格按编制期建设工程造价主管部门发布的价格计取</a:t>
            </a:r>
            <a:r>
              <a:rPr lang="en-US" altLang="zh-CN" sz="2400" dirty="0"/>
              <a:t>:</a:t>
            </a:r>
            <a:endParaRPr lang="zh-CN" altLang="zh-CN" sz="2400" dirty="0"/>
          </a:p>
          <a:p>
            <a:r>
              <a:rPr lang="zh-CN" altLang="zh-CN" sz="2400" dirty="0"/>
              <a:t>（</a:t>
            </a:r>
            <a:r>
              <a:rPr lang="en-US" altLang="zh-CN" sz="2400" dirty="0"/>
              <a:t>5</a:t>
            </a:r>
            <a:r>
              <a:rPr lang="zh-CN" altLang="zh-CN" sz="2400" dirty="0"/>
              <a:t>）人工费按</a:t>
            </a:r>
            <a:r>
              <a:rPr lang="zh-CN" altLang="zh-CN" sz="2400" dirty="0">
                <a:solidFill>
                  <a:srgbClr val="FF0000"/>
                </a:solidFill>
              </a:rPr>
              <a:t>市州建设工程造价主管部门发布</a:t>
            </a:r>
            <a:r>
              <a:rPr lang="zh-CN" altLang="zh-CN" sz="2400" dirty="0"/>
              <a:t>的系数调播</a:t>
            </a:r>
            <a:r>
              <a:rPr lang="en-US" altLang="zh-CN" sz="2400" dirty="0"/>
              <a:t>;</a:t>
            </a:r>
            <a:endParaRPr lang="zh-CN" altLang="zh-CN" sz="2400" dirty="0"/>
          </a:p>
          <a:p>
            <a:r>
              <a:rPr lang="zh-CN" altLang="zh-CN" sz="2400" dirty="0"/>
              <a:t>（</a:t>
            </a:r>
            <a:r>
              <a:rPr lang="en-US" altLang="zh-CN" sz="2400" dirty="0"/>
              <a:t>6</a:t>
            </a:r>
            <a:r>
              <a:rPr lang="zh-CN" altLang="zh-CN" sz="2400" dirty="0"/>
              <a:t>）机械费按</a:t>
            </a:r>
            <a:r>
              <a:rPr lang="zh-CN" altLang="zh-CN" sz="2400" dirty="0">
                <a:solidFill>
                  <a:srgbClr val="FF0000"/>
                </a:solidFill>
              </a:rPr>
              <a:t>市州建设工程造价主管部门发布</a:t>
            </a:r>
            <a:r>
              <a:rPr lang="zh-CN" altLang="zh-CN" sz="2400" dirty="0"/>
              <a:t>的系数调整</a:t>
            </a:r>
            <a:r>
              <a:rPr lang="en-US" altLang="zh-CN" sz="2400" dirty="0"/>
              <a:t>;</a:t>
            </a:r>
            <a:endParaRPr lang="zh-CN" altLang="zh-CN" sz="2400" dirty="0"/>
          </a:p>
          <a:p>
            <a:r>
              <a:rPr lang="zh-CN" altLang="en-US" sz="2400" dirty="0" smtClean="0"/>
              <a:t>（</a:t>
            </a:r>
            <a:r>
              <a:rPr lang="en-US" altLang="zh-CN" sz="2400" dirty="0" smtClean="0"/>
              <a:t>7</a:t>
            </a:r>
            <a:r>
              <a:rPr lang="zh-CN" altLang="zh-CN" sz="2400" dirty="0"/>
              <a:t>）总概算中的预备费按工程费用（即建筑工程费、设备及工器具购置费和安装工程费之和）和工程建设其他费两者之和乘以规定的费率计算，其中基本预备费和价差预备费分别按</a:t>
            </a:r>
            <a:r>
              <a:rPr lang="en-US" altLang="zh-CN" sz="2400" dirty="0"/>
              <a:t>5%</a:t>
            </a:r>
            <a:r>
              <a:rPr lang="zh-CN" altLang="zh-CN" sz="2400" dirty="0"/>
              <a:t>计取</a:t>
            </a:r>
            <a:r>
              <a:rPr lang="en-US" altLang="zh-CN" sz="2400" dirty="0"/>
              <a:t>;</a:t>
            </a:r>
            <a:endParaRPr lang="zh-CN" altLang="zh-CN" sz="2400" dirty="0"/>
          </a:p>
          <a:p>
            <a:r>
              <a:rPr lang="zh-CN" altLang="zh-CN" sz="2400" dirty="0"/>
              <a:t>（</a:t>
            </a:r>
            <a:r>
              <a:rPr lang="en-US" altLang="zh-CN" sz="2400" dirty="0"/>
              <a:t>8</a:t>
            </a:r>
            <a:r>
              <a:rPr lang="zh-CN" altLang="zh-CN" sz="2400" dirty="0"/>
              <a:t>）单位工程概算费用计算程序及费率按附录</a:t>
            </a:r>
            <a:r>
              <a:rPr lang="en-US" altLang="zh-CN" sz="2400" dirty="0"/>
              <a:t>F</a:t>
            </a:r>
            <a:r>
              <a:rPr lang="zh-CN" altLang="zh-CN" sz="2400" dirty="0"/>
              <a:t>规定计算。</a:t>
            </a:r>
            <a:endParaRPr lang="zh-CN" altLang="zh-CN"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四、概算</a:t>
            </a:r>
            <a:endParaRPr lang="zh-CN" altLang="en-US" sz="2400" dirty="0">
              <a:solidFill>
                <a:srgbClr val="FF0000"/>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631504" y="1080120"/>
          <a:ext cx="9433048" cy="5036820"/>
        </p:xfrm>
        <a:graphic>
          <a:graphicData uri="http://schemas.openxmlformats.org/drawingml/2006/table">
            <a:tbl>
              <a:tblPr firstRow="1" firstCol="1" bandRow="1">
                <a:tableStyleId>{5C22544A-7EE6-4342-B048-85BDC9FD1C3A}</a:tableStyleId>
              </a:tblPr>
              <a:tblGrid>
                <a:gridCol w="608965"/>
                <a:gridCol w="2415371"/>
                <a:gridCol w="2520280"/>
                <a:gridCol w="1944216"/>
                <a:gridCol w="1944216"/>
              </a:tblGrid>
              <a:tr h="0">
                <a:tc>
                  <a:txBody>
                    <a:bodyPr/>
                    <a:lstStyle/>
                    <a:p>
                      <a:pPr algn="just">
                        <a:spcAft>
                          <a:spcPts val="0"/>
                        </a:spcAft>
                      </a:pPr>
                      <a:r>
                        <a:rPr lang="zh-CN" sz="1600" kern="100" dirty="0">
                          <a:effectLst/>
                        </a:rPr>
                        <a:t>序号</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费用名称</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计算基础及程序</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smtClean="0">
                          <a:effectLst/>
                        </a:rPr>
                        <a:t>建筑工程</a:t>
                      </a:r>
                      <a:r>
                        <a:rPr lang="zh-CN" altLang="zh-CN" sz="1600" kern="100" dirty="0" smtClean="0">
                          <a:effectLst/>
                        </a:rPr>
                        <a:t>费率（</a:t>
                      </a:r>
                      <a:r>
                        <a:rPr lang="en-US" altLang="zh-CN" sz="1600" kern="100" dirty="0" smtClean="0">
                          <a:effectLst/>
                        </a:rPr>
                        <a:t>%</a:t>
                      </a:r>
                      <a:r>
                        <a:rPr lang="zh-CN" altLang="zh-CN" sz="1600" kern="100" dirty="0" smtClean="0">
                          <a:effectLst/>
                        </a:rPr>
                        <a:t>）</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单独装饰工程</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dirty="0">
                          <a:effectLst/>
                        </a:rPr>
                        <a:t>1</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直接费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1.1~1.3</a:t>
                      </a:r>
                      <a:r>
                        <a:rPr lang="zh-CN" sz="1600" kern="100">
                          <a:effectLst/>
                        </a:rPr>
                        <a:t>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1.1</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人工费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人工费总额</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1.2</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材料费（不含设备）</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材料费总额</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1.3</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机械费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机械费总额</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2</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设备费</a:t>
                      </a:r>
                      <a:r>
                        <a:rPr lang="en-US" sz="1600" kern="100" dirty="0">
                          <a:effectLst/>
                        </a:rPr>
                        <a:t>/</a:t>
                      </a:r>
                      <a:r>
                        <a:rPr lang="zh-CN" sz="1600" kern="100" dirty="0">
                          <a:effectLst/>
                        </a:rPr>
                        <a:t>其他</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3</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大型施工机械进出场及安拆费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a:t>
                      </a:r>
                      <a:r>
                        <a:rPr lang="en-US" sz="1600" kern="100">
                          <a:effectLst/>
                        </a:rPr>
                        <a:t>1~2</a:t>
                      </a:r>
                      <a:r>
                        <a:rPr lang="zh-CN" sz="1600" kern="100">
                          <a:effectLst/>
                        </a:rPr>
                        <a:t>）×费率</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0.5</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4</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工程排水费</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a:t>
                      </a:r>
                      <a:r>
                        <a:rPr lang="en-US" sz="1600" kern="100" dirty="0">
                          <a:effectLst/>
                        </a:rPr>
                        <a:t>1~2</a:t>
                      </a:r>
                      <a:r>
                        <a:rPr lang="zh-CN" sz="1600" kern="100" dirty="0">
                          <a:effectLst/>
                        </a:rPr>
                        <a:t>）×费率</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0.2</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5</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冬雨季施工增加费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a:t>
                      </a:r>
                      <a:r>
                        <a:rPr lang="en-US" sz="1600" kern="100" dirty="0">
                          <a:effectLst/>
                        </a:rPr>
                        <a:t>1~2</a:t>
                      </a:r>
                      <a:r>
                        <a:rPr lang="zh-CN" sz="1600" kern="100" dirty="0">
                          <a:effectLst/>
                        </a:rPr>
                        <a:t>）×费率</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0.16</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6</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零星工程费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dirty="0">
                          <a:effectLst/>
                        </a:rPr>
                        <a:t>（</a:t>
                      </a:r>
                      <a:r>
                        <a:rPr lang="en-US" sz="1600" kern="100" dirty="0">
                          <a:effectLst/>
                        </a:rPr>
                        <a:t>1~2</a:t>
                      </a:r>
                      <a:r>
                        <a:rPr lang="zh-CN" sz="1600" kern="100" dirty="0">
                          <a:effectLst/>
                        </a:rPr>
                        <a:t>）×费率</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5</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7</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企业管理费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1</a:t>
                      </a:r>
                      <a:r>
                        <a:rPr lang="zh-CN" sz="1600" kern="100" dirty="0">
                          <a:effectLst/>
                        </a:rPr>
                        <a:t>×费率</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9.65</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8</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其他管理费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a:t>
                      </a:r>
                      <a:r>
                        <a:rPr lang="zh-CN" sz="1600" kern="100" dirty="0">
                          <a:effectLst/>
                        </a:rPr>
                        <a:t>设备费</a:t>
                      </a:r>
                      <a:r>
                        <a:rPr lang="en-US" sz="1600" kern="100" dirty="0">
                          <a:effectLst/>
                        </a:rPr>
                        <a:t>/</a:t>
                      </a:r>
                      <a:r>
                        <a:rPr lang="zh-CN" sz="1600" kern="100" dirty="0">
                          <a:effectLst/>
                        </a:rPr>
                        <a:t>其他）×费率</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2</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9</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利润</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1</a:t>
                      </a:r>
                      <a:r>
                        <a:rPr lang="zh-CN" sz="1600" kern="100" dirty="0">
                          <a:effectLst/>
                        </a:rPr>
                        <a:t>×费率</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7</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10</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绿色施工安全防护措施项目费</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1</a:t>
                      </a:r>
                      <a:r>
                        <a:rPr lang="zh-CN" sz="1600" kern="100" dirty="0">
                          <a:effectLst/>
                        </a:rPr>
                        <a:t>×费率</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7.25</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11</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安全责任险 环境保护税</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1~10</a:t>
                      </a:r>
                      <a:r>
                        <a:rPr lang="zh-CN" sz="1600" kern="100">
                          <a:effectLst/>
                        </a:rPr>
                        <a:t>×费率</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1</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12</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税前造价</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1</a:t>
                      </a:r>
                      <a:r>
                        <a:rPr lang="zh-CN" sz="1600" kern="100">
                          <a:effectLst/>
                        </a:rPr>
                        <a:t>～</a:t>
                      </a:r>
                      <a:r>
                        <a:rPr lang="en-US" sz="1600" kern="100">
                          <a:effectLst/>
                        </a:rPr>
                        <a:t>11</a:t>
                      </a:r>
                      <a:r>
                        <a:rPr lang="zh-CN" sz="1600" kern="100">
                          <a:effectLst/>
                        </a:rPr>
                        <a:t>项合计</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13</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销项税额</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12</a:t>
                      </a:r>
                      <a:r>
                        <a:rPr lang="zh-CN" sz="1600" kern="100">
                          <a:effectLst/>
                        </a:rPr>
                        <a:t>项×税率</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9</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 </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600" kern="100">
                          <a:effectLst/>
                        </a:rPr>
                        <a:t>14</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zh-CN" sz="1600" kern="100">
                          <a:effectLst/>
                        </a:rPr>
                        <a:t>单位工程概算总价</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a:effectLst/>
                        </a:rPr>
                        <a:t>12+13</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600" kern="100" dirty="0">
                          <a:effectLst/>
                        </a:rPr>
                        <a:t> </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tc>
              </a:tr>
              <a:tr h="0">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a:effectLst/>
                        </a:rPr>
                        <a:t> </a:t>
                      </a:r>
                      <a:endParaRPr lang="zh-CN" sz="105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algn="just">
                        <a:spcAft>
                          <a:spcPts val="0"/>
                        </a:spcAft>
                      </a:pPr>
                      <a:r>
                        <a:rPr lang="en-US" sz="1050" kern="100" dirty="0">
                          <a:effectLst/>
                        </a:rPr>
                        <a:t> </a:t>
                      </a:r>
                      <a:endParaRPr lang="zh-CN" sz="1050" kern="100" dirty="0">
                        <a:effectLst/>
                        <a:latin typeface="Calibri" panose="020F0502020204030204"/>
                        <a:ea typeface="宋体" panose="02010600030101010101" pitchFamily="2" charset="-122"/>
                        <a:cs typeface="Times New Roman" panose="02020603050405020304"/>
                      </a:endParaRPr>
                    </a:p>
                  </a:txBody>
                  <a:tcPr marL="68580" marR="68580" marT="0" marB="0"/>
                </a:tc>
              </a:tr>
            </a:tbl>
          </a:graphicData>
        </a:graphic>
      </p:graphicFrame>
      <p:sp>
        <p:nvSpPr>
          <p:cNvPr id="3" name="Rectangle 1"/>
          <p:cNvSpPr>
            <a:spLocks noChangeArrowheads="1"/>
          </p:cNvSpPr>
          <p:nvPr/>
        </p:nvSpPr>
        <p:spPr bwMode="auto">
          <a:xfrm>
            <a:off x="767408" y="618455"/>
            <a:ext cx="43268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400" b="0"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附录</a:t>
            </a:r>
            <a:r>
              <a:rPr kumimoji="0" lang="en-US" altLang="zh-CN" sz="2400" b="0"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F</a:t>
            </a:r>
            <a:r>
              <a:rPr kumimoji="0" lang="zh-CN" altLang="en-US" sz="2400" b="0"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建设工程概算取费程序表</a:t>
            </a:r>
            <a:endParaRPr kumimoji="0" lang="zh-CN" altLang="en-US"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四、概算</a:t>
            </a:r>
            <a:endParaRPr lang="zh-CN" altLang="en-US" sz="2400" dirty="0">
              <a:solidFill>
                <a:srgbClr val="FF00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775521" y="563880"/>
          <a:ext cx="9865096" cy="6219173"/>
        </p:xfrm>
        <a:graphic>
          <a:graphicData uri="http://schemas.openxmlformats.org/drawingml/2006/table">
            <a:tbl>
              <a:tblPr>
                <a:tableStyleId>{5C22544A-7EE6-4342-B048-85BDC9FD1C3A}</a:tableStyleId>
              </a:tblPr>
              <a:tblGrid>
                <a:gridCol w="648071"/>
                <a:gridCol w="2800614"/>
                <a:gridCol w="223722"/>
                <a:gridCol w="147093"/>
                <a:gridCol w="164704"/>
                <a:gridCol w="4656756"/>
                <a:gridCol w="648072"/>
                <a:gridCol w="576064"/>
              </a:tblGrid>
              <a:tr h="265778">
                <a:tc>
                  <a:txBody>
                    <a:bodyPr/>
                    <a:lstStyle/>
                    <a:p>
                      <a:pPr algn="ctr">
                        <a:spcAft>
                          <a:spcPts val="0"/>
                        </a:spcAft>
                      </a:pPr>
                      <a:r>
                        <a:rPr lang="zh-CN" sz="1400" kern="0" dirty="0">
                          <a:effectLst/>
                        </a:rPr>
                        <a:t>序号</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zh-CN" sz="1400" kern="0" dirty="0">
                          <a:effectLst/>
                        </a:rPr>
                        <a:t>项目名称</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endParaRPr lang="zh-CN" altLang="en-US" dirty="0"/>
                    </a:p>
                  </a:txBody>
                  <a:tcPr marL="37968" marR="37968" marT="0" marB="0" anchor="ctr"/>
                </a:tc>
                <a:tc gridSpan="2">
                  <a:txBody>
                    <a:bodyPr/>
                    <a:lstStyle/>
                    <a:p>
                      <a:endParaRPr lang="zh-CN" altLang="en-US" dirty="0"/>
                    </a:p>
                  </a:txBody>
                  <a:tcPr marL="37968" marR="37968" marT="0" marB="0" anchor="ctr"/>
                </a:tc>
                <a:tc hMerge="1">
                  <a:tcPr marL="37968" marR="37968" marT="0" marB="0" anchor="ctr"/>
                </a:tc>
                <a:tc>
                  <a:txBody>
                    <a:bodyPr/>
                    <a:lstStyle/>
                    <a:p>
                      <a:pPr algn="ctr">
                        <a:spcAft>
                          <a:spcPts val="0"/>
                        </a:spcAft>
                      </a:pP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zh-CN" sz="1400" kern="0">
                          <a:effectLst/>
                        </a:rPr>
                        <a:t>备注</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zh-CN" sz="1400" kern="0">
                          <a:effectLst/>
                        </a:rPr>
                        <a:t>一</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5">
                  <a:txBody>
                    <a:bodyPr/>
                    <a:lstStyle/>
                    <a:p>
                      <a:pPr algn="l">
                        <a:spcAft>
                          <a:spcPts val="0"/>
                        </a:spcAft>
                      </a:pPr>
                      <a:r>
                        <a:rPr lang="zh-CN" sz="1400" kern="0" dirty="0">
                          <a:effectLst/>
                        </a:rPr>
                        <a:t>工程费用（</a:t>
                      </a:r>
                      <a:r>
                        <a:rPr lang="en-US" sz="1400" kern="0" dirty="0">
                          <a:effectLst/>
                        </a:rPr>
                        <a:t>2020</a:t>
                      </a:r>
                      <a:r>
                        <a:rPr lang="zh-CN" sz="1400" kern="0" dirty="0">
                          <a:effectLst/>
                        </a:rPr>
                        <a:t>消耗量标准）</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hMerge="1">
                  <a:tcPr/>
                </a:tc>
                <a:tc hMerge="1">
                  <a:tcP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zh-CN" sz="1400" kern="0">
                          <a:effectLst/>
                        </a:rPr>
                        <a:t>二</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5">
                  <a:txBody>
                    <a:bodyPr/>
                    <a:lstStyle/>
                    <a:p>
                      <a:pPr algn="l">
                        <a:spcAft>
                          <a:spcPts val="0"/>
                        </a:spcAft>
                      </a:pPr>
                      <a:r>
                        <a:rPr lang="zh-CN" sz="1400" kern="0">
                          <a:effectLst/>
                        </a:rPr>
                        <a:t>工程建设其他费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hMerge="1">
                  <a:tcPr/>
                </a:tc>
                <a:tc hMerge="1">
                  <a:tcP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0">
                <a:tc>
                  <a:txBody>
                    <a:bodyPr/>
                    <a:lstStyle/>
                    <a:p>
                      <a:pPr algn="ctr">
                        <a:spcAft>
                          <a:spcPts val="0"/>
                        </a:spcAft>
                      </a:pPr>
                      <a:r>
                        <a:rPr lang="en-US" sz="1400" kern="0">
                          <a:effectLst/>
                        </a:rPr>
                        <a:t>1</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dirty="0">
                          <a:effectLst/>
                        </a:rPr>
                        <a:t>土地征用费</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85211">
                <a:tc>
                  <a:txBody>
                    <a:bodyPr/>
                    <a:lstStyle/>
                    <a:p>
                      <a:pPr algn="ctr">
                        <a:spcAft>
                          <a:spcPts val="0"/>
                        </a:spcAft>
                      </a:pPr>
                      <a:r>
                        <a:rPr lang="en-US" sz="1400" kern="0" dirty="0">
                          <a:effectLst/>
                        </a:rPr>
                        <a:t>2</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dirty="0">
                          <a:effectLst/>
                        </a:rPr>
                        <a:t>建设单位管理费</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dirty="0">
                          <a:effectLst/>
                        </a:rPr>
                        <a:t>财建</a:t>
                      </a:r>
                      <a:r>
                        <a:rPr lang="en-US" sz="1400" kern="0" dirty="0">
                          <a:effectLst/>
                        </a:rPr>
                        <a:t>[2016]504</a:t>
                      </a:r>
                      <a:r>
                        <a:rPr lang="zh-CN" sz="1400" kern="0" dirty="0">
                          <a:effectLst/>
                        </a:rPr>
                        <a:t>号</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77185">
                <a:tc>
                  <a:txBody>
                    <a:bodyPr/>
                    <a:lstStyle/>
                    <a:p>
                      <a:pPr algn="ctr">
                        <a:spcAft>
                          <a:spcPts val="0"/>
                        </a:spcAft>
                      </a:pPr>
                      <a:r>
                        <a:rPr lang="en-US" sz="1400" kern="0">
                          <a:effectLst/>
                        </a:rPr>
                        <a:t>3</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建设单位临时设施费及场地准备</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dirty="0">
                          <a:effectLst/>
                        </a:rPr>
                        <a:t>建安费</a:t>
                      </a:r>
                      <a:r>
                        <a:rPr lang="en-US" sz="1400" kern="0" dirty="0">
                          <a:effectLst/>
                        </a:rPr>
                        <a:t>*1%</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4</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工程项目咨询费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dirty="0">
                          <a:effectLst/>
                        </a:rPr>
                        <a:t>计价格</a:t>
                      </a:r>
                      <a:r>
                        <a:rPr lang="en-US" sz="1400" kern="0" dirty="0">
                          <a:effectLst/>
                        </a:rPr>
                        <a:t>[1999]1283</a:t>
                      </a:r>
                      <a:r>
                        <a:rPr lang="zh-CN" sz="1400" kern="0" dirty="0">
                          <a:effectLst/>
                        </a:rPr>
                        <a:t>号</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5</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dirty="0">
                          <a:effectLst/>
                        </a:rPr>
                        <a:t>环境影响咨询费</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dirty="0">
                          <a:effectLst/>
                        </a:rPr>
                        <a:t>计价格</a:t>
                      </a:r>
                      <a:r>
                        <a:rPr lang="en-US" sz="1400" kern="0" dirty="0">
                          <a:effectLst/>
                        </a:rPr>
                        <a:t>[2002]125</a:t>
                      </a:r>
                      <a:r>
                        <a:rPr lang="zh-CN" sz="1400" kern="0" dirty="0">
                          <a:effectLst/>
                        </a:rPr>
                        <a:t>号</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6</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劳动安全卫生评审费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dirty="0">
                          <a:effectLst/>
                        </a:rPr>
                        <a:t>建安费</a:t>
                      </a:r>
                      <a:r>
                        <a:rPr lang="en-US" sz="1400" kern="0" dirty="0">
                          <a:effectLst/>
                        </a:rPr>
                        <a:t>*0.1%</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265778">
                <a:tc>
                  <a:txBody>
                    <a:bodyPr/>
                    <a:lstStyle/>
                    <a:p>
                      <a:pPr algn="ctr">
                        <a:spcAft>
                          <a:spcPts val="0"/>
                        </a:spcAft>
                      </a:pPr>
                      <a:r>
                        <a:rPr lang="en-US" sz="1400" kern="0">
                          <a:effectLst/>
                        </a:rPr>
                        <a:t>7</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设计费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dirty="0">
                          <a:effectLst/>
                        </a:rPr>
                        <a:t>中设协字</a:t>
                      </a:r>
                      <a:r>
                        <a:rPr lang="en-US" sz="1400" kern="0" dirty="0">
                          <a:effectLst/>
                        </a:rPr>
                        <a:t>[2016] 89</a:t>
                      </a:r>
                      <a:r>
                        <a:rPr lang="zh-CN" sz="1400" kern="0" dirty="0" smtClean="0">
                          <a:effectLst/>
                        </a:rPr>
                        <a:t>号或</a:t>
                      </a:r>
                      <a:r>
                        <a:rPr lang="zh-CN" sz="1400" kern="0" dirty="0">
                          <a:effectLst/>
                        </a:rPr>
                        <a:t>计价格</a:t>
                      </a:r>
                      <a:r>
                        <a:rPr lang="en-US" sz="1400" kern="0" dirty="0">
                          <a:effectLst/>
                        </a:rPr>
                        <a:t>[2002]10</a:t>
                      </a:r>
                      <a:r>
                        <a:rPr lang="zh-CN" sz="1400" kern="0" dirty="0" smtClean="0">
                          <a:effectLst/>
                        </a:rPr>
                        <a:t>号</a:t>
                      </a: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258102">
                <a:tc>
                  <a:txBody>
                    <a:bodyPr/>
                    <a:lstStyle/>
                    <a:p>
                      <a:pPr algn="ctr">
                        <a:spcAft>
                          <a:spcPts val="0"/>
                        </a:spcAft>
                      </a:pPr>
                      <a:r>
                        <a:rPr lang="en-US" sz="1400" kern="0">
                          <a:effectLst/>
                        </a:rPr>
                        <a:t>8</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dirty="0">
                          <a:effectLst/>
                        </a:rPr>
                        <a:t>勘察费</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dirty="0">
                          <a:effectLst/>
                        </a:rPr>
                        <a:t>中设协字</a:t>
                      </a:r>
                      <a:r>
                        <a:rPr lang="en-US" sz="1400" kern="0" dirty="0">
                          <a:effectLst/>
                        </a:rPr>
                        <a:t>[2016] 89</a:t>
                      </a:r>
                      <a:r>
                        <a:rPr lang="zh-CN" sz="1400" kern="0" dirty="0" smtClean="0">
                          <a:effectLst/>
                        </a:rPr>
                        <a:t>号或</a:t>
                      </a:r>
                      <a:r>
                        <a:rPr lang="zh-CN" sz="1400" kern="0" dirty="0">
                          <a:effectLst/>
                        </a:rPr>
                        <a:t>计价格</a:t>
                      </a:r>
                      <a:r>
                        <a:rPr lang="en-US" sz="1400" kern="0" dirty="0">
                          <a:effectLst/>
                        </a:rPr>
                        <a:t>[2002]10</a:t>
                      </a:r>
                      <a:r>
                        <a:rPr lang="zh-CN" sz="1400" kern="0" dirty="0" smtClean="0">
                          <a:effectLst/>
                        </a:rPr>
                        <a:t>号</a:t>
                      </a: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300333">
                <a:tc>
                  <a:txBody>
                    <a:bodyPr/>
                    <a:lstStyle/>
                    <a:p>
                      <a:pPr algn="ctr">
                        <a:spcAft>
                          <a:spcPts val="0"/>
                        </a:spcAft>
                      </a:pPr>
                      <a:r>
                        <a:rPr lang="en-US" sz="1400" kern="0">
                          <a:effectLst/>
                        </a:rPr>
                        <a:t>9</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招标代理服务费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dirty="0">
                          <a:effectLst/>
                        </a:rPr>
                        <a:t>计价格〔</a:t>
                      </a:r>
                      <a:r>
                        <a:rPr lang="en-US" sz="1400" kern="0" dirty="0">
                          <a:effectLst/>
                        </a:rPr>
                        <a:t>2002</a:t>
                      </a:r>
                      <a:r>
                        <a:rPr lang="zh-CN" sz="1400" kern="0" dirty="0">
                          <a:effectLst/>
                        </a:rPr>
                        <a:t>〕</a:t>
                      </a:r>
                      <a:r>
                        <a:rPr lang="en-US" sz="1400" kern="0" dirty="0">
                          <a:effectLst/>
                        </a:rPr>
                        <a:t>1980</a:t>
                      </a:r>
                      <a:r>
                        <a:rPr lang="zh-CN" sz="1400" kern="0" dirty="0">
                          <a:effectLst/>
                        </a:rPr>
                        <a:t>号发改价格</a:t>
                      </a:r>
                      <a:r>
                        <a:rPr lang="en-US" sz="1400" kern="0" dirty="0">
                          <a:effectLst/>
                        </a:rPr>
                        <a:t>[2015]299 </a:t>
                      </a:r>
                      <a:r>
                        <a:rPr lang="zh-CN" sz="1400" kern="0" dirty="0">
                          <a:effectLst/>
                        </a:rPr>
                        <a:t>号 </a:t>
                      </a:r>
                      <a:endParaRPr lang="zh-CN" sz="1400" kern="100" dirty="0">
                        <a:effectLst/>
                      </a:endParaRPr>
                    </a:p>
                  </a:txBody>
                  <a:tcPr marL="37968" marR="37968" marT="0" marB="0" anchor="ctr"/>
                </a:tc>
                <a:tc hMerge="1">
                  <a:tcPr/>
                </a:tc>
                <a:tc>
                  <a:txBody>
                    <a:bodyPr/>
                    <a:lstStyle/>
                    <a:p>
                      <a:pPr algn="ctr" fontAlgn="base">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0">
                <a:tc>
                  <a:txBody>
                    <a:bodyPr/>
                    <a:lstStyle/>
                    <a:p>
                      <a:pPr algn="ctr">
                        <a:spcAft>
                          <a:spcPts val="0"/>
                        </a:spcAft>
                      </a:pPr>
                      <a:r>
                        <a:rPr lang="en-US" sz="1400" kern="0">
                          <a:effectLst/>
                        </a:rPr>
                        <a:t>10</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建设工程交易服务费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a:effectLst/>
                        </a:rPr>
                        <a:t>湘发改价服</a:t>
                      </a:r>
                      <a:r>
                        <a:rPr lang="en-US" sz="1400" kern="0">
                          <a:effectLst/>
                        </a:rPr>
                        <a:t>[2016]711 </a:t>
                      </a:r>
                      <a:r>
                        <a:rPr lang="zh-CN" sz="1400" kern="0">
                          <a:effectLst/>
                        </a:rPr>
                        <a:t>号</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11</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工程监理费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dirty="0">
                          <a:effectLst/>
                        </a:rPr>
                        <a:t>湘监协</a:t>
                      </a:r>
                      <a:r>
                        <a:rPr lang="en-US" sz="1400" kern="0" dirty="0">
                          <a:effectLst/>
                        </a:rPr>
                        <a:t>[2016]2</a:t>
                      </a:r>
                      <a:r>
                        <a:rPr lang="zh-CN" sz="1400" kern="0" dirty="0">
                          <a:effectLst/>
                        </a:rPr>
                        <a:t>号</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12</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工程造价咨询费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a:effectLst/>
                        </a:rPr>
                        <a:t>湘建价协</a:t>
                      </a:r>
                      <a:r>
                        <a:rPr lang="en-US" sz="1400" kern="0">
                          <a:effectLst/>
                        </a:rPr>
                        <a:t>[2016]25</a:t>
                      </a:r>
                      <a:r>
                        <a:rPr lang="zh-CN" sz="1400" kern="0">
                          <a:effectLst/>
                        </a:rPr>
                        <a:t>号</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13</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质量检测费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en-US" sz="1400" kern="0">
                          <a:effectLst/>
                        </a:rPr>
                        <a:t>2020</a:t>
                      </a:r>
                      <a:r>
                        <a:rPr lang="zh-CN" sz="1400" kern="0">
                          <a:effectLst/>
                        </a:rPr>
                        <a:t>消耗量标准</a:t>
                      </a:r>
                      <a:r>
                        <a:rPr lang="en-US" sz="1400" kern="0">
                          <a:effectLst/>
                        </a:rPr>
                        <a:t>0.5-1%</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14</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工程保险费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a:effectLst/>
                        </a:rPr>
                        <a:t>建安费</a:t>
                      </a:r>
                      <a:r>
                        <a:rPr lang="en-US" sz="1400" kern="0">
                          <a:effectLst/>
                        </a:rPr>
                        <a:t>*0.3%</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77185">
                <a:tc>
                  <a:txBody>
                    <a:bodyPr/>
                    <a:lstStyle/>
                    <a:p>
                      <a:pPr algn="ctr">
                        <a:spcAft>
                          <a:spcPts val="0"/>
                        </a:spcAft>
                      </a:pPr>
                      <a:r>
                        <a:rPr lang="en-US" sz="1400" kern="0">
                          <a:effectLst/>
                        </a:rPr>
                        <a:t>15</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城市基础设施配套费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a:effectLst/>
                        </a:rPr>
                        <a:t>湘发改价费</a:t>
                      </a:r>
                      <a:r>
                        <a:rPr lang="en-US" sz="1400" kern="0">
                          <a:effectLst/>
                        </a:rPr>
                        <a:t>[2016]716 </a:t>
                      </a:r>
                      <a:r>
                        <a:rPr lang="zh-CN" sz="1400" kern="0">
                          <a:effectLst/>
                        </a:rPr>
                        <a:t>号</a:t>
                      </a:r>
                      <a:endParaRPr lang="zh-CN" sz="1400" kern="100">
                        <a:effectLst/>
                      </a:endParaRPr>
                    </a:p>
                    <a:p>
                      <a:pPr algn="ctr">
                        <a:spcAft>
                          <a:spcPts val="0"/>
                        </a:spcAft>
                      </a:pPr>
                      <a:r>
                        <a:rPr lang="en-US" sz="1400" kern="0">
                          <a:effectLst/>
                        </a:rPr>
                        <a:t>[2016]716 </a:t>
                      </a:r>
                      <a:r>
                        <a:rPr lang="zh-CN" sz="1400" kern="0">
                          <a:effectLst/>
                        </a:rPr>
                        <a:t>号</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16</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防空地下室异地建设费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17</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可靠性电源增容费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18</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水土保持费用</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zh-CN" sz="1400" kern="0">
                          <a:effectLst/>
                        </a:rPr>
                        <a:t>建筑面积</a:t>
                      </a:r>
                      <a:r>
                        <a:rPr lang="en-US" sz="1400" kern="0">
                          <a:effectLst/>
                        </a:rPr>
                        <a:t>*1</a:t>
                      </a:r>
                      <a:r>
                        <a:rPr lang="zh-CN" sz="1400" kern="0">
                          <a:effectLst/>
                        </a:rPr>
                        <a:t>元</a:t>
                      </a:r>
                      <a:r>
                        <a:rPr lang="en-US" sz="1400" kern="0">
                          <a:effectLst/>
                        </a:rPr>
                        <a:t>/M2</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19</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联合试运转费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fontAlgn="base">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zh-CN" sz="1400" kern="0">
                          <a:effectLst/>
                        </a:rPr>
                        <a:t>三</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预备费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l">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1</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基本预备费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en-US" sz="1400" kern="0">
                          <a:effectLst/>
                        </a:rPr>
                        <a:t>2020</a:t>
                      </a:r>
                      <a:r>
                        <a:rPr lang="zh-CN" sz="1400" kern="0">
                          <a:effectLst/>
                        </a:rPr>
                        <a:t>消耗量标准（一</a:t>
                      </a:r>
                      <a:r>
                        <a:rPr lang="en-US" sz="1400" kern="0">
                          <a:effectLst/>
                        </a:rPr>
                        <a:t>+</a:t>
                      </a:r>
                      <a:r>
                        <a:rPr lang="zh-CN" sz="1400" kern="0">
                          <a:effectLst/>
                        </a:rPr>
                        <a:t>二）</a:t>
                      </a:r>
                      <a:r>
                        <a:rPr lang="en-US" sz="1400" kern="0">
                          <a:effectLst/>
                        </a:rPr>
                        <a:t>*5%</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en-US" sz="1400" kern="0">
                          <a:effectLst/>
                        </a:rPr>
                        <a:t>2</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涨价预备费</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en-US" sz="1400" kern="0">
                          <a:effectLst/>
                        </a:rPr>
                        <a:t>2020</a:t>
                      </a:r>
                      <a:r>
                        <a:rPr lang="zh-CN" sz="1400" kern="0">
                          <a:effectLst/>
                        </a:rPr>
                        <a:t>消耗量标准（一</a:t>
                      </a:r>
                      <a:r>
                        <a:rPr lang="en-US" sz="1400" kern="0">
                          <a:effectLst/>
                        </a:rPr>
                        <a:t>+</a:t>
                      </a:r>
                      <a:r>
                        <a:rPr lang="zh-CN" sz="1400" kern="0">
                          <a:effectLst/>
                        </a:rPr>
                        <a:t>二）</a:t>
                      </a:r>
                      <a:r>
                        <a:rPr lang="en-US" sz="1400" kern="0">
                          <a:effectLst/>
                        </a:rPr>
                        <a:t>*5%</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zh-CN" sz="1400" kern="0">
                          <a:effectLst/>
                        </a:rPr>
                        <a:t>四</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建设期贷款利息</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r h="139569">
                <a:tc>
                  <a:txBody>
                    <a:bodyPr/>
                    <a:lstStyle/>
                    <a:p>
                      <a:pPr algn="ctr">
                        <a:spcAft>
                          <a:spcPts val="0"/>
                        </a:spcAft>
                      </a:pPr>
                      <a:r>
                        <a:rPr lang="zh-CN" sz="1400" kern="0">
                          <a:effectLst/>
                        </a:rPr>
                        <a:t>五</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gridSpan="3">
                  <a:txBody>
                    <a:bodyPr/>
                    <a:lstStyle/>
                    <a:p>
                      <a:pPr algn="l">
                        <a:spcAft>
                          <a:spcPts val="0"/>
                        </a:spcAft>
                      </a:pPr>
                      <a:r>
                        <a:rPr lang="zh-CN" sz="1400" kern="0">
                          <a:effectLst/>
                        </a:rPr>
                        <a:t>总投资</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hMerge="1">
                  <a:tcPr/>
                </a:tc>
                <a:tc gridSpan="2">
                  <a:txBody>
                    <a:bodyPr/>
                    <a:lstStyle/>
                    <a:p>
                      <a:pPr algn="l">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hMerge="1">
                  <a:tcPr/>
                </a:tc>
                <a:tc>
                  <a:txBody>
                    <a:bodyPr/>
                    <a:lstStyle/>
                    <a:p>
                      <a:pPr algn="ctr">
                        <a:spcAft>
                          <a:spcPts val="0"/>
                        </a:spcAft>
                      </a:pPr>
                      <a:r>
                        <a:rPr lang="en-US" sz="1400" kern="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37968" marR="37968" marT="0" marB="0" anchor="ctr"/>
                </a:tc>
                <a:tc>
                  <a:txBody>
                    <a:bodyPr/>
                    <a:lstStyle/>
                    <a:p>
                      <a:pPr algn="ctr">
                        <a:spcAft>
                          <a:spcPts val="0"/>
                        </a:spcAft>
                      </a:pPr>
                      <a:r>
                        <a:rPr lang="en-US" sz="1400" kern="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37968" marR="37968" marT="0" marB="0" anchor="ctr"/>
                </a:tc>
              </a:tr>
            </a:tbl>
          </a:graphicData>
        </a:graphic>
      </p:graphicFrame>
      <p:sp>
        <p:nvSpPr>
          <p:cNvPr id="3" name="Rectangle 1"/>
          <p:cNvSpPr>
            <a:spLocks noChangeArrowheads="1"/>
          </p:cNvSpPr>
          <p:nvPr/>
        </p:nvSpPr>
        <p:spPr bwMode="auto">
          <a:xfrm>
            <a:off x="623392" y="479956"/>
            <a:ext cx="252028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400"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概算表</a:t>
            </a:r>
            <a:endParaRPr kumimoji="0" lang="zh-CN" altLang="zh-CN"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四、概算</a:t>
            </a:r>
            <a:endParaRPr lang="zh-CN" altLang="en-US" sz="2400" dirty="0">
              <a:solidFill>
                <a:srgbClr val="FF0000"/>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3472" y="1412776"/>
            <a:ext cx="9433048" cy="1569660"/>
          </a:xfrm>
          <a:prstGeom prst="rect">
            <a:avLst/>
          </a:prstGeom>
        </p:spPr>
        <p:txBody>
          <a:bodyPr wrap="square">
            <a:spAutoFit/>
          </a:bodyPr>
          <a:lstStyle/>
          <a:p>
            <a:r>
              <a:rPr lang="zh-CN" altLang="zh-CN" sz="2400" b="1" dirty="0"/>
              <a:t>《住房和城乡建设部办公厅关于印发工程造价改革工作方案的通知》建办标〔</a:t>
            </a:r>
            <a:r>
              <a:rPr lang="en-US" altLang="zh-CN" sz="2400" b="1" dirty="0"/>
              <a:t>2020</a:t>
            </a:r>
            <a:r>
              <a:rPr lang="zh-CN" altLang="zh-CN" sz="2400" b="1" dirty="0"/>
              <a:t>〕</a:t>
            </a:r>
            <a:r>
              <a:rPr lang="en-US" altLang="zh-CN" sz="2400" b="1" dirty="0"/>
              <a:t>38</a:t>
            </a:r>
            <a:r>
              <a:rPr lang="zh-CN" altLang="zh-CN" sz="2400" b="1" dirty="0"/>
              <a:t>号文</a:t>
            </a:r>
            <a:r>
              <a:rPr lang="zh-CN" altLang="zh-CN" sz="2400" b="1" dirty="0" smtClean="0"/>
              <a:t>指出</a:t>
            </a:r>
            <a:r>
              <a:rPr lang="zh-CN" altLang="en-US" sz="2400" b="1" dirty="0" smtClean="0"/>
              <a:t>：</a:t>
            </a:r>
            <a:r>
              <a:rPr lang="zh-CN" altLang="zh-CN" sz="2400" dirty="0" smtClean="0"/>
              <a:t>“</a:t>
            </a:r>
            <a:r>
              <a:rPr lang="zh-CN" altLang="zh-CN" sz="2400" dirty="0"/>
              <a:t>加快转变政府职能，优化概算定额、估算指标编制发布和动态管理，取消最高投标限价按定额计价的规定，逐步停止发布预算定额”。</a:t>
            </a:r>
            <a:endParaRPr lang="zh-CN" altLang="zh-CN"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五、计费要点</a:t>
            </a:r>
            <a:r>
              <a:rPr lang="en-US" altLang="zh-CN" sz="2400" b="1" dirty="0" smtClean="0">
                <a:solidFill>
                  <a:srgbClr val="FF0000"/>
                </a:solidFill>
              </a:rPr>
              <a:t>-</a:t>
            </a:r>
            <a:r>
              <a:rPr lang="zh-CN" altLang="en-US" sz="2400" b="1" dirty="0" smtClean="0">
                <a:solidFill>
                  <a:srgbClr val="FF0000"/>
                </a:solidFill>
              </a:rPr>
              <a:t>应用</a:t>
            </a:r>
            <a:endParaRPr lang="zh-CN" altLang="en-US" sz="2400" dirty="0">
              <a:solidFill>
                <a:srgbClr val="FF0000"/>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31504" y="1196752"/>
            <a:ext cx="9361040" cy="830997"/>
          </a:xfrm>
          <a:prstGeom prst="rect">
            <a:avLst/>
          </a:prstGeom>
        </p:spPr>
        <p:txBody>
          <a:bodyPr wrap="square">
            <a:spAutoFit/>
          </a:bodyPr>
          <a:lstStyle/>
          <a:p>
            <a:r>
              <a:rPr lang="zh-CN" altLang="zh-CN" sz="2400" b="1" dirty="0"/>
              <a:t>建办标〔</a:t>
            </a:r>
            <a:r>
              <a:rPr lang="en-US" altLang="zh-CN" sz="2400" b="1" dirty="0"/>
              <a:t>2020</a:t>
            </a:r>
            <a:r>
              <a:rPr lang="zh-CN" altLang="zh-CN" sz="2400" b="1" dirty="0"/>
              <a:t>〕</a:t>
            </a:r>
            <a:r>
              <a:rPr lang="en-US" altLang="zh-CN" sz="2400" b="1" dirty="0"/>
              <a:t>38</a:t>
            </a:r>
            <a:r>
              <a:rPr lang="zh-CN" altLang="zh-CN" sz="2400" b="1" dirty="0"/>
              <a:t>号</a:t>
            </a:r>
            <a:r>
              <a:rPr lang="zh-CN" altLang="zh-CN" sz="2400" b="1" dirty="0" smtClean="0"/>
              <a:t>文</a:t>
            </a:r>
            <a:r>
              <a:rPr lang="zh-CN" altLang="en-US" sz="2400" b="1" dirty="0" smtClean="0"/>
              <a:t>：</a:t>
            </a:r>
            <a:r>
              <a:rPr lang="zh-CN" altLang="zh-CN" sz="2400" dirty="0" smtClean="0"/>
              <a:t>“</a:t>
            </a:r>
            <a:r>
              <a:rPr lang="zh-CN" altLang="zh-CN" sz="2400" dirty="0"/>
              <a:t>鼓励企事业单位通过信息平台发布各自的人工、材料、机械台班市场价格信息，供市场主体选择。”</a:t>
            </a:r>
            <a:endParaRPr lang="zh-CN" altLang="zh-CN" sz="2400" dirty="0"/>
          </a:p>
        </p:txBody>
      </p:sp>
      <p:sp>
        <p:nvSpPr>
          <p:cNvPr id="3" name="矩形 2"/>
          <p:cNvSpPr/>
          <p:nvPr/>
        </p:nvSpPr>
        <p:spPr>
          <a:xfrm>
            <a:off x="1631504" y="2828836"/>
            <a:ext cx="9217024" cy="1569660"/>
          </a:xfrm>
          <a:prstGeom prst="rect">
            <a:avLst/>
          </a:prstGeom>
        </p:spPr>
        <p:txBody>
          <a:bodyPr wrap="square">
            <a:spAutoFit/>
          </a:bodyPr>
          <a:lstStyle/>
          <a:p>
            <a:r>
              <a:rPr lang="en-US" altLang="zh-CN" sz="2400" b="1" dirty="0"/>
              <a:t>2020</a:t>
            </a:r>
            <a:r>
              <a:rPr lang="zh-CN" altLang="zh-CN" sz="2400" b="1" dirty="0"/>
              <a:t>年《湖南省消耗量标准》计价</a:t>
            </a:r>
            <a:r>
              <a:rPr lang="zh-CN" altLang="zh-CN" sz="2400" b="1" dirty="0" smtClean="0"/>
              <a:t>办法</a:t>
            </a:r>
            <a:r>
              <a:rPr lang="zh-CN" altLang="en-US" sz="2400" b="1" dirty="0" smtClean="0"/>
              <a:t>：</a:t>
            </a:r>
            <a:r>
              <a:rPr lang="zh-CN" altLang="zh-CN" sz="2400" dirty="0" smtClean="0"/>
              <a:t>“</a:t>
            </a:r>
            <a:r>
              <a:rPr lang="zh-CN" altLang="zh-CN" sz="2400" dirty="0"/>
              <a:t>人工费、机械费指数由各市州建设工程造价管理部门在各自行政区域内选定不少于十个管理规范、产值居前的施工企业（劳务分包企业、机械租赁企业）信息采集对象进行测算”。</a:t>
            </a:r>
            <a:endParaRPr lang="zh-CN" altLang="zh-CN" sz="2400" dirty="0"/>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五、计费要点</a:t>
            </a:r>
            <a:r>
              <a:rPr lang="en-US" altLang="zh-CN" sz="2400" b="1" dirty="0" smtClean="0">
                <a:solidFill>
                  <a:srgbClr val="FF0000"/>
                </a:solidFill>
              </a:rPr>
              <a:t>-</a:t>
            </a:r>
            <a:r>
              <a:rPr lang="zh-CN" altLang="en-US" sz="2400" b="1" dirty="0" smtClean="0">
                <a:solidFill>
                  <a:srgbClr val="FF0000"/>
                </a:solidFill>
              </a:rPr>
              <a:t>应用</a:t>
            </a:r>
            <a:endParaRPr lang="zh-CN" altLang="en-US" sz="2400" dirty="0">
              <a:solidFill>
                <a:srgbClr val="FF0000"/>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15480" y="1268760"/>
            <a:ext cx="9145016" cy="830997"/>
          </a:xfrm>
          <a:prstGeom prst="rect">
            <a:avLst/>
          </a:prstGeom>
        </p:spPr>
        <p:txBody>
          <a:bodyPr wrap="square">
            <a:spAutoFit/>
          </a:bodyPr>
          <a:lstStyle/>
          <a:p>
            <a:r>
              <a:rPr lang="zh-CN" altLang="zh-CN" sz="2400" b="1" dirty="0"/>
              <a:t>建办标〔</a:t>
            </a:r>
            <a:r>
              <a:rPr lang="en-US" altLang="zh-CN" sz="2400" b="1" dirty="0"/>
              <a:t>2020</a:t>
            </a:r>
            <a:r>
              <a:rPr lang="zh-CN" altLang="zh-CN" sz="2400" b="1" dirty="0"/>
              <a:t>〕</a:t>
            </a:r>
            <a:r>
              <a:rPr lang="en-US" altLang="zh-CN" sz="2400" b="1" dirty="0"/>
              <a:t>38</a:t>
            </a:r>
            <a:r>
              <a:rPr lang="zh-CN" altLang="zh-CN" sz="2400" b="1" dirty="0"/>
              <a:t>号文</a:t>
            </a:r>
            <a:r>
              <a:rPr lang="zh-CN" altLang="zh-CN" sz="2400" dirty="0"/>
              <a:t>“推行清单计量、市场询价、自主报价、竞争定价的工程计价方式，进一步完善工程造价市场形成机制”。</a:t>
            </a:r>
            <a:endParaRPr lang="zh-CN" altLang="zh-CN"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五、计费要点</a:t>
            </a:r>
            <a:r>
              <a:rPr lang="en-US" altLang="zh-CN" sz="2400" b="1" dirty="0" smtClean="0">
                <a:solidFill>
                  <a:srgbClr val="FF0000"/>
                </a:solidFill>
              </a:rPr>
              <a:t>-</a:t>
            </a:r>
            <a:r>
              <a:rPr lang="zh-CN" altLang="en-US" sz="2400" b="1" dirty="0" smtClean="0">
                <a:solidFill>
                  <a:srgbClr val="FF0000"/>
                </a:solidFill>
              </a:rPr>
              <a:t>应用</a:t>
            </a:r>
            <a:endParaRPr lang="zh-CN" altLang="en-US" sz="2400" dirty="0">
              <a:solidFill>
                <a:srgbClr val="FF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71464" y="1268760"/>
            <a:ext cx="9577064" cy="830997"/>
          </a:xfrm>
          <a:prstGeom prst="rect">
            <a:avLst/>
          </a:prstGeom>
        </p:spPr>
        <p:txBody>
          <a:bodyPr wrap="square">
            <a:spAutoFit/>
          </a:bodyPr>
          <a:lstStyle/>
          <a:p>
            <a:r>
              <a:rPr lang="en-US" altLang="zh-CN" sz="2400" b="1" dirty="0"/>
              <a:t>2020</a:t>
            </a:r>
            <a:r>
              <a:rPr lang="zh-CN" altLang="zh-CN" sz="2400" b="1" dirty="0"/>
              <a:t>年《湖南省消耗量标准》计价</a:t>
            </a:r>
            <a:r>
              <a:rPr lang="zh-CN" altLang="zh-CN" sz="2400" b="1" dirty="0" smtClean="0"/>
              <a:t>办法</a:t>
            </a:r>
            <a:r>
              <a:rPr lang="zh-CN" altLang="en-US" sz="2400" b="1" dirty="0" smtClean="0"/>
              <a:t>：</a:t>
            </a:r>
            <a:r>
              <a:rPr lang="zh-CN" altLang="zh-CN" sz="2400" dirty="0" smtClean="0"/>
              <a:t>“</a:t>
            </a:r>
            <a:r>
              <a:rPr lang="zh-CN" altLang="zh-CN" sz="2400" dirty="0"/>
              <a:t>绿色施工安全防护措施费不得优惠，专款专用”。</a:t>
            </a:r>
            <a:endParaRPr lang="zh-CN" altLang="zh-CN" sz="2400" dirty="0"/>
          </a:p>
        </p:txBody>
      </p:sp>
      <p:sp>
        <p:nvSpPr>
          <p:cNvPr id="3" name="矩形 2"/>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五、计费要点</a:t>
            </a:r>
            <a:r>
              <a:rPr lang="en-US" altLang="zh-CN" sz="2400" b="1" dirty="0" smtClean="0">
                <a:solidFill>
                  <a:srgbClr val="FF0000"/>
                </a:solidFill>
              </a:rPr>
              <a:t>-</a:t>
            </a:r>
            <a:r>
              <a:rPr lang="zh-CN" altLang="en-US" sz="2400" b="1" dirty="0" smtClean="0">
                <a:solidFill>
                  <a:srgbClr val="FF0000"/>
                </a:solidFill>
              </a:rPr>
              <a:t>应用</a:t>
            </a:r>
            <a:endParaRPr lang="zh-CN" altLang="en-US" sz="2400" dirty="0">
              <a:solidFill>
                <a:srgbClr val="FF0000"/>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1464" y="1484783"/>
            <a:ext cx="9193360" cy="830997"/>
          </a:xfrm>
          <a:prstGeom prst="rect">
            <a:avLst/>
          </a:prstGeom>
          <a:noFill/>
        </p:spPr>
        <p:txBody>
          <a:bodyPr wrap="square" rtlCol="0">
            <a:spAutoFit/>
          </a:bodyPr>
          <a:lstStyle/>
          <a:p>
            <a:r>
              <a:rPr lang="en-US" altLang="zh-CN" sz="2400" b="1" dirty="0" smtClean="0"/>
              <a:t>2020</a:t>
            </a:r>
            <a:r>
              <a:rPr lang="zh-CN" altLang="en-US" sz="2400" b="1" dirty="0" smtClean="0"/>
              <a:t>年</a:t>
            </a:r>
            <a:r>
              <a:rPr lang="zh-CN" altLang="zh-CN" sz="2400" dirty="0" smtClean="0"/>
              <a:t>《</a:t>
            </a:r>
            <a:r>
              <a:rPr lang="zh-CN" altLang="en-US" sz="2400" b="1" dirty="0" smtClean="0"/>
              <a:t>湖南省消耗量标准</a:t>
            </a:r>
            <a:r>
              <a:rPr lang="zh-CN" altLang="zh-CN" sz="2400" dirty="0"/>
              <a:t>》</a:t>
            </a:r>
            <a:r>
              <a:rPr lang="zh-CN" altLang="en-US" sz="2400" b="1" dirty="0" smtClean="0"/>
              <a:t>子目水平：</a:t>
            </a:r>
            <a:endParaRPr lang="en-US" altLang="zh-CN" sz="2400" b="1" dirty="0" smtClean="0"/>
          </a:p>
          <a:p>
            <a:r>
              <a:rPr lang="en-US" altLang="zh-CN" sz="2400" b="1" dirty="0"/>
              <a:t> </a:t>
            </a:r>
            <a:r>
              <a:rPr lang="en-US" altLang="zh-CN" sz="2400" b="1" dirty="0" smtClean="0"/>
              <a:t>        </a:t>
            </a:r>
            <a:r>
              <a:rPr lang="zh-CN" altLang="en-US" sz="2400" dirty="0" smtClean="0"/>
              <a:t>建筑、安装工程基本持平，装饰工程约高</a:t>
            </a:r>
            <a:r>
              <a:rPr lang="en-US" altLang="zh-CN" sz="2400" dirty="0" smtClean="0"/>
              <a:t>6%</a:t>
            </a:r>
            <a:r>
              <a:rPr lang="zh-CN" altLang="en-US" sz="2400" dirty="0" smtClean="0"/>
              <a:t>，市政工程约高</a:t>
            </a:r>
            <a:r>
              <a:rPr lang="en-US" altLang="zh-CN" sz="2400" dirty="0" smtClean="0"/>
              <a:t>5%</a:t>
            </a:r>
            <a:r>
              <a:rPr lang="zh-CN" altLang="en-US" sz="2400" dirty="0" smtClean="0"/>
              <a:t>。</a:t>
            </a:r>
            <a:endParaRPr lang="zh-CN" altLang="en-US" sz="2400" dirty="0"/>
          </a:p>
        </p:txBody>
      </p:sp>
      <p:sp>
        <p:nvSpPr>
          <p:cNvPr id="4" name="矩形 3"/>
          <p:cNvSpPr/>
          <p:nvPr/>
        </p:nvSpPr>
        <p:spPr>
          <a:xfrm>
            <a:off x="-15879" y="0"/>
            <a:ext cx="3735615" cy="461665"/>
          </a:xfrm>
          <a:prstGeom prst="rect">
            <a:avLst/>
          </a:prstGeom>
        </p:spPr>
        <p:txBody>
          <a:bodyPr wrap="square">
            <a:spAutoFit/>
          </a:bodyPr>
          <a:lstStyle/>
          <a:p>
            <a:r>
              <a:rPr lang="zh-CN" altLang="en-US" sz="2400" b="1" dirty="0" smtClean="0">
                <a:solidFill>
                  <a:srgbClr val="FF0000"/>
                </a:solidFill>
              </a:rPr>
              <a:t>五、计费要点</a:t>
            </a:r>
            <a:r>
              <a:rPr lang="en-US" altLang="zh-CN" sz="2400" b="1" dirty="0" smtClean="0">
                <a:solidFill>
                  <a:srgbClr val="FF0000"/>
                </a:solidFill>
              </a:rPr>
              <a:t>-</a:t>
            </a:r>
            <a:r>
              <a:rPr lang="zh-CN" altLang="en-US" sz="2400" b="1" dirty="0" smtClean="0">
                <a:solidFill>
                  <a:srgbClr val="FF0000"/>
                </a:solidFill>
              </a:rPr>
              <a:t>应用</a:t>
            </a:r>
            <a:endParaRPr lang="zh-CN" altLang="en-US" sz="2400" dirty="0">
              <a:solidFill>
                <a:srgbClr val="FF0000"/>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21364" y="2841634"/>
            <a:ext cx="2272866" cy="497829"/>
          </a:xfrm>
          <a:prstGeom prst="rect">
            <a:avLst/>
          </a:prstGeom>
          <a:noFill/>
        </p:spPr>
        <p:txBody>
          <a:bodyPr wrap="none" rtlCol="0">
            <a:spAutoFit/>
          </a:bodyPr>
          <a:lstStyle/>
          <a:p>
            <a:pPr algn="l"/>
            <a:r>
              <a:rPr lang="zh-CN" altLang="en-US" sz="2635" b="1" spc="-47" dirty="0">
                <a:solidFill>
                  <a:srgbClr val="0DFFF4"/>
                </a:solidFill>
                <a:latin typeface="思源黑体 CN Heavy" panose="020B0A00000000000000" pitchFamily="34" charset="-122"/>
                <a:ea typeface="思源黑体 CN Heavy" panose="020B0A00000000000000" pitchFamily="34" charset="-122"/>
                <a:cs typeface="微软雅黑" panose="020B0503020204020204" charset="-122"/>
              </a:rPr>
              <a:t>宣贯交底培训 </a:t>
            </a:r>
            <a:endParaRPr lang="zh-CN" altLang="en-US" sz="2635" b="1" spc="-47" dirty="0">
              <a:solidFill>
                <a:srgbClr val="0DFFF4"/>
              </a:solidFill>
              <a:latin typeface="思源黑体 CN Heavy" panose="020B0A00000000000000" pitchFamily="34" charset="-122"/>
              <a:ea typeface="思源黑体 CN Heavy" panose="020B0A00000000000000" pitchFamily="34" charset="-122"/>
              <a:cs typeface="微软雅黑" panose="020B0503020204020204" charset="-122"/>
            </a:endParaRPr>
          </a:p>
        </p:txBody>
      </p:sp>
      <p:sp>
        <p:nvSpPr>
          <p:cNvPr id="5" name="文本框 4"/>
          <p:cNvSpPr txBox="1"/>
          <p:nvPr/>
        </p:nvSpPr>
        <p:spPr>
          <a:xfrm>
            <a:off x="4901011" y="2982382"/>
            <a:ext cx="6647974" cy="523220"/>
          </a:xfrm>
          <a:prstGeom prst="rect">
            <a:avLst/>
          </a:prstGeom>
          <a:noFill/>
        </p:spPr>
        <p:txBody>
          <a:bodyPr wrap="none" rtlCol="0">
            <a:spAutoFit/>
          </a:bodyPr>
          <a:lstStyle/>
          <a:p>
            <a:pPr algn="l"/>
            <a:r>
              <a:rPr lang="en-US" altLang="zh-CN" sz="2800" dirty="0">
                <a:solidFill>
                  <a:schemeClr val="bg1"/>
                </a:solidFill>
                <a:latin typeface="方正兰亭黑_GBK" panose="02000000000000000000" pitchFamily="2" charset="-122"/>
                <a:ea typeface="方正兰亭黑_GBK" panose="02000000000000000000" pitchFamily="2" charset="-122"/>
                <a:cs typeface="微软雅黑" panose="020B0503020204020204" charset="-122"/>
                <a:sym typeface="+mn-ea"/>
              </a:rPr>
              <a:t>Part 3  </a:t>
            </a:r>
            <a:r>
              <a:rPr lang="zh-CN" sz="2800" dirty="0">
                <a:solidFill>
                  <a:schemeClr val="bg1"/>
                </a:solidFill>
                <a:latin typeface="方正兰亭黑_GBK" panose="02000000000000000000" pitchFamily="2" charset="-122"/>
                <a:ea typeface="方正兰亭黑_GBK" panose="02000000000000000000" pitchFamily="2" charset="-122"/>
                <a:cs typeface="微软雅黑" panose="020B0503020204020204" charset="-122"/>
                <a:sym typeface="+mn-ea"/>
              </a:rPr>
              <a:t>施工机械台班费用定额编制说明</a:t>
            </a:r>
            <a:endParaRPr lang="zh-CN" sz="2800" dirty="0">
              <a:solidFill>
                <a:schemeClr val="bg1"/>
              </a:solidFill>
              <a:latin typeface="方正兰亭黑_GBK" panose="02000000000000000000" pitchFamily="2" charset="-122"/>
              <a:ea typeface="方正兰亭黑_GBK" panose="02000000000000000000" pitchFamily="2" charset="-122"/>
              <a:cs typeface="微软雅黑" panose="020B0503020204020204" charset="-122"/>
            </a:endParaRPr>
          </a:p>
        </p:txBody>
      </p:sp>
      <p:cxnSp>
        <p:nvCxnSpPr>
          <p:cNvPr id="9" name="直接连接符 8"/>
          <p:cNvCxnSpPr/>
          <p:nvPr/>
        </p:nvCxnSpPr>
        <p:spPr>
          <a:xfrm>
            <a:off x="1155881" y="3577545"/>
            <a:ext cx="3028587"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524000" y="3628603"/>
            <a:ext cx="9144000" cy="1656006"/>
          </a:xfrm>
        </p:spPr>
        <p:txBody>
          <a:bodyPr/>
          <a:lstStyle/>
          <a:p>
            <a:endParaRPr lang="zh-CN" altLang="en-US"/>
          </a:p>
        </p:txBody>
      </p:sp>
      <p:sp>
        <p:nvSpPr>
          <p:cNvPr id="7" name="TextBox 6"/>
          <p:cNvSpPr txBox="1"/>
          <p:nvPr/>
        </p:nvSpPr>
        <p:spPr>
          <a:xfrm>
            <a:off x="2343786" y="1484631"/>
            <a:ext cx="2176780" cy="590931"/>
          </a:xfrm>
          <a:prstGeom prst="rect">
            <a:avLst/>
          </a:prstGeom>
          <a:noFill/>
        </p:spPr>
        <p:txBody>
          <a:bodyPr wrap="square" rtlCol="0">
            <a:spAutoFit/>
          </a:bodyPr>
          <a:lstStyle/>
          <a:p>
            <a:pPr algn="l">
              <a:lnSpc>
                <a:spcPct val="90000"/>
              </a:lnSpc>
              <a:buClrTx/>
              <a:buSzTx/>
              <a:buFontTx/>
            </a:pPr>
            <a:r>
              <a:rPr lang="zh-CN" altLang="en-US" sz="3600" b="1" dirty="0">
                <a:gradFill>
                  <a:gsLst>
                    <a:gs pos="0">
                      <a:schemeClr val="accent1">
                        <a:lumMod val="5000"/>
                        <a:lumOff val="95000"/>
                      </a:schemeClr>
                    </a:gs>
                    <a:gs pos="74000">
                      <a:schemeClr val="accent1">
                        <a:lumMod val="40000"/>
                        <a:lumOff val="60000"/>
                      </a:schemeClr>
                    </a:gs>
                    <a:gs pos="83000">
                      <a:schemeClr val="accent1">
                        <a:lumMod val="45000"/>
                        <a:lumOff val="55000"/>
                      </a:schemeClr>
                    </a:gs>
                    <a:gs pos="100000">
                      <a:schemeClr val="accent1">
                        <a:lumMod val="30000"/>
                        <a:lumOff val="70000"/>
                      </a:schemeClr>
                    </a:gs>
                  </a:gsLst>
                  <a:lin ang="5400000" scaled="1"/>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cs typeface="微软雅黑" panose="020B0503020204020204" charset="-122"/>
              </a:rPr>
              <a:t>主要内容</a:t>
            </a:r>
            <a:endParaRPr lang="zh-CN" altLang="en-US" sz="3600" b="1" dirty="0">
              <a:gradFill>
                <a:gsLst>
                  <a:gs pos="0">
                    <a:schemeClr val="accent1">
                      <a:lumMod val="5000"/>
                      <a:lumOff val="95000"/>
                    </a:schemeClr>
                  </a:gs>
                  <a:gs pos="74000">
                    <a:schemeClr val="accent1">
                      <a:lumMod val="40000"/>
                      <a:lumOff val="60000"/>
                    </a:schemeClr>
                  </a:gs>
                  <a:gs pos="83000">
                    <a:schemeClr val="accent1">
                      <a:lumMod val="45000"/>
                      <a:lumOff val="55000"/>
                    </a:schemeClr>
                  </a:gs>
                  <a:gs pos="100000">
                    <a:schemeClr val="accent1">
                      <a:lumMod val="30000"/>
                      <a:lumOff val="70000"/>
                    </a:schemeClr>
                  </a:gs>
                </a:gsLst>
                <a:lin ang="5400000" scaled="1"/>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4520565" y="1959610"/>
            <a:ext cx="4714875" cy="36984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Ø"/>
              <a:defRPr/>
            </a:pPr>
            <a:r>
              <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rPr>
              <a:t>机械台班费用组成变化</a:t>
            </a:r>
            <a:endParaRPr kumimoji="0" lang="zh-CN" altLang="en-US" sz="2200" b="0" i="0" u="none" strike="noStrike" kern="1200" cap="none" spc="0"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Ø"/>
              <a:defRPr/>
            </a:pPr>
            <a:r>
              <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rPr>
              <a:t>机械台班费用水平变化</a:t>
            </a:r>
            <a:endPar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Ø"/>
              <a:defRPr/>
            </a:pPr>
            <a:r>
              <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rPr>
              <a:t>机械台班费用表现形式变化</a:t>
            </a:r>
            <a:endPar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Ø"/>
              <a:defRPr/>
            </a:pPr>
            <a:r>
              <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rPr>
              <a:t>机械台班费用价格调整</a:t>
            </a:r>
            <a:endPar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endParaRPr>
          </a:p>
          <a:p>
            <a:pPr marL="285750" marR="0" lvl="0" indent="-285750" algn="l" defTabSz="914400" rtl="0" eaLnBrk="1" fontAlgn="auto" latinLnBrk="0" hangingPunct="1">
              <a:lnSpc>
                <a:spcPts val="3500"/>
              </a:lnSpc>
              <a:spcBef>
                <a:spcPts val="0"/>
              </a:spcBef>
              <a:spcAft>
                <a:spcPts val="0"/>
              </a:spcAft>
              <a:buClrTx/>
              <a:buSzTx/>
              <a:buFont typeface="Wingdings" panose="05000000000000000000" pitchFamily="2" charset="2"/>
              <a:buChar char="Ø"/>
              <a:defRPr/>
            </a:pPr>
            <a:endParaRPr kumimoji="0" lang="en-US" altLang="zh-CN" sz="22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a:p>
            <a:pPr marL="285750" marR="0" lvl="0" indent="-285750" algn="l" defTabSz="914400" rtl="0" eaLnBrk="1" fontAlgn="auto" latinLnBrk="0" hangingPunct="1">
              <a:lnSpc>
                <a:spcPts val="3500"/>
              </a:lnSpc>
              <a:spcBef>
                <a:spcPts val="0"/>
              </a:spcBef>
              <a:spcAft>
                <a:spcPts val="0"/>
              </a:spcAft>
              <a:buClrTx/>
              <a:buSzTx/>
              <a:buFont typeface="Wingdings" panose="05000000000000000000" pitchFamily="2" charset="2"/>
              <a:buChar char="Ø"/>
              <a:defRPr/>
            </a:pPr>
            <a:endParaRPr kumimoji="0" lang="zh-CN" altLang="en-US" sz="22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7488" y="1196751"/>
            <a:ext cx="9472406" cy="2215991"/>
          </a:xfrm>
          <a:prstGeom prst="rect">
            <a:avLst/>
          </a:prstGeom>
        </p:spPr>
        <p:txBody>
          <a:bodyPr wrap="square">
            <a:spAutoFit/>
          </a:bodyPr>
          <a:lstStyle/>
          <a:p>
            <a:r>
              <a:rPr lang="zh-CN" altLang="zh-CN" sz="2400" b="1" dirty="0" smtClean="0"/>
              <a:t>一</a:t>
            </a:r>
            <a:r>
              <a:rPr lang="zh-CN" altLang="zh-CN" sz="2400" b="1" dirty="0"/>
              <a:t>、人工费</a:t>
            </a:r>
            <a:endParaRPr lang="zh-CN" altLang="zh-CN" sz="2400" b="1" dirty="0"/>
          </a:p>
          <a:p>
            <a:r>
              <a:rPr lang="en-US" altLang="zh-CN" sz="2400" dirty="0" smtClean="0"/>
              <a:t>1</a:t>
            </a:r>
            <a:r>
              <a:rPr lang="zh-CN" altLang="zh-CN" sz="2400" dirty="0" smtClean="0"/>
              <a:t>、</a:t>
            </a:r>
            <a:r>
              <a:rPr lang="zh-CN" altLang="zh-CN" sz="2400" dirty="0"/>
              <a:t>人工费是以“金额”的形式出现，不是工日数量和工日单价。</a:t>
            </a:r>
            <a:endParaRPr lang="zh-CN" altLang="zh-CN" sz="2400" dirty="0"/>
          </a:p>
          <a:p>
            <a:r>
              <a:rPr lang="en-US" altLang="zh-CN" sz="2400" dirty="0" smtClean="0"/>
              <a:t>2</a:t>
            </a:r>
            <a:r>
              <a:rPr lang="zh-CN" altLang="zh-CN" sz="2400" dirty="0" smtClean="0"/>
              <a:t>、</a:t>
            </a:r>
            <a:r>
              <a:rPr lang="zh-CN" altLang="zh-CN" sz="2400" dirty="0"/>
              <a:t>人工费是建筑工人的工资总额，不含管理人员的工资。</a:t>
            </a:r>
            <a:endParaRPr lang="zh-CN" altLang="zh-CN" sz="2400" dirty="0"/>
          </a:p>
          <a:p>
            <a:r>
              <a:rPr lang="en-US" altLang="zh-CN" sz="2400" dirty="0" smtClean="0"/>
              <a:t>3</a:t>
            </a:r>
            <a:r>
              <a:rPr lang="zh-CN" altLang="zh-CN" sz="2400" dirty="0" smtClean="0"/>
              <a:t>、</a:t>
            </a:r>
            <a:r>
              <a:rPr lang="zh-CN" altLang="zh-CN" sz="2400" dirty="0"/>
              <a:t>人工费组成</a:t>
            </a:r>
            <a:r>
              <a:rPr lang="en-US" altLang="zh-CN" sz="2400" dirty="0"/>
              <a:t>: </a:t>
            </a:r>
            <a:r>
              <a:rPr lang="en-US" altLang="zh-CN" sz="2400" dirty="0" smtClean="0"/>
              <a:t>1</a:t>
            </a:r>
            <a:r>
              <a:rPr lang="zh-CN" altLang="en-US" sz="2400" dirty="0" smtClean="0"/>
              <a:t>）</a:t>
            </a:r>
            <a:r>
              <a:rPr lang="en-US" altLang="zh-CN" sz="2400" dirty="0" smtClean="0"/>
              <a:t>.</a:t>
            </a:r>
            <a:r>
              <a:rPr lang="zh-CN" altLang="zh-CN" sz="2400" dirty="0"/>
              <a:t>计时工资或计件工资，</a:t>
            </a:r>
            <a:r>
              <a:rPr lang="en-US" altLang="zh-CN" sz="2400" dirty="0" smtClean="0"/>
              <a:t>2</a:t>
            </a:r>
            <a:r>
              <a:rPr lang="zh-CN" altLang="en-US" sz="2400" dirty="0" smtClean="0"/>
              <a:t>）</a:t>
            </a:r>
            <a:r>
              <a:rPr lang="en-US" altLang="zh-CN" sz="2400" dirty="0" smtClean="0"/>
              <a:t>.</a:t>
            </a:r>
            <a:r>
              <a:rPr lang="zh-CN" altLang="zh-CN" sz="2400" dirty="0"/>
              <a:t>奖金，</a:t>
            </a:r>
            <a:r>
              <a:rPr lang="en-US" altLang="zh-CN" sz="2400" dirty="0" smtClean="0"/>
              <a:t>3</a:t>
            </a:r>
            <a:r>
              <a:rPr lang="zh-CN" altLang="en-US" sz="2400" dirty="0" smtClean="0"/>
              <a:t>）</a:t>
            </a:r>
            <a:r>
              <a:rPr lang="en-US" altLang="zh-CN" sz="2400" dirty="0" smtClean="0"/>
              <a:t>.</a:t>
            </a:r>
            <a:r>
              <a:rPr lang="zh-CN" altLang="zh-CN" sz="2400" dirty="0"/>
              <a:t>津贴</a:t>
            </a:r>
            <a:r>
              <a:rPr lang="zh-CN" altLang="zh-CN" sz="2400" dirty="0" smtClean="0"/>
              <a:t>补贴， </a:t>
            </a:r>
            <a:r>
              <a:rPr lang="en-US" altLang="zh-CN" sz="2400" dirty="0" smtClean="0"/>
              <a:t>  4</a:t>
            </a:r>
            <a:r>
              <a:rPr lang="zh-CN" altLang="en-US" sz="2400" dirty="0" smtClean="0"/>
              <a:t>）</a:t>
            </a:r>
            <a:r>
              <a:rPr lang="en-US" altLang="zh-CN" sz="2400" dirty="0" smtClean="0"/>
              <a:t>.</a:t>
            </a:r>
            <a:r>
              <a:rPr lang="zh-CN" altLang="zh-CN" sz="2400" dirty="0"/>
              <a:t>加班加点</a:t>
            </a:r>
            <a:r>
              <a:rPr lang="zh-CN" altLang="zh-CN" sz="2400" dirty="0" smtClean="0"/>
              <a:t>工资</a:t>
            </a:r>
            <a:r>
              <a:rPr lang="zh-CN" altLang="en-US" sz="2400" dirty="0"/>
              <a:t>，</a:t>
            </a:r>
            <a:r>
              <a:rPr lang="en-US" altLang="zh-CN" sz="2400" dirty="0" smtClean="0"/>
              <a:t>  5</a:t>
            </a:r>
            <a:r>
              <a:rPr lang="zh-CN" altLang="en-US" sz="2400" dirty="0" smtClean="0"/>
              <a:t>）</a:t>
            </a:r>
            <a:r>
              <a:rPr lang="en-US" altLang="zh-CN" sz="2400" dirty="0" smtClean="0"/>
              <a:t>.</a:t>
            </a:r>
            <a:r>
              <a:rPr lang="zh-CN" altLang="zh-CN" sz="2400" dirty="0"/>
              <a:t>特殊情况下支付的</a:t>
            </a:r>
            <a:r>
              <a:rPr lang="zh-CN" altLang="zh-CN" sz="2400" dirty="0" smtClean="0"/>
              <a:t>工资，</a:t>
            </a:r>
            <a:r>
              <a:rPr lang="en-US" altLang="zh-CN" sz="2400" dirty="0" smtClean="0"/>
              <a:t>6</a:t>
            </a:r>
            <a:r>
              <a:rPr lang="zh-CN" altLang="en-US" sz="2400" dirty="0" smtClean="0"/>
              <a:t>）</a:t>
            </a:r>
            <a:r>
              <a:rPr lang="zh-CN" altLang="zh-CN" sz="2400" dirty="0" smtClean="0"/>
              <a:t>、</a:t>
            </a:r>
            <a:r>
              <a:rPr lang="zh-CN" altLang="zh-CN" sz="2400" dirty="0">
                <a:solidFill>
                  <a:srgbClr val="FF0000"/>
                </a:solidFill>
              </a:rPr>
              <a:t>五险一金</a:t>
            </a:r>
            <a:r>
              <a:rPr lang="zh-CN" altLang="zh-CN" sz="2400" dirty="0"/>
              <a:t>。</a:t>
            </a:r>
            <a:endParaRPr lang="zh-CN" altLang="zh-CN" sz="2400" dirty="0"/>
          </a:p>
          <a:p>
            <a:r>
              <a:rPr lang="en-US" altLang="zh-CN" dirty="0"/>
              <a:t> </a:t>
            </a:r>
            <a:endParaRPr lang="zh-CN" altLang="zh-CN" dirty="0"/>
          </a:p>
        </p:txBody>
      </p:sp>
      <p:sp>
        <p:nvSpPr>
          <p:cNvPr id="4" name="矩形 3"/>
          <p:cNvSpPr/>
          <p:nvPr/>
        </p:nvSpPr>
        <p:spPr>
          <a:xfrm>
            <a:off x="-8756" y="0"/>
            <a:ext cx="2648372" cy="461665"/>
          </a:xfrm>
          <a:prstGeom prst="rect">
            <a:avLst/>
          </a:prstGeom>
        </p:spPr>
        <p:txBody>
          <a:bodyPr wrap="square">
            <a:spAutoFit/>
          </a:bodyPr>
          <a:lstStyle/>
          <a:p>
            <a:r>
              <a:rPr lang="zh-CN" altLang="en-US" sz="2400" b="1" dirty="0" smtClean="0">
                <a:solidFill>
                  <a:srgbClr val="FF0000"/>
                </a:solidFill>
              </a:rPr>
              <a:t>一、子目特点</a:t>
            </a:r>
            <a:endParaRPr lang="zh-CN" altLang="en-US" sz="2400" dirty="0">
              <a:solidFill>
                <a:srgbClr val="FF0000"/>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63951" y="598807"/>
            <a:ext cx="4097020" cy="461665"/>
          </a:xfrm>
          <a:prstGeom prst="rect">
            <a:avLst/>
          </a:prstGeom>
          <a:noFill/>
        </p:spPr>
        <p:txBody>
          <a:bodyPr wrap="square" rtlCol="0">
            <a:spAutoFit/>
          </a:bodyPr>
          <a:lstStyle/>
          <a:p>
            <a:pPr algn="ctr"/>
            <a:r>
              <a:rPr lang="zh-CN" altLang="en-US" sz="2400" b="1" dirty="0">
                <a:solidFill>
                  <a:srgbClr val="FFFF00"/>
                </a:solidFill>
                <a:latin typeface="微软雅黑" panose="020B0503020204020204" charset="-122"/>
                <a:ea typeface="微软雅黑" panose="020B0503020204020204" charset="-122"/>
                <a:sym typeface="+mn-ea"/>
              </a:rPr>
              <a:t>一、机械台班费用组成对比</a:t>
            </a:r>
            <a:endParaRPr lang="zh-CN" altLang="en-US" sz="2400" b="1" dirty="0">
              <a:solidFill>
                <a:srgbClr val="FFFF00"/>
              </a:solidFill>
              <a:latin typeface="微软雅黑" panose="020B0503020204020204" charset="-122"/>
              <a:ea typeface="微软雅黑" panose="020B0503020204020204" charset="-122"/>
            </a:endParaRPr>
          </a:p>
        </p:txBody>
      </p:sp>
      <p:graphicFrame>
        <p:nvGraphicFramePr>
          <p:cNvPr id="2" name="表格 1"/>
          <p:cNvGraphicFramePr>
            <a:graphicFrameLocks noGrp="1"/>
          </p:cNvGraphicFramePr>
          <p:nvPr/>
        </p:nvGraphicFramePr>
        <p:xfrm>
          <a:off x="2063552" y="1084063"/>
          <a:ext cx="8252544" cy="5301013"/>
        </p:xfrm>
        <a:graphic>
          <a:graphicData uri="http://schemas.openxmlformats.org/drawingml/2006/table">
            <a:tbl>
              <a:tblPr firstRow="1" bandRow="1">
                <a:tableStyleId>{5C22544A-7EE6-4342-B048-85BDC9FD1C3A}</a:tableStyleId>
              </a:tblPr>
              <a:tblGrid>
                <a:gridCol w="881015"/>
                <a:gridCol w="3457147"/>
                <a:gridCol w="3914382"/>
              </a:tblGrid>
              <a:tr h="724387">
                <a:tc>
                  <a:txBody>
                    <a:bodyPr/>
                    <a:lstStyle/>
                    <a:p>
                      <a:pPr algn="ctr">
                        <a:lnSpc>
                          <a:spcPct val="120000"/>
                        </a:lnSpc>
                        <a:spcAft>
                          <a:spcPts val="0"/>
                        </a:spcAft>
                      </a:pPr>
                      <a:r>
                        <a:rPr lang="zh-CN" sz="1800" kern="1200" dirty="0">
                          <a:effectLst/>
                        </a:rPr>
                        <a:t>序号</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lnSpc>
                          <a:spcPct val="120000"/>
                        </a:lnSpc>
                        <a:spcAft>
                          <a:spcPts val="0"/>
                        </a:spcAft>
                      </a:pPr>
                      <a:r>
                        <a:rPr lang="en-US" sz="1800" kern="1200" dirty="0">
                          <a:effectLst/>
                        </a:rPr>
                        <a:t>2020 </a:t>
                      </a:r>
                      <a:r>
                        <a:rPr lang="zh-CN" sz="1800" kern="1200" dirty="0">
                          <a:effectLst/>
                        </a:rPr>
                        <a:t>机械台班</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lnSpc>
                          <a:spcPct val="120000"/>
                        </a:lnSpc>
                        <a:spcAft>
                          <a:spcPts val="0"/>
                        </a:spcAft>
                      </a:pPr>
                      <a:r>
                        <a:rPr lang="en-US" sz="1800" kern="1200" dirty="0">
                          <a:effectLst/>
                        </a:rPr>
                        <a:t>2014</a:t>
                      </a:r>
                      <a:r>
                        <a:rPr lang="zh-CN" sz="1800" kern="1200" dirty="0">
                          <a:effectLst/>
                        </a:rPr>
                        <a:t>机械台班</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r h="448314">
                <a:tc>
                  <a:txBody>
                    <a:bodyPr/>
                    <a:lstStyle/>
                    <a:p>
                      <a:pPr algn="ctr">
                        <a:spcAft>
                          <a:spcPts val="0"/>
                        </a:spcAft>
                      </a:pPr>
                      <a:r>
                        <a:rPr lang="en-US" sz="1800" kern="1200" dirty="0">
                          <a:effectLst/>
                        </a:rPr>
                        <a:t>1</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dirty="0">
                          <a:effectLst/>
                        </a:rPr>
                        <a:t>人工费</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a:effectLst/>
                        </a:rPr>
                        <a:t>人工费</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r h="448314">
                <a:tc>
                  <a:txBody>
                    <a:bodyPr/>
                    <a:lstStyle/>
                    <a:p>
                      <a:pPr algn="ctr">
                        <a:spcAft>
                          <a:spcPts val="0"/>
                        </a:spcAft>
                      </a:pPr>
                      <a:r>
                        <a:rPr lang="en-US" sz="1800" kern="1200">
                          <a:effectLst/>
                        </a:rPr>
                        <a:t>2</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endParaRPr lang="zh-CN" sz="1800" kern="100" dirty="0">
                        <a:effectLst/>
                        <a:latin typeface="Calibri" panose="020F0502020204030204"/>
                        <a:cs typeface="Times New Roman" panose="02020603050405020304"/>
                      </a:endParaRPr>
                    </a:p>
                  </a:txBody>
                  <a:tcPr marL="189585" marR="189585" marT="117097" marB="117097" anchor="ctr"/>
                </a:tc>
                <a:tc>
                  <a:txBody>
                    <a:bodyPr/>
                    <a:lstStyle/>
                    <a:p>
                      <a:pPr algn="ctr">
                        <a:spcAft>
                          <a:spcPts val="0"/>
                        </a:spcAft>
                      </a:pPr>
                      <a:r>
                        <a:rPr lang="zh-CN" sz="1800" kern="1200">
                          <a:effectLst/>
                        </a:rPr>
                        <a:t>机械管理费</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r h="448314">
                <a:tc>
                  <a:txBody>
                    <a:bodyPr/>
                    <a:lstStyle/>
                    <a:p>
                      <a:pPr algn="ctr">
                        <a:spcAft>
                          <a:spcPts val="0"/>
                        </a:spcAft>
                      </a:pPr>
                      <a:r>
                        <a:rPr lang="en-US" sz="1800" kern="1200">
                          <a:effectLst/>
                        </a:rPr>
                        <a:t>3</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dirty="0">
                          <a:effectLst/>
                        </a:rPr>
                        <a:t>燃料动力费</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a:effectLst/>
                        </a:rPr>
                        <a:t>燃料动力费</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r h="448314">
                <a:tc>
                  <a:txBody>
                    <a:bodyPr/>
                    <a:lstStyle/>
                    <a:p>
                      <a:pPr algn="ctr">
                        <a:spcAft>
                          <a:spcPts val="0"/>
                        </a:spcAft>
                      </a:pPr>
                      <a:r>
                        <a:rPr lang="en-US" sz="1800" kern="1200">
                          <a:effectLst/>
                        </a:rPr>
                        <a:t>4</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dirty="0">
                          <a:effectLst/>
                        </a:rPr>
                        <a:t>折旧费</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a:effectLst/>
                        </a:rPr>
                        <a:t>折旧费</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r h="448314">
                <a:tc>
                  <a:txBody>
                    <a:bodyPr/>
                    <a:lstStyle/>
                    <a:p>
                      <a:pPr algn="ctr">
                        <a:spcAft>
                          <a:spcPts val="0"/>
                        </a:spcAft>
                      </a:pPr>
                      <a:r>
                        <a:rPr lang="en-US" sz="1800" kern="1200">
                          <a:effectLst/>
                        </a:rPr>
                        <a:t>5</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dirty="0">
                          <a:effectLst/>
                        </a:rPr>
                        <a:t>检修费</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a:effectLst/>
                        </a:rPr>
                        <a:t>大修理费</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r h="448314">
                <a:tc>
                  <a:txBody>
                    <a:bodyPr/>
                    <a:lstStyle/>
                    <a:p>
                      <a:pPr algn="ctr">
                        <a:spcAft>
                          <a:spcPts val="0"/>
                        </a:spcAft>
                      </a:pPr>
                      <a:r>
                        <a:rPr lang="en-US" sz="1800" kern="1200">
                          <a:effectLst/>
                        </a:rPr>
                        <a:t>6</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a:effectLst/>
                        </a:rPr>
                        <a:t>维护费</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dirty="0">
                          <a:effectLst/>
                        </a:rPr>
                        <a:t>经常修理费</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r h="448314">
                <a:tc>
                  <a:txBody>
                    <a:bodyPr/>
                    <a:lstStyle/>
                    <a:p>
                      <a:pPr algn="ctr">
                        <a:spcAft>
                          <a:spcPts val="0"/>
                        </a:spcAft>
                      </a:pPr>
                      <a:r>
                        <a:rPr lang="en-US" sz="1800" kern="1200">
                          <a:effectLst/>
                        </a:rPr>
                        <a:t>7</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a:effectLst/>
                        </a:rPr>
                        <a:t>安拆费及场外运费</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dirty="0">
                          <a:effectLst/>
                        </a:rPr>
                        <a:t>安拆费及场外运费</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r h="448314">
                <a:tc>
                  <a:txBody>
                    <a:bodyPr/>
                    <a:lstStyle/>
                    <a:p>
                      <a:pPr algn="ctr">
                        <a:spcAft>
                          <a:spcPts val="0"/>
                        </a:spcAft>
                      </a:pPr>
                      <a:r>
                        <a:rPr lang="en-US" sz="1800" kern="1200">
                          <a:effectLst/>
                        </a:rPr>
                        <a:t>8</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a:effectLst/>
                        </a:rPr>
                        <a:t>其他费</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dirty="0">
                          <a:effectLst/>
                        </a:rPr>
                        <a:t>其他费</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r h="448314">
                <a:tc>
                  <a:txBody>
                    <a:bodyPr/>
                    <a:lstStyle/>
                    <a:p>
                      <a:pPr algn="ctr">
                        <a:spcAft>
                          <a:spcPts val="0"/>
                        </a:spcAft>
                      </a:pPr>
                      <a:r>
                        <a:rPr lang="en-US" sz="1800" kern="1200">
                          <a:effectLst/>
                        </a:rPr>
                        <a:t>9</a:t>
                      </a:r>
                      <a:endParaRPr lang="zh-CN" sz="1800" kern="100">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zh-CN" sz="1800" kern="1200" dirty="0">
                          <a:solidFill>
                            <a:srgbClr val="FF0000"/>
                          </a:solidFill>
                          <a:effectLst/>
                        </a:rPr>
                        <a:t>机械使用费</a:t>
                      </a:r>
                      <a:endParaRPr lang="zh-CN" sz="1800" kern="100" dirty="0">
                        <a:solidFill>
                          <a:srgbClr val="FF0000"/>
                        </a:solidFill>
                        <a:effectLst/>
                        <a:latin typeface="Calibri" panose="020F0502020204030204"/>
                        <a:ea typeface="宋体" panose="02010600030101010101" pitchFamily="2" charset="-122"/>
                        <a:cs typeface="Times New Roman" panose="02020603050405020304"/>
                      </a:endParaRPr>
                    </a:p>
                  </a:txBody>
                  <a:tcPr marL="189585" marR="189585" marT="117097" marB="117097" anchor="ctr"/>
                </a:tc>
                <a:tc>
                  <a:txBody>
                    <a:bodyPr/>
                    <a:lstStyle/>
                    <a:p>
                      <a:pPr algn="ctr">
                        <a:spcAft>
                          <a:spcPts val="0"/>
                        </a:spcAft>
                      </a:pPr>
                      <a:r>
                        <a:rPr lang="en-US" sz="1800" kern="1200" dirty="0">
                          <a:effectLst/>
                        </a:rPr>
                        <a:t> </a:t>
                      </a:r>
                      <a:endParaRPr lang="zh-CN" sz="1800" kern="100" dirty="0">
                        <a:effectLst/>
                        <a:latin typeface="Calibri" panose="020F0502020204030204"/>
                        <a:ea typeface="宋体" panose="02010600030101010101" pitchFamily="2" charset="-122"/>
                        <a:cs typeface="Times New Roman" panose="02020603050405020304"/>
                      </a:endParaRPr>
                    </a:p>
                  </a:txBody>
                  <a:tcPr marL="189585" marR="189585" marT="117097" marB="117097" anchor="ct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5500" y="499747"/>
            <a:ext cx="3986531" cy="461665"/>
          </a:xfrm>
          <a:prstGeom prst="rect">
            <a:avLst/>
          </a:prstGeom>
          <a:noFill/>
        </p:spPr>
        <p:txBody>
          <a:bodyPr wrap="square" rtlCol="0">
            <a:spAutoFit/>
          </a:bodyPr>
          <a:lstStyle/>
          <a:p>
            <a:r>
              <a:rPr lang="zh-CN" altLang="en-US" sz="2400" b="1" dirty="0">
                <a:solidFill>
                  <a:srgbClr val="FFFF00"/>
                </a:solidFill>
                <a:latin typeface="微软雅黑" panose="020B0503020204020204" charset="-122"/>
                <a:ea typeface="微软雅黑" panose="020B0503020204020204" charset="-122"/>
              </a:rPr>
              <a:t>二、机械台班费用水平变化</a:t>
            </a:r>
            <a:endParaRPr lang="zh-CN" altLang="en-US" sz="2400" b="1" dirty="0">
              <a:solidFill>
                <a:srgbClr val="FFFF00"/>
              </a:solidFill>
              <a:latin typeface="微软雅黑" panose="020B0503020204020204" charset="-122"/>
              <a:ea typeface="微软雅黑" panose="020B0503020204020204" charset="-122"/>
            </a:endParaRPr>
          </a:p>
        </p:txBody>
      </p:sp>
      <p:sp>
        <p:nvSpPr>
          <p:cNvPr id="5" name="TextBox 4"/>
          <p:cNvSpPr txBox="1"/>
          <p:nvPr/>
        </p:nvSpPr>
        <p:spPr>
          <a:xfrm>
            <a:off x="2166911" y="1000108"/>
            <a:ext cx="7858180" cy="5632311"/>
          </a:xfrm>
          <a:prstGeom prst="rect">
            <a:avLst/>
          </a:prstGeom>
          <a:noFill/>
        </p:spPr>
        <p:txBody>
          <a:bodyPr wrap="square" rtlCol="0">
            <a:spAutoFit/>
          </a:bodyPr>
          <a:lstStyle/>
          <a:p>
            <a:pPr>
              <a:lnSpc>
                <a:spcPct val="200000"/>
              </a:lnSpc>
            </a:pP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      国家机械台班费用组成折旧费是根据企业所得税法固定资产折旧年限规定一般为</a:t>
            </a:r>
            <a:r>
              <a:rPr lang="zh-CN" altLang="en-US" dirty="0" smtClean="0">
                <a:solidFill>
                  <a:srgbClr val="FF0000"/>
                </a:solidFill>
                <a:latin typeface="微软雅黑" panose="020B0503020204020204" charset="-122"/>
                <a:ea typeface="微软雅黑" panose="020B0503020204020204" charset="-122"/>
                <a:cs typeface="微软雅黑" panose="020B0503020204020204" charset="-122"/>
              </a:rPr>
              <a:t>10-12年</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，目前建设工程所用大型机械如土石方机械、筑路机械、垂直运输机械已经普遍采用租赁，社会资本进入工程机械租赁领域，</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资金成本回</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收年限约为</a:t>
            </a:r>
            <a:r>
              <a:rPr lang="zh-CN" altLang="en-US" dirty="0" smtClean="0">
                <a:solidFill>
                  <a:srgbClr val="FF0000"/>
                </a:solidFill>
                <a:latin typeface="微软雅黑" panose="020B0503020204020204" charset="-122"/>
                <a:ea typeface="微软雅黑" panose="020B0503020204020204" charset="-122"/>
                <a:cs typeface="微软雅黑" panose="020B0503020204020204" charset="-122"/>
              </a:rPr>
              <a:t>4-6</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年，导致机械台班单价脱离市场水平，即便是自有机械，企业购买机械设备所用的资金成本融资成本也应产生相应的资金价值。</a:t>
            </a:r>
            <a:endParaRPr lang="zh-CN" altLang="en-US" dirty="0" smtClean="0">
              <a:solidFill>
                <a:schemeClr val="bg1"/>
              </a:solidFill>
              <a:latin typeface="微软雅黑" panose="020B0503020204020204" charset="-122"/>
              <a:ea typeface="微软雅黑" panose="020B0503020204020204" charset="-122"/>
              <a:cs typeface="微软雅黑" panose="020B0503020204020204" charset="-122"/>
            </a:endParaRPr>
          </a:p>
          <a:p>
            <a:pPr>
              <a:lnSpc>
                <a:spcPct val="200000"/>
              </a:lnSpc>
            </a:pP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         因此，2020机械台班费用组成在向省内各大建筑企业及向湖南省工程机械租赁服务行业协会调研过程，尽可能收集大型机械台班租赁单价，以此调整机械台班单价，未收集到的大型机械台班单价已根据同类机械结合资金现值系数调整台班折旧费，基本与租赁单价持平。</a:t>
            </a:r>
            <a:endParaRPr lang="zh-CN" altLang="en-US" dirty="0" smtClean="0">
              <a:solidFill>
                <a:schemeClr val="bg1"/>
              </a:solidFill>
              <a:latin typeface="微软雅黑" panose="020B0503020204020204" charset="-122"/>
              <a:ea typeface="微软雅黑" panose="020B0503020204020204" charset="-122"/>
              <a:cs typeface="微软雅黑" panose="020B0503020204020204" charset="-122"/>
            </a:endParaRPr>
          </a:p>
          <a:p>
            <a:pPr>
              <a:lnSpc>
                <a:spcPct val="200000"/>
              </a:lnSpc>
            </a:pPr>
            <a:endParaRPr lang="zh-CN" altLang="en-US" dirty="0" smtClean="0">
              <a:solidFill>
                <a:schemeClr val="bg1"/>
              </a:solidFill>
              <a:cs typeface="微软雅黑" panose="020B050302020402020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a:graphicFrameLocks noGrp="1"/>
          </p:cNvGraphicFramePr>
          <p:nvPr>
            <p:custDataLst>
              <p:tags r:id="rId1"/>
            </p:custDataLst>
          </p:nvPr>
        </p:nvGraphicFramePr>
        <p:xfrm>
          <a:off x="1172846" y="1014732"/>
          <a:ext cx="9106540" cy="5234565"/>
        </p:xfrm>
        <a:graphic>
          <a:graphicData uri="http://schemas.openxmlformats.org/drawingml/2006/table">
            <a:tbl>
              <a:tblPr firstRow="1" bandRow="1">
                <a:tableStyleId>{5C22544A-7EE6-4342-B048-85BDC9FD1C3A}</a:tableStyleId>
              </a:tblPr>
              <a:tblGrid>
                <a:gridCol w="572135"/>
                <a:gridCol w="621665"/>
                <a:gridCol w="524511"/>
                <a:gridCol w="845820"/>
                <a:gridCol w="917575"/>
                <a:gridCol w="248285"/>
                <a:gridCol w="496571"/>
                <a:gridCol w="499111"/>
                <a:gridCol w="496571"/>
                <a:gridCol w="795655"/>
                <a:gridCol w="365760"/>
                <a:gridCol w="332105"/>
                <a:gridCol w="496571"/>
                <a:gridCol w="498475"/>
                <a:gridCol w="444500"/>
                <a:gridCol w="540385"/>
                <a:gridCol w="410845"/>
              </a:tblGrid>
              <a:tr h="250190">
                <a:tc gridSpan="14">
                  <a:txBody>
                    <a:bodyPr/>
                    <a:lstStyle/>
                    <a:p>
                      <a:pPr algn="ctr" fontAlgn="ctr"/>
                      <a:r>
                        <a:rPr lang="zh-CN" altLang="en-US" sz="1600" b="1" i="0" u="none" strike="noStrike" dirty="0" smtClean="0">
                          <a:latin typeface="微软雅黑" panose="020B0503020204020204" charset="-122"/>
                          <a:ea typeface="微软雅黑" panose="020B0503020204020204" charset="-122"/>
                          <a:cs typeface="微软雅黑" panose="020B0503020204020204" charset="-122"/>
                        </a:rPr>
                        <a:t>十三、塔吊、施工电梯、爬架</a:t>
                      </a:r>
                      <a:endParaRPr lang="zh-CN" altLang="en-US" sz="1600" b="1"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a:txBody>
                    <a:bodyPr/>
                    <a:lstStyle/>
                    <a:p>
                      <a:pPr algn="ctr" fontAlgn="ctr"/>
                      <a:r>
                        <a:rPr lang="zh-CN" altLang="en-US" sz="1100" b="1" i="0" u="none" strike="noStrike">
                          <a:latin typeface="宋体" panose="02010600030101010101" pitchFamily="2" charset="-122"/>
                        </a:rPr>
                        <a:t>　</a:t>
                      </a:r>
                      <a:endParaRPr lang="zh-CN" altLang="en-US" sz="1100" b="1" i="0" u="none" strike="noStrike">
                        <a:latin typeface="宋体" panose="02010600030101010101" pitchFamily="2" charset="-122"/>
                      </a:endParaRPr>
                    </a:p>
                  </a:txBody>
                  <a:tcPr marL="5845" marR="5845" marT="5845" marB="0" anchor="ctr"/>
                </a:tc>
                <a:tc>
                  <a:txBody>
                    <a:bodyPr/>
                    <a:lstStyle/>
                    <a:p>
                      <a:pPr algn="ctr" fontAlgn="ctr"/>
                      <a:r>
                        <a:rPr lang="zh-CN" altLang="en-US" sz="1100" b="1" i="0" u="none" strike="noStrike">
                          <a:latin typeface="宋体" panose="02010600030101010101" pitchFamily="2" charset="-122"/>
                        </a:rPr>
                        <a:t>　</a:t>
                      </a:r>
                      <a:endParaRPr lang="zh-CN" altLang="en-US" sz="1100" b="1" i="0" u="none" strike="noStrike">
                        <a:latin typeface="宋体" panose="02010600030101010101" pitchFamily="2" charset="-122"/>
                      </a:endParaRPr>
                    </a:p>
                  </a:txBody>
                  <a:tcPr marL="5845" marR="5845" marT="5845" marB="0" anchor="ctr"/>
                </a:tc>
                <a:tc>
                  <a:txBody>
                    <a:bodyPr/>
                    <a:lstStyle/>
                    <a:p>
                      <a:pPr algn="ctr" fontAlgn="ctr"/>
                      <a:r>
                        <a:rPr lang="zh-CN" altLang="en-US" sz="1100" b="1" i="0" u="none" strike="noStrike">
                          <a:latin typeface="宋体" panose="02010600030101010101" pitchFamily="2" charset="-122"/>
                        </a:rPr>
                        <a:t>　</a:t>
                      </a:r>
                      <a:endParaRPr lang="zh-CN" altLang="en-US" sz="1100" b="1" i="0" u="none" strike="noStrike">
                        <a:latin typeface="宋体" panose="02010600030101010101" pitchFamily="2" charset="-122"/>
                      </a:endParaRPr>
                    </a:p>
                  </a:txBody>
                  <a:tcPr marL="5845" marR="5845" marT="5845" marB="0" anchor="ctr"/>
                </a:tc>
              </a:tr>
              <a:tr h="219075">
                <a:tc rowSpan="4">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编码</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4">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机械名称</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4" gridSpan="2">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规格型号</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4" hMerge="1">
                  <a:tcPr marL="9524" marR="9524" marT="9524" marB="0" anchor="ctr"/>
                </a:tc>
                <a:tc rowSpan="4">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台班单价</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gridSpan="9">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费用组成</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hMerge="1">
                  <a:tcPr marL="9524" marR="9524" marT="9524"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433705">
                <a:tc vMerge="1">
                  <a:tcPr marL="9524" marR="9524" marT="9524" marB="0" anchor="ctr"/>
                </a:tc>
                <a:tc vMerge="1">
                  <a:tcPr marL="9524" marR="9524" marT="9524" marB="0" anchor="ctr"/>
                </a:tc>
                <a:tc vMerge="1" gridSpan="2">
                  <a:tcPr marL="9524" marR="9524" marT="9524" marB="0" anchor="ctr"/>
                </a:tc>
                <a:tc vMerge="1" hMerge="1">
                  <a:tcPr marL="9524" marR="9524" marT="9524" marB="0" anchor="ctr"/>
                </a:tc>
                <a:tc vMerge="1">
                  <a:tcPr marL="9524" marR="9524" marT="9524" marB="0" anchor="ctr"/>
                </a:tc>
                <a:tc rowSpan="2">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折旧费</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2">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检修费</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2">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维护费</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2">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安拆费及</a:t>
                      </a:r>
                      <a:br>
                        <a:rPr lang="zh-CN" altLang="en-US" sz="1400" b="0" i="0" u="none" strike="noStrike" dirty="0" smtClean="0">
                          <a:latin typeface="微软雅黑" panose="020B0503020204020204" charset="-122"/>
                          <a:ea typeface="微软雅黑" panose="020B0503020204020204" charset="-122"/>
                          <a:cs typeface="微软雅黑" panose="020B0503020204020204" charset="-122"/>
                        </a:rPr>
                      </a:b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场外运费</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2">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机械使用费</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人工</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汽油</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柴油</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电</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煤</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木柴</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水</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433070">
                <a:tc vMerge="1">
                  <a:tcPr marL="9524" marR="9524" marT="9524" marB="0" anchor="ctr"/>
                </a:tc>
                <a:tc vMerge="1">
                  <a:tcPr marL="9524" marR="9524" marT="9524" marB="0" anchor="ctr"/>
                </a:tc>
                <a:tc vMerge="1" gridSpan="2">
                  <a:tcPr marL="9524" marR="9524" marT="9524" marB="0" anchor="ctr"/>
                </a:tc>
                <a:tc vMerge="1" hMerge="1">
                  <a:tcPr marL="9524" marR="9524" marT="9524" marB="0" anchor="ctr"/>
                </a:tc>
                <a:tc vMerge="1">
                  <a:tcPr marL="9524" marR="9524" marT="9524" marB="0" anchor="ctr"/>
                </a:tc>
                <a:tc vMerge="1">
                  <a:tcPr marL="9524" marR="9524" marT="9524" marB="0" anchor="ctr"/>
                </a:tc>
                <a:tc vMerge="1">
                  <a:tcPr marL="9524" marR="9524" marT="9524" marB="0" anchor="ctr"/>
                </a:tc>
                <a:tc vMerge="1">
                  <a:tcPr marL="9524" marR="9524" marT="9524" marB="0" anchor="ctr"/>
                </a:tc>
                <a:tc vMerge="1">
                  <a:tcPr marL="9524" marR="9524" marT="9524" marB="0" anchor="ctr"/>
                </a:tc>
                <a:tc vMerge="1">
                  <a:tcPr marL="9524" marR="9524" marT="9524"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160</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8.06</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7.16</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0.8</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0.80</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0.15</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4.39</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432435">
                <a:tc vMerge="1">
                  <a:tcPr marL="9524" marR="9524" marT="9524" marB="0" anchor="ctr"/>
                </a:tc>
                <a:tc vMerge="1">
                  <a:tcPr marL="9524" marR="9524" marT="9524" marB="0" anchor="ctr"/>
                </a:tc>
                <a:tc vMerge="1" gridSpan="2">
                  <a:tcPr marL="9524" marR="9524" marT="9524" marB="0" anchor="ctr"/>
                </a:tc>
                <a:tc vMerge="1" hMerge="1">
                  <a:tcPr marL="9524" marR="9524" marT="9524" marB="0" anchor="ctr"/>
                </a:tc>
                <a:tc vMerge="1">
                  <a:tcPr marL="9524" marR="9524" marT="9524"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元</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元</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元</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元</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元</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工日</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kg</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kg</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KW.h</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kg</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kg</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m3</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219710">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J13-1</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4">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自升式塔式起重机</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4">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起重.力矩</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600kN.m</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i="0" u="none" strike="noStrike" dirty="0" smtClean="0">
                          <a:latin typeface="微软雅黑" panose="020B0503020204020204" charset="-122"/>
                          <a:ea typeface="微软雅黑" panose="020B0503020204020204" charset="-122"/>
                          <a:cs typeface="微软雅黑" panose="020B0503020204020204" charset="-122"/>
                        </a:rPr>
                        <a:t>466.67</a:t>
                      </a:r>
                      <a:endParaRPr lang="zh-CN" altLang="en-US" sz="140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466.67</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219710">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J13-2</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vMerge="1">
                  <a:tcPr marL="9524" marR="9524" marT="9524" marB="0" anchor="ctr"/>
                </a:tc>
                <a:tc vMerge="1">
                  <a:tcPr marL="9524" marR="9524" marT="9524"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800kN.m</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i="0" u="none" strike="noStrike" dirty="0" smtClean="0">
                          <a:latin typeface="微软雅黑" panose="020B0503020204020204" charset="-122"/>
                          <a:ea typeface="微软雅黑" panose="020B0503020204020204" charset="-122"/>
                          <a:cs typeface="微软雅黑" panose="020B0503020204020204" charset="-122"/>
                        </a:rPr>
                        <a:t>600.00</a:t>
                      </a:r>
                      <a:endParaRPr lang="zh-CN" altLang="en-US" sz="140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600.00</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433070">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J13-3</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vMerge="1">
                  <a:tcPr marL="9524" marR="9524" marT="9524" marB="0" anchor="ctr"/>
                </a:tc>
                <a:tc vMerge="1">
                  <a:tcPr marL="9524" marR="9524" marT="9524"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1250kN.m</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i="0" u="none" strike="noStrike" dirty="0" smtClean="0">
                          <a:latin typeface="微软雅黑" panose="020B0503020204020204" charset="-122"/>
                          <a:ea typeface="微软雅黑" panose="020B0503020204020204" charset="-122"/>
                          <a:cs typeface="微软雅黑" panose="020B0503020204020204" charset="-122"/>
                        </a:rPr>
                        <a:t>1083.34</a:t>
                      </a:r>
                      <a:endParaRPr lang="zh-CN" altLang="en-US" sz="140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1083.34</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433070">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J13-4</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vMerge="1">
                  <a:tcPr marL="9524" marR="9524" marT="9524" marB="0" anchor="ctr"/>
                </a:tc>
                <a:tc vMerge="1">
                  <a:tcPr marL="9524" marR="9524" marT="9524"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2500kN.m</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i="0" u="none" strike="noStrike" dirty="0" smtClean="0">
                          <a:latin typeface="微软雅黑" panose="020B0503020204020204" charset="-122"/>
                          <a:ea typeface="微软雅黑" panose="020B0503020204020204" charset="-122"/>
                          <a:cs typeface="微软雅黑" panose="020B0503020204020204" charset="-122"/>
                        </a:rPr>
                        <a:t>1500.00</a:t>
                      </a:r>
                      <a:endParaRPr lang="zh-CN" altLang="en-US" sz="140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1500.00</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433070">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J13-5</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2">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双笼低速施工电梯</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rowSpan="3">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提升质量（2*2t）</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提升高度（100）</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i="0" u="none" strike="noStrike" dirty="0" smtClean="0">
                          <a:latin typeface="微软雅黑" panose="020B0503020204020204" charset="-122"/>
                          <a:ea typeface="微软雅黑" panose="020B0503020204020204" charset="-122"/>
                          <a:cs typeface="微软雅黑" panose="020B0503020204020204" charset="-122"/>
                        </a:rPr>
                        <a:t>333.33</a:t>
                      </a:r>
                      <a:endParaRPr lang="zh-CN" altLang="en-US" sz="140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333.33</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433070">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J13-6</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vMerge="1">
                  <a:tcPr marL="9524" marR="9524" marT="9524" marB="0" anchor="ctr"/>
                </a:tc>
                <a:tc vMerge="1">
                  <a:tcPr marL="9524" marR="9524" marT="9524"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提升高度（150）</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i="0" u="none" strike="noStrike" dirty="0" smtClean="0">
                          <a:latin typeface="微软雅黑" panose="020B0503020204020204" charset="-122"/>
                          <a:ea typeface="微软雅黑" panose="020B0503020204020204" charset="-122"/>
                          <a:cs typeface="微软雅黑" panose="020B0503020204020204" charset="-122"/>
                        </a:rPr>
                        <a:t>383.33</a:t>
                      </a:r>
                      <a:endParaRPr lang="zh-CN" altLang="en-US" sz="140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383.33</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647065">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J13-7</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双笼中速施工电梯</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vMerge="1">
                  <a:tcPr marL="9524" marR="9524" marT="9524"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提升高度（200）</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i="0" u="none" strike="noStrike" dirty="0" smtClean="0">
                          <a:latin typeface="微软雅黑" panose="020B0503020204020204" charset="-122"/>
                          <a:ea typeface="微软雅黑" panose="020B0503020204020204" charset="-122"/>
                          <a:cs typeface="微软雅黑" panose="020B0503020204020204" charset="-122"/>
                        </a:rPr>
                        <a:t>800.00</a:t>
                      </a:r>
                      <a:endParaRPr lang="zh-CN" altLang="en-US" sz="140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800.00</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r h="647065">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J13-8</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爬架机械使用费</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gridSpan="2">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天.榀</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hMerge="1">
                  <a:tcPr marL="9524" marR="9524" marT="9524" marB="0" anchor="ctr"/>
                </a:tc>
                <a:tc>
                  <a:txBody>
                    <a:bodyPr/>
                    <a:lstStyle/>
                    <a:p>
                      <a:pPr algn="ctr" fontAlgn="ctr"/>
                      <a:r>
                        <a:rPr lang="zh-CN" altLang="en-US" sz="1400" i="0" u="none" strike="noStrike" dirty="0" smtClean="0">
                          <a:latin typeface="微软雅黑" panose="020B0503020204020204" charset="-122"/>
                          <a:ea typeface="微软雅黑" panose="020B0503020204020204" charset="-122"/>
                          <a:cs typeface="微软雅黑" panose="020B0503020204020204" charset="-122"/>
                        </a:rPr>
                        <a:t>45.00</a:t>
                      </a:r>
                      <a:endParaRPr lang="zh-CN" altLang="en-US" sz="140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45.00</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c>
                  <a:txBody>
                    <a:bodyPr/>
                    <a:lstStyle/>
                    <a:p>
                      <a:pPr algn="ctr" fontAlgn="ctr"/>
                      <a:r>
                        <a:rPr lang="zh-CN" altLang="en-US" sz="1400" b="0" i="0" u="none" strike="noStrike" dirty="0" smtClean="0">
                          <a:latin typeface="微软雅黑" panose="020B0503020204020204" charset="-122"/>
                          <a:ea typeface="微软雅黑" panose="020B0503020204020204" charset="-122"/>
                          <a:cs typeface="微软雅黑" panose="020B0503020204020204" charset="-122"/>
                        </a:rPr>
                        <a:t>　</a:t>
                      </a:r>
                      <a:endParaRPr lang="zh-CN" altLang="en-US" sz="1400" b="0" i="0" u="none" strike="noStrike" dirty="0" smtClean="0">
                        <a:latin typeface="微软雅黑" panose="020B0503020204020204" charset="-122"/>
                        <a:ea typeface="微软雅黑" panose="020B0503020204020204" charset="-122"/>
                        <a:cs typeface="微软雅黑" panose="020B0503020204020204" charset="-122"/>
                      </a:endParaRPr>
                    </a:p>
                  </a:txBody>
                  <a:tcPr marL="5845" marR="5845" marT="5845" marB="0" anchor="ctr"/>
                </a:tc>
              </a:tr>
            </a:tbl>
          </a:graphicData>
        </a:graphic>
      </p:graphicFrame>
      <p:sp>
        <p:nvSpPr>
          <p:cNvPr id="2" name="TextBox 4"/>
          <p:cNvSpPr txBox="1"/>
          <p:nvPr/>
        </p:nvSpPr>
        <p:spPr>
          <a:xfrm>
            <a:off x="3376929" y="311787"/>
            <a:ext cx="4663440" cy="461665"/>
          </a:xfrm>
          <a:prstGeom prst="rect">
            <a:avLst/>
          </a:prstGeom>
          <a:noFill/>
        </p:spPr>
        <p:txBody>
          <a:bodyPr wrap="square" rtlCol="0">
            <a:spAutoFit/>
          </a:bodyPr>
          <a:lstStyle/>
          <a:p>
            <a:pPr algn="ctr"/>
            <a:r>
              <a:rPr lang="zh-CN" altLang="en-US" sz="2400" b="1" dirty="0">
                <a:solidFill>
                  <a:srgbClr val="FFFF00"/>
                </a:solidFill>
                <a:latin typeface="微软雅黑" panose="020B0503020204020204" charset="-122"/>
                <a:ea typeface="微软雅黑" panose="020B0503020204020204" charset="-122"/>
                <a:sym typeface="+mn-ea"/>
              </a:rPr>
              <a:t>三、机械台班费用表现形式变化</a:t>
            </a:r>
            <a:endParaRPr lang="zh-CN" altLang="en-US" sz="2400" b="1" dirty="0">
              <a:solidFill>
                <a:srgbClr val="FFFF00"/>
              </a:solidFill>
              <a:latin typeface="微软雅黑" panose="020B0503020204020204" charset="-122"/>
              <a:ea typeface="微软雅黑" panose="020B050302020402020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881158" y="1392287"/>
            <a:ext cx="8072463" cy="341632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5600" algn="l" defTabSz="914400" rtl="0" eaLnBrk="1" fontAlgn="base" latinLnBrk="0" hangingPunct="1">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(1) 塔吊、施工电梯机械台班费按台.元/天计算，包括日常的检修维护费、附墙费、机械使用费，不包括安装后的第三方检测费、人工费、电费、其他材料费等（放入消耗量标准）。</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56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(2) 爬架机械使用费按榀.元/天计算，包括日常的检修维护费、机械使用费，不包括安装后的第三方检测费、人工费、电费、其他材料费等（放入消耗量标准）。</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2094839" y="1454695"/>
            <a:ext cx="7715304" cy="2862322"/>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5600" algn="l" defTabSz="914400" rtl="0" eaLnBrk="1" fontAlgn="base" latinLnBrk="0" hangingPunct="1">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a:t>
            </a:r>
            <a:r>
              <a:rPr kumimoji="0" lang="en-US" altLang="zh-CN"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3</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 机械停滞台班费用按</a:t>
            </a:r>
            <a:r>
              <a:rPr kumimoji="0" lang="zh-CN" altLang="en-US" b="0" i="0" u="none" strike="noStrike" cap="none" normalizeH="0" baseline="0" dirty="0" smtClean="0">
                <a:solidFill>
                  <a:srgbClr val="FF0000"/>
                </a:solidFill>
                <a:latin typeface="微软雅黑" panose="020B0503020204020204" charset="-122"/>
                <a:ea typeface="微软雅黑" panose="020B0503020204020204" charset="-122"/>
                <a:cs typeface="微软雅黑" panose="020B0503020204020204" charset="-122"/>
              </a:rPr>
              <a:t>台班折旧费</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用计算，机械停滞台班数量及机械停滞期间操作指挥人员窝工费用按双方签证计算；实际使用租赁机械施工时，其停滞台班单价及数量由双方根据租赁合同及现场签证计算（</a:t>
            </a:r>
            <a:r>
              <a:rPr kumimoji="0" lang="zh-CN" altLang="en-US" b="0" i="0" u="none" strike="noStrike" cap="none" normalizeH="0" baseline="0" dirty="0" smtClean="0">
                <a:solidFill>
                  <a:srgbClr val="FF0000"/>
                </a:solidFill>
                <a:latin typeface="微软雅黑" panose="020B0503020204020204" charset="-122"/>
                <a:ea typeface="微软雅黑" panose="020B0503020204020204" charset="-122"/>
                <a:cs typeface="微软雅黑" panose="020B0503020204020204" charset="-122"/>
              </a:rPr>
              <a:t>扣除燃油动力费及人工</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），人员窝工费按签证另计；</a:t>
            </a:r>
            <a:r>
              <a:rPr kumimoji="0" lang="zh-CN" altLang="en-US" b="0" i="0" u="none" strike="noStrike" cap="none" normalizeH="0" baseline="0" dirty="0" smtClean="0">
                <a:solidFill>
                  <a:srgbClr val="FF0000"/>
                </a:solidFill>
                <a:latin typeface="微软雅黑" panose="020B0503020204020204" charset="-122"/>
                <a:ea typeface="微软雅黑" panose="020B0503020204020204" charset="-122"/>
                <a:cs typeface="微软雅黑" panose="020B0503020204020204" charset="-122"/>
              </a:rPr>
              <a:t>机械停滞期间配套的设备附件费用按签证计算。</a:t>
            </a:r>
            <a:endParaRPr kumimoji="0" lang="zh-CN" altLang="en-US" b="0" i="0" u="none" strike="noStrike" cap="none" normalizeH="0" baseline="0" dirty="0" smtClean="0">
              <a:solidFill>
                <a:srgbClr val="FF000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2023718" y="1312136"/>
            <a:ext cx="8143900" cy="2862322"/>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5600" algn="l" defTabSz="914400" rtl="0" eaLnBrk="1" fontAlgn="base" latinLnBrk="0" hangingPunct="1">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a:t>
            </a:r>
            <a:r>
              <a:rPr kumimoji="0" lang="en-US" altLang="zh-CN"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4</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 本机械台班费用不适合零星工程，零星工程的机械台班费用根据签证计算。</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56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a:t>
            </a:r>
            <a:r>
              <a:rPr kumimoji="0" lang="en-US" altLang="zh-CN"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5</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 本定额未包括城镇排水设施维护工程、仿古建筑工程的机械台班费用组成，机械费按整体综合考虑，市州建设行政主管部门可根据市场行情测算表报省站发布此类机械的台班单价调整系数。 </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79576" y="1196752"/>
            <a:ext cx="7704856" cy="2862322"/>
          </a:xfrm>
          <a:prstGeom prst="rect">
            <a:avLst/>
          </a:prstGeom>
        </p:spPr>
        <p:txBody>
          <a:bodyPr wrap="square">
            <a:spAutoFit/>
          </a:bodyPr>
          <a:lstStyle/>
          <a:p>
            <a:r>
              <a:rPr lang="en-US" altLang="zh-CN" dirty="0"/>
              <a:t>1.</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本机械台班费用组成已综合考虑了自有机械和租赁机械两种模式</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已根据国家有关规定，结合资金现值系数调整折旧费），除合同另有约定外，机械台班费用按照本书及说明进行计算。</a:t>
            </a:r>
            <a:endParaRPr lang="zh-CN" altLang="zh-CN" dirty="0">
              <a:solidFill>
                <a:schemeClr val="bg1"/>
              </a:solidFill>
              <a:latin typeface="微软雅黑" panose="020B0503020204020204" charset="-122"/>
              <a:ea typeface="微软雅黑" panose="020B0503020204020204" charset="-122"/>
              <a:cs typeface="微软雅黑" panose="020B0503020204020204" charset="-122"/>
            </a:endParaRPr>
          </a:p>
          <a:p>
            <a:r>
              <a:rPr lang="en-US" altLang="zh-CN" dirty="0">
                <a:solidFill>
                  <a:schemeClr val="bg1"/>
                </a:solidFill>
                <a:latin typeface="微软雅黑" panose="020B0503020204020204" charset="-122"/>
                <a:ea typeface="微软雅黑" panose="020B0503020204020204" charset="-122"/>
                <a:cs typeface="微软雅黑" panose="020B0503020204020204" charset="-122"/>
              </a:rPr>
              <a:t>2</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．机械台班单价的各项费用均不包含增值税可抵扣进项税额的</a:t>
            </a:r>
            <a:r>
              <a:rPr lang="zh-CN" altLang="zh-CN" dirty="0" smtClean="0">
                <a:solidFill>
                  <a:schemeClr val="bg1"/>
                </a:solidFill>
                <a:latin typeface="微软雅黑" panose="020B0503020204020204" charset="-122"/>
                <a:ea typeface="微软雅黑" panose="020B0503020204020204" charset="-122"/>
                <a:cs typeface="微软雅黑" panose="020B0503020204020204" charset="-122"/>
              </a:rPr>
              <a:t>价格</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smtClean="0">
                <a:solidFill>
                  <a:srgbClr val="FF0000"/>
                </a:solidFill>
                <a:latin typeface="微软雅黑" panose="020B0503020204020204" charset="-122"/>
                <a:ea typeface="微软雅黑" panose="020B0503020204020204" charset="-122"/>
                <a:cs typeface="微软雅黑" panose="020B0503020204020204" charset="-122"/>
              </a:rPr>
              <a:t>0.92</a:t>
            </a:r>
            <a:r>
              <a:rPr lang="zh-CN" altLang="zh-CN" dirty="0">
                <a:solidFill>
                  <a:srgbClr val="FF0000"/>
                </a:solidFill>
                <a:latin typeface="微软雅黑" panose="020B0503020204020204" charset="-122"/>
                <a:ea typeface="微软雅黑" panose="020B0503020204020204" charset="-122"/>
                <a:cs typeface="微软雅黑" panose="020B0503020204020204" charset="-122"/>
              </a:rPr>
              <a:t>、</a:t>
            </a:r>
            <a:r>
              <a:rPr lang="en-US" altLang="zh-CN" dirty="0" smtClean="0">
                <a:solidFill>
                  <a:srgbClr val="FF0000"/>
                </a:solidFill>
                <a:latin typeface="微软雅黑" panose="020B0503020204020204" charset="-122"/>
                <a:ea typeface="微软雅黑" panose="020B0503020204020204" charset="-122"/>
                <a:cs typeface="微软雅黑" panose="020B0503020204020204" charset="-122"/>
              </a:rPr>
              <a:t>0.95</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a:t>
            </a:r>
            <a:endParaRPr lang="zh-CN" altLang="zh-CN" dirty="0">
              <a:solidFill>
                <a:schemeClr val="bg1"/>
              </a:solidFill>
              <a:latin typeface="微软雅黑" panose="020B0503020204020204" charset="-122"/>
              <a:ea typeface="微软雅黑" panose="020B0503020204020204" charset="-122"/>
              <a:cs typeface="微软雅黑" panose="020B0503020204020204" charset="-122"/>
            </a:endParaRPr>
          </a:p>
          <a:p>
            <a:r>
              <a:rPr lang="zh-CN" altLang="zh-CN"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1</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）特型指不含税原值在</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200</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万元及以上的机械</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a:t>
            </a:r>
            <a:endParaRPr lang="zh-CN" altLang="zh-CN" dirty="0">
              <a:solidFill>
                <a:schemeClr val="bg1"/>
              </a:solidFill>
              <a:latin typeface="微软雅黑" panose="020B0503020204020204" charset="-122"/>
              <a:ea typeface="微软雅黑" panose="020B0503020204020204" charset="-122"/>
              <a:cs typeface="微软雅黑" panose="020B0503020204020204" charset="-122"/>
            </a:endParaRPr>
          </a:p>
          <a:p>
            <a:r>
              <a:rPr lang="zh-CN" altLang="zh-CN"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）大型指不含税原值在</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万元及以上的机械</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a:t>
            </a:r>
            <a:endParaRPr lang="zh-CN" altLang="zh-CN" dirty="0">
              <a:solidFill>
                <a:schemeClr val="bg1"/>
              </a:solidFill>
              <a:latin typeface="微软雅黑" panose="020B0503020204020204" charset="-122"/>
              <a:ea typeface="微软雅黑" panose="020B0503020204020204" charset="-122"/>
              <a:cs typeface="微软雅黑" panose="020B0503020204020204" charset="-122"/>
            </a:endParaRPr>
          </a:p>
          <a:p>
            <a:r>
              <a:rPr lang="zh-CN" altLang="zh-CN"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3</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）中、小型指不含税原值在</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万元以下的机械。</a:t>
            </a:r>
            <a:endParaRPr lang="zh-CN" altLang="zh-CN" dirty="0">
              <a:solidFill>
                <a:schemeClr val="bg1"/>
              </a:solidFill>
              <a:latin typeface="微软雅黑" panose="020B0503020204020204" charset="-122"/>
              <a:ea typeface="微软雅黑" panose="020B0503020204020204" charset="-122"/>
              <a:cs typeface="微软雅黑" panose="020B0503020204020204" charset="-122"/>
            </a:endParaRPr>
          </a:p>
          <a:p>
            <a:r>
              <a:rPr lang="en-US" altLang="zh-CN" dirty="0">
                <a:solidFill>
                  <a:schemeClr val="bg1"/>
                </a:solidFill>
                <a:latin typeface="微软雅黑" panose="020B0503020204020204" charset="-122"/>
                <a:ea typeface="微软雅黑" panose="020B0503020204020204" charset="-122"/>
                <a:cs typeface="微软雅黑" panose="020B0503020204020204" charset="-122"/>
              </a:rPr>
              <a:t>3</a:t>
            </a:r>
            <a:r>
              <a:rPr lang="zh-CN" altLang="zh-CN" dirty="0">
                <a:solidFill>
                  <a:schemeClr val="bg1"/>
                </a:solidFill>
                <a:latin typeface="微软雅黑" panose="020B0503020204020204" charset="-122"/>
                <a:ea typeface="微软雅黑" panose="020B0503020204020204" charset="-122"/>
                <a:cs typeface="微软雅黑" panose="020B0503020204020204" charset="-122"/>
              </a:rPr>
              <a:t>．未列项目的部分特、大型机械的一次进出场、安装拆卸项目可按实际发生的消耗量计算</a:t>
            </a:r>
            <a:r>
              <a:rPr lang="zh-CN" altLang="zh-CN" dirty="0" smtClean="0">
                <a:solidFill>
                  <a:schemeClr val="bg1"/>
                </a:solidFill>
                <a:latin typeface="微软雅黑" panose="020B0503020204020204" charset="-122"/>
                <a:ea typeface="微软雅黑" panose="020B0503020204020204" charset="-122"/>
                <a:cs typeface="微软雅黑" panose="020B0503020204020204" charset="-122"/>
              </a:rPr>
              <a:t>。</a:t>
            </a:r>
            <a:endParaRPr lang="zh-CN" altLang="zh-CN"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15480" y="908720"/>
            <a:ext cx="9793088" cy="2308324"/>
          </a:xfrm>
          <a:prstGeom prst="rect">
            <a:avLst/>
          </a:prstGeom>
        </p:spPr>
        <p:txBody>
          <a:bodyPr wrap="square">
            <a:spAutoFit/>
          </a:bodyPr>
          <a:lstStyle/>
          <a:p>
            <a:r>
              <a:rPr lang="zh-CN" altLang="zh-CN" sz="2400" dirty="0">
                <a:solidFill>
                  <a:srgbClr val="FF0000"/>
                </a:solidFill>
                <a:latin typeface="微软雅黑" panose="020B0503020204020204" charset="-122"/>
                <a:ea typeface="微软雅黑" panose="020B0503020204020204" charset="-122"/>
                <a:cs typeface="微软雅黑" panose="020B0503020204020204" charset="-122"/>
              </a:rPr>
              <a:t>施工仪器</a:t>
            </a:r>
            <a:r>
              <a:rPr lang="zh-CN" altLang="zh-CN" sz="2400" dirty="0" smtClean="0">
                <a:solidFill>
                  <a:srgbClr val="FF0000"/>
                </a:solidFill>
                <a:latin typeface="微软雅黑" panose="020B0503020204020204" charset="-122"/>
                <a:ea typeface="微软雅黑" panose="020B0503020204020204" charset="-122"/>
                <a:cs typeface="微软雅黑" panose="020B0503020204020204" charset="-122"/>
              </a:rPr>
              <a:t>仪表</a:t>
            </a:r>
            <a:r>
              <a:rPr lang="zh-CN" altLang="en-US" sz="2400" dirty="0" smtClean="0">
                <a:solidFill>
                  <a:srgbClr val="FF0000"/>
                </a:solidFill>
                <a:latin typeface="微软雅黑" panose="020B0503020204020204" charset="-122"/>
                <a:ea typeface="微软雅黑" panose="020B0503020204020204" charset="-122"/>
                <a:cs typeface="微软雅黑" panose="020B0503020204020204" charset="-122"/>
              </a:rPr>
              <a:t>台班</a:t>
            </a:r>
            <a:r>
              <a:rPr lang="zh-CN" altLang="zh-CN" sz="2400" dirty="0" smtClean="0">
                <a:solidFill>
                  <a:srgbClr val="FF0000"/>
                </a:solidFill>
                <a:latin typeface="微软雅黑" panose="020B0503020204020204" charset="-122"/>
                <a:ea typeface="微软雅黑" panose="020B0503020204020204" charset="-122"/>
                <a:cs typeface="微软雅黑" panose="020B0503020204020204" charset="-122"/>
              </a:rPr>
              <a:t>费用</a:t>
            </a:r>
            <a:endParaRPr lang="en-US" altLang="zh-CN" sz="2400" dirty="0" smtClean="0">
              <a:solidFill>
                <a:srgbClr val="FF0000"/>
              </a:solidFill>
              <a:latin typeface="微软雅黑" panose="020B0503020204020204" charset="-122"/>
              <a:ea typeface="微软雅黑" panose="020B0503020204020204" charset="-122"/>
              <a:cs typeface="微软雅黑" panose="020B0503020204020204" charset="-122"/>
            </a:endParaRPr>
          </a:p>
          <a:p>
            <a:r>
              <a:rPr lang="en-US" altLang="zh-CN" sz="2400" dirty="0" smtClean="0">
                <a:solidFill>
                  <a:schemeClr val="bg1"/>
                </a:solidFill>
                <a:latin typeface="微软雅黑" panose="020B0503020204020204" charset="-122"/>
                <a:ea typeface="微软雅黑" panose="020B0503020204020204" charset="-122"/>
                <a:cs typeface="微软雅黑" panose="020B0503020204020204" charset="-122"/>
              </a:rPr>
              <a:t>1</a:t>
            </a:r>
            <a:r>
              <a:rPr lang="zh-CN" altLang="en-US" sz="2400" dirty="0" smtClean="0">
                <a:solidFill>
                  <a:schemeClr val="bg1"/>
                </a:solidFill>
                <a:latin typeface="微软雅黑" panose="020B0503020204020204" charset="-122"/>
                <a:ea typeface="微软雅黑" panose="020B0503020204020204" charset="-122"/>
                <a:cs typeface="微软雅黑" panose="020B0503020204020204" charset="-122"/>
              </a:rPr>
              <a:t>、</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凡单位价值在</a:t>
            </a:r>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2000</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元以上（含</a:t>
            </a:r>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2000</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元）、使用期限超过</a:t>
            </a:r>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2</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年、构成固定资产的常用仪器仪表列凡单位价值在</a:t>
            </a:r>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2000</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元以上（含</a:t>
            </a:r>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2000</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元）、使用期限超过</a:t>
            </a:r>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2</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年、构成固定资产的常用仪器</a:t>
            </a:r>
            <a:r>
              <a:rPr lang="zh-CN" altLang="zh-CN" sz="2400" dirty="0" smtClean="0">
                <a:solidFill>
                  <a:schemeClr val="bg1"/>
                </a:solidFill>
                <a:latin typeface="微软雅黑" panose="020B0503020204020204" charset="-122"/>
                <a:ea typeface="微软雅黑" panose="020B0503020204020204" charset="-122"/>
                <a:cs typeface="微软雅黑" panose="020B0503020204020204" charset="-122"/>
              </a:rPr>
              <a:t>仪表</a:t>
            </a:r>
            <a:r>
              <a:rPr lang="zh-CN" altLang="en-US" sz="2400" dirty="0" smtClean="0">
                <a:solidFill>
                  <a:schemeClr val="bg1"/>
                </a:solidFill>
                <a:latin typeface="微软雅黑" panose="020B0503020204020204" charset="-122"/>
                <a:ea typeface="微软雅黑" panose="020B0503020204020204" charset="-122"/>
                <a:cs typeface="微软雅黑" panose="020B0503020204020204" charset="-122"/>
              </a:rPr>
              <a:t>列入本费用组成。</a:t>
            </a:r>
            <a:endParaRPr lang="zh-CN" altLang="zh-CN" sz="2400" dirty="0">
              <a:solidFill>
                <a:schemeClr val="bg1"/>
              </a:solidFill>
              <a:latin typeface="微软雅黑" panose="020B0503020204020204" charset="-122"/>
              <a:ea typeface="微软雅黑" panose="020B0503020204020204" charset="-122"/>
              <a:cs typeface="微软雅黑" panose="020B0503020204020204" charset="-122"/>
            </a:endParaRPr>
          </a:p>
          <a:p>
            <a:r>
              <a:rPr lang="en-US" altLang="zh-CN" sz="2400" dirty="0" smtClean="0">
                <a:solidFill>
                  <a:schemeClr val="bg1"/>
                </a:solidFill>
                <a:latin typeface="微软雅黑" panose="020B0503020204020204" charset="-122"/>
                <a:ea typeface="微软雅黑" panose="020B0503020204020204" charset="-122"/>
                <a:cs typeface="微软雅黑" panose="020B0503020204020204" charset="-122"/>
              </a:rPr>
              <a:t>2</a:t>
            </a:r>
            <a:r>
              <a:rPr lang="zh-CN" altLang="en-US" sz="2400" dirty="0" smtClean="0">
                <a:solidFill>
                  <a:schemeClr val="bg1"/>
                </a:solidFill>
                <a:latin typeface="微软雅黑" panose="020B0503020204020204" charset="-122"/>
                <a:ea typeface="微软雅黑" panose="020B0503020204020204" charset="-122"/>
                <a:cs typeface="微软雅黑" panose="020B0503020204020204" charset="-122"/>
              </a:rPr>
              <a:t>、</a:t>
            </a:r>
            <a:r>
              <a:rPr lang="zh-CN" altLang="zh-CN" sz="2400" dirty="0" smtClean="0">
                <a:solidFill>
                  <a:schemeClr val="bg1"/>
                </a:solidFill>
                <a:latin typeface="微软雅黑" panose="020B0503020204020204" charset="-122"/>
                <a:ea typeface="微软雅黑" panose="020B0503020204020204" charset="-122"/>
                <a:cs typeface="微软雅黑" panose="020B0503020204020204" charset="-122"/>
              </a:rPr>
              <a:t>台班</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单价</a:t>
            </a:r>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台班折旧费＋台班维护费＋台班校验费＋台班动力</a:t>
            </a:r>
            <a:r>
              <a:rPr lang="zh-CN" altLang="zh-CN" sz="2400" dirty="0" smtClean="0">
                <a:solidFill>
                  <a:schemeClr val="bg1"/>
                </a:solidFill>
                <a:latin typeface="微软雅黑" panose="020B0503020204020204" charset="-122"/>
                <a:ea typeface="微软雅黑" panose="020B0503020204020204" charset="-122"/>
                <a:cs typeface="微软雅黑" panose="020B0503020204020204" charset="-122"/>
              </a:rPr>
              <a:t>费</a:t>
            </a:r>
            <a:r>
              <a:rPr lang="zh-CN" altLang="en-US" sz="2400" dirty="0">
                <a:solidFill>
                  <a:schemeClr val="bg1"/>
                </a:solidFill>
                <a:latin typeface="微软雅黑" panose="020B0503020204020204" charset="-122"/>
                <a:ea typeface="微软雅黑" panose="020B0503020204020204" charset="-122"/>
                <a:cs typeface="微软雅黑" panose="020B0503020204020204" charset="-122"/>
              </a:rPr>
              <a:t>。</a:t>
            </a:r>
            <a:endParaRPr lang="en-US" altLang="zh-CN" sz="2400" dirty="0">
              <a:solidFill>
                <a:schemeClr val="bg1"/>
              </a:solidFill>
              <a:latin typeface="微软雅黑" panose="020B0503020204020204" charset="-122"/>
              <a:ea typeface="微软雅黑" panose="020B0503020204020204" charset="-122"/>
              <a:cs typeface="微软雅黑" panose="020B0503020204020204" charset="-122"/>
            </a:endParaRPr>
          </a:p>
          <a:p>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bg1"/>
                </a:solidFill>
                <a:latin typeface="微软雅黑" panose="020B0503020204020204" charset="-122"/>
                <a:ea typeface="微软雅黑" panose="020B0503020204020204" charset="-122"/>
                <a:cs typeface="微软雅黑" panose="020B0503020204020204" charset="-122"/>
              </a:rPr>
              <a:t>、</a:t>
            </a:r>
            <a:r>
              <a:rPr lang="zh-CN" altLang="zh-CN" sz="2400" dirty="0">
                <a:solidFill>
                  <a:schemeClr val="bg1"/>
                </a:solidFill>
                <a:latin typeface="微软雅黑" panose="020B0503020204020204" charset="-122"/>
                <a:ea typeface="微软雅黑" panose="020B0503020204020204" charset="-122"/>
                <a:cs typeface="微软雅黑" panose="020B0503020204020204" charset="-122"/>
              </a:rPr>
              <a:t>施工仪器仪表台班费用组成中未包括检测软件的相关费用</a:t>
            </a:r>
            <a:r>
              <a:rPr lang="zh-CN" altLang="zh-CN" sz="2400" dirty="0" smtClean="0">
                <a:solidFill>
                  <a:schemeClr val="bg1"/>
                </a:solidFill>
                <a:latin typeface="微软雅黑" panose="020B0503020204020204" charset="-122"/>
                <a:ea typeface="微软雅黑" panose="020B0503020204020204" charset="-122"/>
                <a:cs typeface="微软雅黑" panose="020B0503020204020204" charset="-122"/>
              </a:rPr>
              <a:t>。</a:t>
            </a:r>
            <a:endParaRPr lang="en-US" altLang="zh-CN" sz="2400"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21364" y="2841634"/>
            <a:ext cx="2272866" cy="497829"/>
          </a:xfrm>
          <a:prstGeom prst="rect">
            <a:avLst/>
          </a:prstGeom>
          <a:noFill/>
        </p:spPr>
        <p:txBody>
          <a:bodyPr wrap="none" rtlCol="0">
            <a:spAutoFit/>
          </a:bodyPr>
          <a:lstStyle/>
          <a:p>
            <a:pPr algn="l"/>
            <a:r>
              <a:rPr lang="zh-CN" altLang="en-US" sz="2635" b="1" spc="-47" dirty="0">
                <a:solidFill>
                  <a:srgbClr val="0DFFF4"/>
                </a:solidFill>
                <a:latin typeface="思源黑体 CN Heavy" panose="020B0A00000000000000" pitchFamily="34" charset="-122"/>
                <a:ea typeface="思源黑体 CN Heavy" panose="020B0A00000000000000" pitchFamily="34" charset="-122"/>
                <a:cs typeface="微软雅黑" panose="020B0503020204020204" charset="-122"/>
              </a:rPr>
              <a:t>宣贯交底培训 </a:t>
            </a:r>
            <a:endParaRPr lang="zh-CN" altLang="en-US" sz="2635" b="1" spc="-47" dirty="0">
              <a:solidFill>
                <a:srgbClr val="0DFFF4"/>
              </a:solidFill>
              <a:latin typeface="思源黑体 CN Heavy" panose="020B0A00000000000000" pitchFamily="34" charset="-122"/>
              <a:ea typeface="思源黑体 CN Heavy" panose="020B0A00000000000000" pitchFamily="34" charset="-122"/>
              <a:cs typeface="微软雅黑" panose="020B0503020204020204" charset="-122"/>
            </a:endParaRPr>
          </a:p>
        </p:txBody>
      </p:sp>
      <p:sp>
        <p:nvSpPr>
          <p:cNvPr id="5" name="文本框 4"/>
          <p:cNvSpPr txBox="1"/>
          <p:nvPr/>
        </p:nvSpPr>
        <p:spPr>
          <a:xfrm>
            <a:off x="4901011" y="2982382"/>
            <a:ext cx="4134465" cy="523220"/>
          </a:xfrm>
          <a:prstGeom prst="rect">
            <a:avLst/>
          </a:prstGeom>
          <a:noFill/>
        </p:spPr>
        <p:txBody>
          <a:bodyPr wrap="none" rtlCol="0">
            <a:spAutoFit/>
          </a:bodyPr>
          <a:lstStyle/>
          <a:p>
            <a:pPr algn="l"/>
            <a:r>
              <a:rPr lang="en-US" altLang="zh-CN" sz="2800" dirty="0">
                <a:solidFill>
                  <a:schemeClr val="bg1"/>
                </a:solidFill>
                <a:latin typeface="方正兰亭黑_GBK" panose="02000000000000000000" pitchFamily="2" charset="-122"/>
                <a:ea typeface="方正兰亭黑_GBK" panose="02000000000000000000" pitchFamily="2" charset="-122"/>
                <a:cs typeface="微软雅黑" panose="020B0503020204020204" charset="-122"/>
                <a:sym typeface="+mn-ea"/>
              </a:rPr>
              <a:t>Part 4  </a:t>
            </a:r>
            <a:r>
              <a:rPr lang="zh-CN" sz="2800" dirty="0">
                <a:solidFill>
                  <a:schemeClr val="bg1"/>
                </a:solidFill>
                <a:latin typeface="方正兰亭黑_GBK" panose="02000000000000000000" pitchFamily="2" charset="-122"/>
                <a:ea typeface="方正兰亭黑_GBK" panose="02000000000000000000" pitchFamily="2" charset="-122"/>
                <a:cs typeface="微软雅黑" panose="020B0503020204020204" charset="-122"/>
                <a:sym typeface="+mn-ea"/>
              </a:rPr>
              <a:t>配合比编制说明</a:t>
            </a:r>
            <a:endParaRPr lang="zh-CN" sz="2800" dirty="0">
              <a:solidFill>
                <a:schemeClr val="bg1"/>
              </a:solidFill>
              <a:latin typeface="方正兰亭黑_GBK" panose="02000000000000000000" pitchFamily="2" charset="-122"/>
              <a:ea typeface="方正兰亭黑_GBK" panose="02000000000000000000" pitchFamily="2" charset="-122"/>
              <a:cs typeface="微软雅黑" panose="020B0503020204020204" charset="-122"/>
              <a:sym typeface="+mn-ea"/>
            </a:endParaRPr>
          </a:p>
        </p:txBody>
      </p:sp>
      <p:cxnSp>
        <p:nvCxnSpPr>
          <p:cNvPr id="9" name="直接连接符 8"/>
          <p:cNvCxnSpPr/>
          <p:nvPr/>
        </p:nvCxnSpPr>
        <p:spPr>
          <a:xfrm>
            <a:off x="1155881" y="3577545"/>
            <a:ext cx="3028587" cy="0"/>
          </a:xfrm>
          <a:prstGeom prst="line">
            <a:avLst/>
          </a:prstGeom>
          <a:ln w="9525">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524000" y="3628603"/>
            <a:ext cx="9144000" cy="1656006"/>
          </a:xfrm>
        </p:spPr>
        <p:txBody>
          <a:bodyPr/>
          <a:lstStyle/>
          <a:p>
            <a:endParaRPr lang="zh-CN" altLang="en-US"/>
          </a:p>
        </p:txBody>
      </p:sp>
      <p:sp>
        <p:nvSpPr>
          <p:cNvPr id="7" name="TextBox 6"/>
          <p:cNvSpPr txBox="1"/>
          <p:nvPr/>
        </p:nvSpPr>
        <p:spPr>
          <a:xfrm>
            <a:off x="2343786" y="1484631"/>
            <a:ext cx="2176780" cy="590931"/>
          </a:xfrm>
          <a:prstGeom prst="rect">
            <a:avLst/>
          </a:prstGeom>
          <a:noFill/>
        </p:spPr>
        <p:txBody>
          <a:bodyPr wrap="square" rtlCol="0">
            <a:spAutoFit/>
          </a:bodyPr>
          <a:lstStyle/>
          <a:p>
            <a:pPr algn="l">
              <a:lnSpc>
                <a:spcPct val="90000"/>
              </a:lnSpc>
              <a:buClrTx/>
              <a:buSzTx/>
              <a:buFontTx/>
            </a:pPr>
            <a:r>
              <a:rPr lang="zh-CN" altLang="en-US" sz="3600" b="1" dirty="0">
                <a:gradFill>
                  <a:gsLst>
                    <a:gs pos="0">
                      <a:schemeClr val="accent1">
                        <a:lumMod val="5000"/>
                        <a:lumOff val="95000"/>
                      </a:schemeClr>
                    </a:gs>
                    <a:gs pos="74000">
                      <a:schemeClr val="accent1">
                        <a:lumMod val="40000"/>
                        <a:lumOff val="60000"/>
                      </a:schemeClr>
                    </a:gs>
                    <a:gs pos="83000">
                      <a:schemeClr val="accent1">
                        <a:lumMod val="45000"/>
                        <a:lumOff val="55000"/>
                      </a:schemeClr>
                    </a:gs>
                    <a:gs pos="100000">
                      <a:schemeClr val="accent1">
                        <a:lumMod val="30000"/>
                        <a:lumOff val="70000"/>
                      </a:schemeClr>
                    </a:gs>
                  </a:gsLst>
                  <a:lin ang="5400000" scaled="1"/>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cs typeface="微软雅黑" panose="020B0503020204020204" charset="-122"/>
              </a:rPr>
              <a:t>主要内容</a:t>
            </a:r>
            <a:endParaRPr lang="zh-CN" altLang="en-US" sz="3600" b="1" dirty="0">
              <a:gradFill>
                <a:gsLst>
                  <a:gs pos="0">
                    <a:schemeClr val="accent1">
                      <a:lumMod val="5000"/>
                      <a:lumOff val="95000"/>
                    </a:schemeClr>
                  </a:gs>
                  <a:gs pos="74000">
                    <a:schemeClr val="accent1">
                      <a:lumMod val="40000"/>
                      <a:lumOff val="60000"/>
                    </a:schemeClr>
                  </a:gs>
                  <a:gs pos="83000">
                    <a:schemeClr val="accent1">
                      <a:lumMod val="45000"/>
                      <a:lumOff val="55000"/>
                    </a:schemeClr>
                  </a:gs>
                  <a:gs pos="100000">
                    <a:schemeClr val="accent1">
                      <a:lumMod val="30000"/>
                      <a:lumOff val="70000"/>
                    </a:schemeClr>
                  </a:gs>
                </a:gsLst>
                <a:lin ang="5400000" scaled="1"/>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4520565" y="1959610"/>
            <a:ext cx="4714875" cy="36984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Ø"/>
              <a:defRPr/>
            </a:pPr>
            <a:r>
              <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rPr>
              <a:t>配合比编制说明</a:t>
            </a:r>
            <a:endParaRPr kumimoji="0" lang="zh-CN" altLang="en-US" sz="2200" b="0" i="0" u="none" strike="noStrike" kern="1200" cap="none" spc="0"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Ø"/>
              <a:defRPr/>
            </a:pPr>
            <a:r>
              <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rPr>
              <a:t>与2014配合比变化</a:t>
            </a:r>
            <a:endPar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Ø"/>
              <a:defRPr/>
            </a:pPr>
            <a:r>
              <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rPr>
              <a:t>砼配合比消耗量使用特别事项</a:t>
            </a:r>
            <a:endPar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Ø"/>
              <a:defRPr/>
            </a:pPr>
            <a:r>
              <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rPr>
              <a:t>砌筑、抹灰砂浆、垫层配合比</a:t>
            </a:r>
            <a:endParaRPr lang="zh-CN" altLang="en-US" sz="2200" dirty="0" smtClean="0">
              <a:solidFill>
                <a:schemeClr val="bg1"/>
              </a:solidFill>
              <a:latin typeface="微软雅黑" panose="020B0503020204020204" charset="-122"/>
              <a:ea typeface="微软雅黑" panose="020B0503020204020204" charset="-122"/>
              <a:cs typeface="微软雅黑" panose="020B0503020204020204" charset="-122"/>
              <a:sym typeface="+mn-ea"/>
            </a:endParaRPr>
          </a:p>
          <a:p>
            <a:pPr marL="285750" marR="0" lvl="0" indent="-285750" algn="l" defTabSz="914400" rtl="0" eaLnBrk="1" fontAlgn="auto" latinLnBrk="0" hangingPunct="1">
              <a:lnSpc>
                <a:spcPts val="3500"/>
              </a:lnSpc>
              <a:spcBef>
                <a:spcPts val="0"/>
              </a:spcBef>
              <a:spcAft>
                <a:spcPts val="0"/>
              </a:spcAft>
              <a:buClrTx/>
              <a:buSzTx/>
              <a:buFont typeface="Wingdings" panose="05000000000000000000" pitchFamily="2" charset="2"/>
              <a:buChar char="Ø"/>
              <a:defRPr/>
            </a:pPr>
            <a:endParaRPr kumimoji="0" lang="en-US" altLang="zh-CN" sz="22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a:p>
            <a:pPr marL="285750" marR="0" lvl="0" indent="-285750" algn="l" defTabSz="914400" rtl="0" eaLnBrk="1" fontAlgn="auto" latinLnBrk="0" hangingPunct="1">
              <a:lnSpc>
                <a:spcPts val="3500"/>
              </a:lnSpc>
              <a:spcBef>
                <a:spcPts val="0"/>
              </a:spcBef>
              <a:spcAft>
                <a:spcPts val="0"/>
              </a:spcAft>
              <a:buClrTx/>
              <a:buSzTx/>
              <a:buFont typeface="Wingdings" panose="05000000000000000000" pitchFamily="2" charset="2"/>
              <a:buChar char="Ø"/>
              <a:defRPr/>
            </a:pPr>
            <a:endParaRPr kumimoji="0" lang="zh-CN" altLang="en-US" sz="22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7408" y="836712"/>
            <a:ext cx="10297144" cy="4154984"/>
          </a:xfrm>
          <a:prstGeom prst="rect">
            <a:avLst/>
          </a:prstGeom>
        </p:spPr>
        <p:txBody>
          <a:bodyPr wrap="square">
            <a:spAutoFit/>
          </a:bodyPr>
          <a:lstStyle/>
          <a:p>
            <a:r>
              <a:rPr lang="zh-CN" altLang="zh-CN" sz="2400" b="1" dirty="0"/>
              <a:t>二、材料费</a:t>
            </a:r>
            <a:endParaRPr lang="zh-CN" altLang="zh-CN" sz="2400" b="1" dirty="0"/>
          </a:p>
          <a:p>
            <a:pPr lvl="0"/>
            <a:r>
              <a:rPr lang="en-US" altLang="zh-CN" sz="2400" dirty="0" smtClean="0"/>
              <a:t>1</a:t>
            </a:r>
            <a:r>
              <a:rPr lang="zh-CN" altLang="en-US" sz="2400" dirty="0" smtClean="0"/>
              <a:t>、</a:t>
            </a:r>
            <a:r>
              <a:rPr lang="zh-CN" altLang="zh-CN" sz="2400" dirty="0" smtClean="0"/>
              <a:t>材料</a:t>
            </a:r>
            <a:r>
              <a:rPr lang="zh-CN" altLang="zh-CN" sz="2400" dirty="0"/>
              <a:t>单价为除税</a:t>
            </a:r>
            <a:r>
              <a:rPr lang="zh-CN" altLang="zh-CN" sz="2400" dirty="0" smtClean="0"/>
              <a:t>价格</a:t>
            </a:r>
            <a:r>
              <a:rPr lang="zh-CN" altLang="en-US" sz="2400" dirty="0" smtClean="0"/>
              <a:t>。</a:t>
            </a:r>
            <a:endParaRPr lang="zh-CN" altLang="zh-CN" sz="2400" dirty="0"/>
          </a:p>
          <a:p>
            <a:r>
              <a:rPr lang="en-US" altLang="zh-CN" sz="2400" dirty="0"/>
              <a:t>2</a:t>
            </a:r>
            <a:r>
              <a:rPr lang="zh-CN" altLang="zh-CN" sz="2400" dirty="0"/>
              <a:t>、其他材料费进入子目。</a:t>
            </a:r>
            <a:endParaRPr lang="zh-CN" altLang="zh-CN" sz="2400" dirty="0"/>
          </a:p>
          <a:p>
            <a:r>
              <a:rPr lang="en-US" altLang="zh-CN" sz="2400" dirty="0"/>
              <a:t>3</a:t>
            </a:r>
            <a:r>
              <a:rPr lang="zh-CN" altLang="zh-CN" sz="2400" dirty="0" smtClean="0"/>
              <a:t>、综合</a:t>
            </a:r>
            <a:r>
              <a:rPr lang="zh-CN" altLang="zh-CN" sz="2400" dirty="0"/>
              <a:t>脚手架分脚手架搭拆费和钢管扣件使用费。钢管扣件按租赁编制。单项脚手架钢管架按摊销编制，耐用期限钢管为</a:t>
            </a:r>
            <a:r>
              <a:rPr lang="en-US" altLang="zh-CN" sz="2400" dirty="0"/>
              <a:t>180</a:t>
            </a:r>
            <a:r>
              <a:rPr lang="zh-CN" altLang="zh-CN" sz="2400" dirty="0"/>
              <a:t>个月，扣件为</a:t>
            </a:r>
            <a:r>
              <a:rPr lang="en-US" altLang="zh-CN" sz="2400" dirty="0"/>
              <a:t>72</a:t>
            </a:r>
            <a:r>
              <a:rPr lang="zh-CN" altLang="zh-CN" sz="2400" dirty="0"/>
              <a:t>个月</a:t>
            </a:r>
            <a:r>
              <a:rPr lang="zh-CN" altLang="zh-CN" sz="2400" dirty="0" smtClean="0"/>
              <a:t>。木</a:t>
            </a:r>
            <a:r>
              <a:rPr lang="zh-CN" altLang="zh-CN" sz="2400" dirty="0"/>
              <a:t>模板钢支撑按租赁考虑。</a:t>
            </a:r>
            <a:endParaRPr lang="zh-CN" altLang="zh-CN" sz="2400" dirty="0"/>
          </a:p>
          <a:p>
            <a:r>
              <a:rPr lang="en-US" altLang="zh-CN" sz="2400" dirty="0" smtClean="0"/>
              <a:t>4</a:t>
            </a:r>
            <a:r>
              <a:rPr lang="zh-CN" altLang="zh-CN" sz="2400" dirty="0"/>
              <a:t>．本标准中的周转性材料按周转摊销消耗量编制，租赁性材料按投入用量和租赁时间编制</a:t>
            </a:r>
            <a:r>
              <a:rPr lang="zh-CN" altLang="zh-CN" sz="2400" dirty="0" smtClean="0"/>
              <a:t>。</a:t>
            </a:r>
            <a:endParaRPr lang="en-US" altLang="zh-CN" sz="2400" dirty="0" smtClean="0"/>
          </a:p>
          <a:p>
            <a:r>
              <a:rPr lang="en-US" altLang="zh-CN" sz="2400" dirty="0" smtClean="0"/>
              <a:t>5</a:t>
            </a:r>
            <a:r>
              <a:rPr lang="zh-CN" altLang="en-US" sz="2400" dirty="0" smtClean="0"/>
              <a:t>、</a:t>
            </a:r>
            <a:r>
              <a:rPr lang="zh-CN" altLang="zh-CN" sz="2400" dirty="0" smtClean="0"/>
              <a:t>材料</a:t>
            </a:r>
            <a:r>
              <a:rPr lang="zh-CN" altLang="zh-CN" sz="2400" dirty="0"/>
              <a:t>费</a:t>
            </a:r>
            <a:r>
              <a:rPr lang="en-US" altLang="zh-CN" sz="2400" dirty="0"/>
              <a:t>=</a:t>
            </a:r>
            <a:r>
              <a:rPr lang="zh-CN" altLang="zh-CN" sz="2400" dirty="0"/>
              <a:t>（原价</a:t>
            </a:r>
            <a:r>
              <a:rPr lang="en-US" altLang="zh-CN" sz="2400" dirty="0"/>
              <a:t>+</a:t>
            </a:r>
            <a:r>
              <a:rPr lang="zh-CN" altLang="zh-CN" sz="2400" dirty="0"/>
              <a:t>运杂费）</a:t>
            </a:r>
            <a:r>
              <a:rPr lang="en-US" altLang="zh-CN" sz="2400" dirty="0"/>
              <a:t>×</a:t>
            </a:r>
            <a:r>
              <a:rPr lang="zh-CN" altLang="zh-CN" sz="2400" dirty="0"/>
              <a:t>（</a:t>
            </a:r>
            <a:r>
              <a:rPr lang="en-US" altLang="zh-CN" sz="2400" dirty="0"/>
              <a:t>1+</a:t>
            </a:r>
            <a:r>
              <a:rPr lang="zh-CN" altLang="zh-CN" sz="2400" dirty="0"/>
              <a:t>场外运输损耗率）</a:t>
            </a:r>
            <a:r>
              <a:rPr lang="en-US" altLang="zh-CN" sz="2400" dirty="0"/>
              <a:t>×</a:t>
            </a:r>
            <a:r>
              <a:rPr lang="zh-CN" altLang="zh-CN" sz="2400" dirty="0"/>
              <a:t>（</a:t>
            </a:r>
            <a:r>
              <a:rPr lang="en-US" altLang="zh-CN" sz="2400" dirty="0"/>
              <a:t>1+</a:t>
            </a:r>
            <a:r>
              <a:rPr lang="zh-CN" altLang="zh-CN" sz="2400" dirty="0"/>
              <a:t>采购及保管费率</a:t>
            </a:r>
            <a:r>
              <a:rPr lang="zh-CN" altLang="zh-CN" sz="2400" dirty="0" smtClean="0"/>
              <a:t>）</a:t>
            </a:r>
            <a:r>
              <a:rPr lang="zh-CN" altLang="en-US" sz="2400" dirty="0" smtClean="0"/>
              <a:t>。</a:t>
            </a:r>
            <a:endParaRPr lang="zh-CN" altLang="zh-CN" sz="2400" dirty="0"/>
          </a:p>
          <a:p>
            <a:r>
              <a:rPr lang="en-US" altLang="zh-CN" sz="2400" dirty="0" smtClean="0"/>
              <a:t>6</a:t>
            </a:r>
            <a:r>
              <a:rPr lang="zh-CN" altLang="en-US" sz="2400" dirty="0" smtClean="0"/>
              <a:t>、</a:t>
            </a:r>
            <a:r>
              <a:rPr lang="zh-CN" altLang="zh-CN" sz="2400" dirty="0" smtClean="0"/>
              <a:t>施工</a:t>
            </a:r>
            <a:r>
              <a:rPr lang="zh-CN" altLang="zh-CN" sz="2400" dirty="0"/>
              <a:t>工具用具性消耗材料，未列出消耗量，在企业管理费中考虑。</a:t>
            </a:r>
            <a:endParaRPr lang="zh-CN" altLang="zh-CN" sz="2400" dirty="0"/>
          </a:p>
        </p:txBody>
      </p:sp>
      <p:sp>
        <p:nvSpPr>
          <p:cNvPr id="4" name="矩形 3"/>
          <p:cNvSpPr/>
          <p:nvPr/>
        </p:nvSpPr>
        <p:spPr>
          <a:xfrm>
            <a:off x="-8756" y="0"/>
            <a:ext cx="2864396" cy="461665"/>
          </a:xfrm>
          <a:prstGeom prst="rect">
            <a:avLst/>
          </a:prstGeom>
        </p:spPr>
        <p:txBody>
          <a:bodyPr wrap="square">
            <a:spAutoFit/>
          </a:bodyPr>
          <a:lstStyle/>
          <a:p>
            <a:r>
              <a:rPr lang="zh-CN" altLang="en-US" sz="2400" b="1" dirty="0" smtClean="0">
                <a:solidFill>
                  <a:srgbClr val="FF0000"/>
                </a:solidFill>
              </a:rPr>
              <a:t>一、子目特点</a:t>
            </a:r>
            <a:endParaRPr lang="zh-CN" altLang="en-US" sz="2400" dirty="0">
              <a:solidFill>
                <a:srgbClr val="FF0000"/>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45107" y="1112444"/>
            <a:ext cx="4714908" cy="702651"/>
          </a:xfrm>
          <a:prstGeom prst="rect">
            <a:avLst/>
          </a:prstGeom>
          <a:noFill/>
          <a:ln w="9525">
            <a:noFill/>
            <a:miter lim="800000"/>
          </a:ln>
          <a:effectLst/>
        </p:spPr>
        <p:txBody>
          <a:bodyPr vert="horz" wrap="square" lIns="1112485" tIns="165048" rIns="91440" bIns="165048" numCol="1" anchor="ctr" anchorCtr="0" compatLnSpc="1">
            <a:spAutoFit/>
          </a:bodyPr>
          <a:lstStyle/>
          <a:p>
            <a:pPr marL="0" marR="0" lvl="0" indent="0" defTabSz="914400" rtl="0" eaLnBrk="1" fontAlgn="base" latinLnBrk="0" hangingPunct="1">
              <a:lnSpc>
                <a:spcPct val="100000"/>
              </a:lnSpc>
              <a:spcBef>
                <a:spcPct val="0"/>
              </a:spcBef>
              <a:spcAft>
                <a:spcPct val="0"/>
              </a:spcAft>
              <a:buClrTx/>
              <a:buSzTx/>
            </a:pPr>
            <a:r>
              <a:rPr kumimoji="0" lang="zh-CN" altLang="en-US" sz="2400" b="1" i="0" u="none" strike="noStrike" cap="none" normalizeH="0" baseline="0" dirty="0">
                <a:solidFill>
                  <a:srgbClr val="FFFF00"/>
                </a:solidFill>
                <a:latin typeface="微软雅黑" panose="020B0503020204020204" charset="-122"/>
                <a:ea typeface="微软雅黑" panose="020B0503020204020204" charset="-122"/>
              </a:rPr>
              <a:t>一、配合比编制说明</a:t>
            </a:r>
            <a:endParaRPr kumimoji="0" lang="zh-CN" altLang="en-US" sz="2400" b="1" i="0" u="none" strike="noStrike" cap="none" normalizeH="0" baseline="0" dirty="0">
              <a:solidFill>
                <a:srgbClr val="FFFF00"/>
              </a:solidFill>
              <a:latin typeface="微软雅黑" panose="020B0503020204020204" charset="-122"/>
              <a:ea typeface="微软雅黑" panose="020B0503020204020204" charset="-122"/>
            </a:endParaRPr>
          </a:p>
        </p:txBody>
      </p:sp>
      <p:sp>
        <p:nvSpPr>
          <p:cNvPr id="6" name="矩形 5"/>
          <p:cNvSpPr/>
          <p:nvPr/>
        </p:nvSpPr>
        <p:spPr>
          <a:xfrm>
            <a:off x="2525051" y="2075166"/>
            <a:ext cx="7500991" cy="2308324"/>
          </a:xfrm>
          <a:prstGeom prst="rect">
            <a:avLst/>
          </a:prstGeom>
        </p:spPr>
        <p:txBody>
          <a:bodyPr wrap="square">
            <a:spAutoFit/>
          </a:bodyPr>
          <a:lstStyle/>
          <a:p>
            <a:pPr>
              <a:lnSpc>
                <a:spcPct val="200000"/>
              </a:lnSpc>
            </a:pPr>
            <a:r>
              <a:rPr lang="zh-CN" altLang="en-US" dirty="0" smtClean="0">
                <a:solidFill>
                  <a:schemeClr val="bg1"/>
                </a:solidFill>
                <a:cs typeface="微软雅黑" panose="020B0503020204020204" charset="-122"/>
              </a:rPr>
              <a:t>         </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本附录配合比数据来源实验室检测数据，包括现浇及现场预制构件砼。具体有现场搅拌普通砼（坍落度45以下）、普通砼（坍落度50-90）、泵送砼、抗渗砼、水下砼、喷射砼及纯水泥浆、特殊砂浆（含灌注砂浆）、透水砼、沥青砼、水泥稳混合料、陶粒砼9个小节。</a:t>
            </a:r>
            <a:endParaRPr lang="zh-CN" altLang="en-US"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49072" y="1433197"/>
            <a:ext cx="3446145" cy="461665"/>
          </a:xfrm>
          <a:prstGeom prst="rect">
            <a:avLst/>
          </a:prstGeom>
        </p:spPr>
        <p:txBody>
          <a:bodyPr wrap="square">
            <a:spAutoFit/>
          </a:bodyPr>
          <a:lstStyle/>
          <a:p>
            <a:r>
              <a:rPr lang="zh-CN" altLang="en-US" sz="2400" b="1" dirty="0">
                <a:solidFill>
                  <a:srgbClr val="FFFF00"/>
                </a:solidFill>
                <a:latin typeface="微软雅黑" panose="020B0503020204020204" charset="-122"/>
                <a:ea typeface="微软雅黑" panose="020B0503020204020204" charset="-122"/>
              </a:rPr>
              <a:t>二、与2014配合比变化</a:t>
            </a:r>
            <a:endParaRPr lang="zh-CN" altLang="en-US" sz="2400" b="1" dirty="0">
              <a:solidFill>
                <a:srgbClr val="FFFF00"/>
              </a:solidFill>
              <a:latin typeface="微软雅黑" panose="020B0503020204020204" charset="-122"/>
              <a:ea typeface="微软雅黑" panose="020B0503020204020204" charset="-122"/>
            </a:endParaRPr>
          </a:p>
        </p:txBody>
      </p:sp>
      <p:sp>
        <p:nvSpPr>
          <p:cNvPr id="5" name="矩形 4"/>
          <p:cNvSpPr/>
          <p:nvPr/>
        </p:nvSpPr>
        <p:spPr>
          <a:xfrm>
            <a:off x="2463138" y="2300273"/>
            <a:ext cx="7215239" cy="1670778"/>
          </a:xfrm>
          <a:prstGeom prst="rect">
            <a:avLst/>
          </a:prstGeom>
        </p:spPr>
        <p:txBody>
          <a:bodyPr wrap="square">
            <a:spAutoFit/>
          </a:bodyPr>
          <a:lstStyle/>
          <a:p>
            <a:pPr>
              <a:lnSpc>
                <a:spcPct val="200000"/>
              </a:lnSpc>
            </a:pPr>
            <a:r>
              <a:rPr lang="zh-CN" altLang="en-US" dirty="0" smtClean="0">
                <a:solidFill>
                  <a:schemeClr val="bg1"/>
                </a:solidFill>
                <a:cs typeface="微软雅黑" panose="020B0503020204020204" charset="-122"/>
              </a:rPr>
              <a:t>        </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 与2014定额配合比相比较,取消了</a:t>
            </a:r>
            <a:r>
              <a:rPr lang="zh-CN" altLang="en-US" dirty="0" smtClean="0">
                <a:solidFill>
                  <a:srgbClr val="FF0000"/>
                </a:solidFill>
                <a:latin typeface="微软雅黑" panose="020B0503020204020204" charset="-122"/>
                <a:ea typeface="微软雅黑" panose="020B0503020204020204" charset="-122"/>
                <a:cs typeface="微软雅黑" panose="020B0503020204020204" charset="-122"/>
              </a:rPr>
              <a:t>灌注砼和道路砼</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，实际使用时可根据坍落度数据套用相应普通砼或泵送砼。原砼中水泥强度等级原分32.5级、42.5级、52.5，现所有配合比中水泥为均采用</a:t>
            </a:r>
            <a:r>
              <a:rPr lang="zh-CN" altLang="en-US" dirty="0" smtClean="0">
                <a:solidFill>
                  <a:srgbClr val="FF0000"/>
                </a:solidFill>
                <a:latin typeface="微软雅黑" panose="020B0503020204020204" charset="-122"/>
                <a:ea typeface="微软雅黑" panose="020B0503020204020204" charset="-122"/>
                <a:cs typeface="微软雅黑" panose="020B0503020204020204" charset="-122"/>
              </a:rPr>
              <a:t>42.5级</a:t>
            </a:r>
            <a:endParaRPr lang="zh-CN" altLang="en-US" dirty="0" smtClean="0">
              <a:solidFill>
                <a:srgbClr val="FF000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21749" y="859769"/>
            <a:ext cx="4801314" cy="461665"/>
          </a:xfrm>
          <a:prstGeom prst="rect">
            <a:avLst/>
          </a:prstGeom>
        </p:spPr>
        <p:txBody>
          <a:bodyPr wrap="none">
            <a:spAutoFit/>
          </a:bodyPr>
          <a:lstStyle/>
          <a:p>
            <a:r>
              <a:rPr lang="zh-CN" altLang="en-US" sz="2400" b="1" dirty="0">
                <a:solidFill>
                  <a:srgbClr val="FFFF00"/>
                </a:solidFill>
                <a:latin typeface="微软雅黑" panose="020B0503020204020204" charset="-122"/>
                <a:ea typeface="微软雅黑" panose="020B0503020204020204" charset="-122"/>
              </a:rPr>
              <a:t>三、砼配合比消耗量使用特别事项</a:t>
            </a:r>
            <a:endParaRPr lang="zh-CN" altLang="en-US" sz="2400" b="1" dirty="0">
              <a:solidFill>
                <a:srgbClr val="FFFF00"/>
              </a:solidFill>
              <a:latin typeface="微软雅黑" panose="020B0503020204020204" charset="-122"/>
              <a:ea typeface="微软雅黑" panose="020B0503020204020204" charset="-122"/>
            </a:endParaRPr>
          </a:p>
        </p:txBody>
      </p:sp>
      <p:sp>
        <p:nvSpPr>
          <p:cNvPr id="51201" name="Rectangle 1"/>
          <p:cNvSpPr>
            <a:spLocks noChangeArrowheads="1"/>
          </p:cNvSpPr>
          <p:nvPr/>
        </p:nvSpPr>
        <p:spPr bwMode="auto">
          <a:xfrm>
            <a:off x="2023745" y="1394780"/>
            <a:ext cx="7929880" cy="452431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7505" algn="l" defTabSz="914400" rtl="0" eaLnBrk="1" fontAlgn="base" latinLnBrk="0" hangingPunct="1">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1. 配合比各材料用量实验室数据为净用量，因此增加材料损耗系数，其中水泥、粉煤灰、矿粉按2%，砂石按3%，石灰膏1%，减水剂等其他添加剂均按1%计算；</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7505"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2. 砂考虑了膨胀系数，粗砂为18%，中砂为25%，碎石及砾石暂未考虑。</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7505" algn="l" defTabSz="914400" rtl="0" eaLnBrk="0" fontAlgn="base" latinLnBrk="0" hangingPunct="0">
              <a:lnSpc>
                <a:spcPct val="200000"/>
              </a:lnSpc>
              <a:spcBef>
                <a:spcPct val="0"/>
              </a:spcBef>
              <a:spcAft>
                <a:spcPct val="0"/>
              </a:spcAft>
              <a:buClrTx/>
              <a:buSzTx/>
              <a:buFontTx/>
              <a:buNone/>
            </a:pP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sym typeface="+mn-ea"/>
              </a:rPr>
              <a:t>3. 实验室配合比中砂石粉煤灰等材料均采用重量配比，进定额配比数据，根据重量与立方之间的换算，具体换算数据：砂综合按1450kg/m3、 碎石综合按1550kg/m3、砾石综合按1650kg/m3 、粉煤灰按700kg/m3。</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7505" algn="l" defTabSz="914400" rtl="0" eaLnBrk="0" fontAlgn="base" latinLnBrk="0" hangingPunct="0">
              <a:lnSpc>
                <a:spcPct val="200000"/>
              </a:lnSpc>
              <a:spcBef>
                <a:spcPct val="0"/>
              </a:spcBef>
              <a:spcAft>
                <a:spcPct val="0"/>
              </a:spcAft>
              <a:buClrTx/>
              <a:buSzTx/>
              <a:buFontTx/>
              <a:buNone/>
            </a:pP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1924050" y="1167757"/>
            <a:ext cx="8358215" cy="452431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67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4. 对应配合比中有缺项的：如果是同标号、同水泥级别仅粗骨料不同(砾石换碎石或者碎石换砾石)可以根据重量比进行换算（例如砾石换碎石，就用砾石工程量*1.65/1.55）；如果是水泥级别不同的，需要做配合比实验。配合比中现有的子目不允许调整。</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2667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5. 混凝土配合比中各减水剂掺量为：抗渗混凝土UEA膨胀剂掺量按水泥量的8%，高性能减水剂按水泥量的2%；水下砼减水剂按水泥含量的1.5%，泵送砼减水剂按水泥含量的2.23%计算</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2667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6. 陶粒砼仍沿用2014年定额配合比数据。</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06167" y="1290617"/>
            <a:ext cx="4801314" cy="461665"/>
          </a:xfrm>
          <a:prstGeom prst="rect">
            <a:avLst/>
          </a:prstGeom>
        </p:spPr>
        <p:txBody>
          <a:bodyPr wrap="none">
            <a:spAutoFit/>
          </a:bodyPr>
          <a:lstStyle/>
          <a:p>
            <a:r>
              <a:rPr lang="zh-CN" altLang="en-US" sz="2400" b="1" dirty="0">
                <a:solidFill>
                  <a:srgbClr val="FFFF00"/>
                </a:solidFill>
                <a:latin typeface="微软雅黑" panose="020B0503020204020204" charset="-122"/>
                <a:ea typeface="微软雅黑" panose="020B0503020204020204" charset="-122"/>
              </a:rPr>
              <a:t>四、砌筑、抹灰砂浆、垫层配合比</a:t>
            </a:r>
            <a:endParaRPr lang="zh-CN" altLang="en-US" sz="2400" b="1" dirty="0">
              <a:solidFill>
                <a:srgbClr val="FFFF00"/>
              </a:solidFill>
              <a:latin typeface="微软雅黑" panose="020B0503020204020204" charset="-122"/>
              <a:ea typeface="微软雅黑" panose="020B0503020204020204" charset="-122"/>
            </a:endParaRPr>
          </a:p>
        </p:txBody>
      </p:sp>
      <p:sp>
        <p:nvSpPr>
          <p:cNvPr id="54273" name="Rectangle 1"/>
          <p:cNvSpPr>
            <a:spLocks noChangeArrowheads="1"/>
          </p:cNvSpPr>
          <p:nvPr/>
        </p:nvSpPr>
        <p:spPr bwMode="auto">
          <a:xfrm>
            <a:off x="1809721" y="1984348"/>
            <a:ext cx="8429652" cy="341632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444500" algn="l" defTabSz="914400" rtl="0" eaLnBrk="1" fontAlgn="base" latinLnBrk="0" hangingPunct="1">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一、砌筑砂浆配合比是根据《砌筑砂浆配合比设计规JGJ/T98-2010/J65-2010的规定，按实验室验证数据编制而成的。</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56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二、抹灰砂浆中,水泥全部按42.5级，107胶的子目中由</a:t>
            </a:r>
            <a:r>
              <a:rPr kumimoji="0" lang="zh-CN" altLang="en-US" b="0" i="0" u="none" strike="noStrike" cap="none" normalizeH="0" baseline="0" dirty="0" smtClean="0">
                <a:solidFill>
                  <a:srgbClr val="FF0000"/>
                </a:solidFill>
                <a:latin typeface="微软雅黑" panose="020B0503020204020204" charset="-122"/>
                <a:ea typeface="微软雅黑" panose="020B0503020204020204" charset="-122"/>
                <a:cs typeface="微软雅黑" panose="020B0503020204020204" charset="-122"/>
              </a:rPr>
              <a:t>801胶</a:t>
            </a: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替换了107胶，新增了石灰黄泥浆(1:2.5)配合比及新增石灰粘土砂浆(1:0.3:4)，其他配合比材料及数量均按原14定额配合比未做调整。</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5600" algn="l" defTabSz="914400" rtl="0" eaLnBrk="0" fontAlgn="base" latinLnBrk="0" hangingPunct="0">
              <a:lnSpc>
                <a:spcPct val="200000"/>
              </a:lnSpc>
              <a:spcBef>
                <a:spcPct val="0"/>
              </a:spcBef>
              <a:spcAft>
                <a:spcPct val="0"/>
              </a:spcAft>
              <a:buClrTx/>
              <a:buSzTx/>
              <a:buFontTx/>
              <a:buNone/>
            </a:pP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1953230" y="1482062"/>
            <a:ext cx="8429652" cy="341632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56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三、垫层材料及耐酸防腐材料配合比是按原2014年定额配合比。</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56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四、保温材料配合比根据湖南省建设科技与建筑节能协会部门发布的“已纳入湖南省建筑节能技术、工艺、材料、设备推广应用目录系统材料汇总表”目录内材料执行，施工工艺根据湖南省工程建设标准设计图集《居住建筑节能65%围护结构构造》(湘2017 J907)。实际施工过程中也是按成品材料采购，因此，保温材料配合比章节取消。</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953230" y="1482062"/>
            <a:ext cx="8429652" cy="341632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556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三、垫层材料及耐酸防腐材料配合比是按原2014年定额配合比。</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a:p>
            <a:pPr marL="0" marR="0" lvl="0" indent="355600" algn="l" defTabSz="914400" rtl="0" eaLnBrk="0" fontAlgn="base" latinLnBrk="0" hangingPunct="0">
              <a:lnSpc>
                <a:spcPct val="200000"/>
              </a:lnSpc>
              <a:spcBef>
                <a:spcPct val="0"/>
              </a:spcBef>
              <a:spcAft>
                <a:spcPct val="0"/>
              </a:spcAft>
              <a:buClrTx/>
              <a:buSzTx/>
              <a:buFontTx/>
              <a:buNone/>
            </a:pPr>
            <a:r>
              <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rPr>
              <a:t>四、保温材料配合比根据湖南省建设科技与建筑节能协会部门发布的“已纳入湖南省建筑节能技术、工艺、材料、设备推广应用目录系统材料汇总表”目录内材料执行，施工工艺根据湖南省工程建设标准设计图集《居住建筑节能65%围护结构构造》(湘2017 J907)。实际施工过程中也是按成品材料采购，因此，保温材料配合比章节取消。</a:t>
            </a:r>
            <a:endParaRPr kumimoji="0" lang="zh-CN" altLang="en-US" b="0" i="0" u="none" strike="noStrike" cap="none" normalizeH="0" baseline="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791743" y="2492896"/>
            <a:ext cx="4357283" cy="1323439"/>
          </a:xfrm>
          <a:prstGeom prst="rect">
            <a:avLst/>
          </a:prstGeom>
        </p:spPr>
        <p:txBody>
          <a:bodyPr wrap="none">
            <a:spAutoFit/>
          </a:bodyPr>
          <a:lstStyle/>
          <a:p>
            <a:r>
              <a:rPr lang="zh-CN" altLang="en-US" sz="8000" dirty="0" smtClean="0">
                <a:solidFill>
                  <a:schemeClr val="bg1"/>
                </a:solidFill>
                <a:latin typeface="微软雅黑" panose="020B0503020204020204" charset="-122"/>
                <a:ea typeface="微软雅黑" panose="020B0503020204020204" charset="-122"/>
                <a:cs typeface="微软雅黑" panose="020B0503020204020204" charset="-122"/>
              </a:rPr>
              <a:t>谢       谢</a:t>
            </a:r>
            <a:endParaRPr lang="zh-CN" altLang="en-US" sz="8000"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7488" y="1353898"/>
            <a:ext cx="9001000" cy="1938992"/>
          </a:xfrm>
          <a:prstGeom prst="rect">
            <a:avLst/>
          </a:prstGeom>
        </p:spPr>
        <p:txBody>
          <a:bodyPr wrap="square">
            <a:spAutoFit/>
          </a:bodyPr>
          <a:lstStyle/>
          <a:p>
            <a:r>
              <a:rPr lang="zh-CN" altLang="zh-CN" sz="2400" b="1" dirty="0"/>
              <a:t>三、机械费</a:t>
            </a:r>
            <a:endParaRPr lang="zh-CN" altLang="zh-CN" sz="2400" b="1" dirty="0"/>
          </a:p>
          <a:p>
            <a:r>
              <a:rPr lang="en-US" altLang="zh-CN" sz="2400" dirty="0"/>
              <a:t>1</a:t>
            </a:r>
            <a:r>
              <a:rPr lang="zh-CN" altLang="zh-CN" sz="2400" dirty="0"/>
              <a:t>、单位原值</a:t>
            </a:r>
            <a:r>
              <a:rPr lang="en-US" altLang="zh-CN" sz="2400" dirty="0"/>
              <a:t>2000</a:t>
            </a:r>
            <a:r>
              <a:rPr lang="zh-CN" altLang="zh-CN" sz="2400" dirty="0"/>
              <a:t>元以内、使用年限在一年以内的小型施工机械作为工具用具</a:t>
            </a:r>
            <a:r>
              <a:rPr lang="zh-CN" altLang="zh-CN" sz="2400" dirty="0" smtClean="0"/>
              <a:t>列</a:t>
            </a:r>
            <a:r>
              <a:rPr lang="zh-CN" altLang="en-US" sz="2400" dirty="0" smtClean="0"/>
              <a:t>入</a:t>
            </a:r>
            <a:r>
              <a:rPr lang="zh-CN" altLang="zh-CN" sz="2400" dirty="0" smtClean="0"/>
              <a:t>企业管理</a:t>
            </a:r>
            <a:r>
              <a:rPr lang="zh-CN" altLang="en-US" sz="2400" dirty="0" smtClean="0"/>
              <a:t>。</a:t>
            </a:r>
            <a:r>
              <a:rPr lang="zh-CN" altLang="zh-CN" sz="2400" dirty="0" smtClean="0"/>
              <a:t>其</a:t>
            </a:r>
            <a:r>
              <a:rPr lang="zh-CN" altLang="zh-CN" sz="2400" dirty="0"/>
              <a:t>消耗的燃料动力等已列入材料费内</a:t>
            </a:r>
            <a:r>
              <a:rPr lang="zh-CN" altLang="zh-CN" sz="2400" dirty="0" smtClean="0"/>
              <a:t>。</a:t>
            </a:r>
            <a:endParaRPr lang="en-US" altLang="zh-CN" sz="2400" dirty="0" smtClean="0"/>
          </a:p>
          <a:p>
            <a:r>
              <a:rPr lang="en-US" altLang="zh-CN" sz="2400" dirty="0" smtClean="0"/>
              <a:t>2</a:t>
            </a:r>
            <a:r>
              <a:rPr lang="zh-CN" altLang="en-US" sz="2400" dirty="0" smtClean="0"/>
              <a:t>、塔吊等是按租赁费编制，</a:t>
            </a:r>
            <a:r>
              <a:rPr lang="zh-CN" altLang="en-US" sz="2400" dirty="0"/>
              <a:t>没有按</a:t>
            </a:r>
            <a:r>
              <a:rPr lang="zh-CN" altLang="en-US" sz="2400" dirty="0" smtClean="0"/>
              <a:t>租赁费考虑的，考虑资金成本，提高折旧费</a:t>
            </a:r>
            <a:r>
              <a:rPr lang="zh-CN" altLang="en-US" sz="2400" dirty="0"/>
              <a:t>，与市场租赁水平</a:t>
            </a:r>
            <a:r>
              <a:rPr lang="zh-CN" altLang="en-US" sz="2400" dirty="0" smtClean="0"/>
              <a:t>大体相当。</a:t>
            </a:r>
            <a:endParaRPr lang="zh-CN" altLang="en-US" sz="2400" dirty="0"/>
          </a:p>
        </p:txBody>
      </p:sp>
      <p:sp>
        <p:nvSpPr>
          <p:cNvPr id="4" name="矩形 3"/>
          <p:cNvSpPr/>
          <p:nvPr/>
        </p:nvSpPr>
        <p:spPr>
          <a:xfrm>
            <a:off x="-8756" y="0"/>
            <a:ext cx="2292642" cy="461665"/>
          </a:xfrm>
          <a:prstGeom prst="rect">
            <a:avLst/>
          </a:prstGeom>
        </p:spPr>
        <p:txBody>
          <a:bodyPr wrap="square">
            <a:spAutoFit/>
          </a:bodyPr>
          <a:lstStyle/>
          <a:p>
            <a:r>
              <a:rPr lang="zh-CN" altLang="en-US" sz="2400" b="1" dirty="0" smtClean="0">
                <a:solidFill>
                  <a:srgbClr val="FF0000"/>
                </a:solidFill>
              </a:rPr>
              <a:t>一、子目特点</a:t>
            </a:r>
            <a:endParaRPr lang="zh-CN" altLang="en-US" sz="24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839416" y="908720"/>
          <a:ext cx="10297144" cy="5640553"/>
        </p:xfrm>
        <a:graphic>
          <a:graphicData uri="http://schemas.openxmlformats.org/drawingml/2006/table">
            <a:tbl>
              <a:tblPr firstRow="1" firstCol="1" bandRow="1">
                <a:tableStyleId>{5C22544A-7EE6-4342-B048-85BDC9FD1C3A}</a:tableStyleId>
              </a:tblPr>
              <a:tblGrid>
                <a:gridCol w="792088"/>
                <a:gridCol w="2448272"/>
                <a:gridCol w="4032448"/>
                <a:gridCol w="720080"/>
                <a:gridCol w="576064"/>
                <a:gridCol w="1728192"/>
              </a:tblGrid>
              <a:tr h="343490">
                <a:tc>
                  <a:txBody>
                    <a:bodyPr/>
                    <a:lstStyle/>
                    <a:p>
                      <a:pPr algn="just">
                        <a:spcAft>
                          <a:spcPts val="0"/>
                        </a:spcAft>
                      </a:pPr>
                      <a:r>
                        <a:rPr lang="zh-CN" sz="1400" kern="100" dirty="0">
                          <a:effectLst/>
                        </a:rPr>
                        <a:t>序号</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effectLst/>
                        </a:rPr>
                        <a:t>工程内容</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effectLst/>
                        </a:rPr>
                        <a:t>计费基础说明</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费率</a:t>
                      </a:r>
                      <a:r>
                        <a:rPr lang="en-US" sz="1400" kern="100">
                          <a:effectLst/>
                        </a:rPr>
                        <a:t>%</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金额</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其中：暂估价（元）</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zh-CN" sz="1400" kern="100">
                          <a:effectLst/>
                        </a:rPr>
                        <a:t>一</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solidFill>
                            <a:srgbClr val="FF0000"/>
                          </a:solidFill>
                          <a:effectLst/>
                        </a:rPr>
                        <a:t>分部分项工程费</a:t>
                      </a:r>
                      <a:endParaRPr lang="zh-CN" sz="1400" kern="100" dirty="0">
                        <a:solidFill>
                          <a:srgbClr val="FF0000"/>
                        </a:solidFill>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分部分项费用合计</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1</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effectLst/>
                        </a:rPr>
                        <a:t>直接费</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marL="0" marR="0" indent="0" algn="just" defTabSz="914400" rtl="0" eaLnBrk="1" fontAlgn="auto" latinLnBrk="0" hangingPunct="1">
                        <a:lnSpc>
                          <a:spcPct val="100000"/>
                        </a:lnSpc>
                        <a:spcBef>
                          <a:spcPts val="0"/>
                        </a:spcBef>
                        <a:spcAft>
                          <a:spcPts val="0"/>
                        </a:spcAft>
                        <a:buClrTx/>
                        <a:buSzTx/>
                        <a:buFontTx/>
                        <a:buNone/>
                        <a:defRPr/>
                      </a:pPr>
                      <a:r>
                        <a:rPr lang="en-US" sz="1400" kern="100" dirty="0">
                          <a:effectLst/>
                        </a:rPr>
                        <a:t> </a:t>
                      </a:r>
                      <a:r>
                        <a:rPr lang="en-US" altLang="zh-CN" sz="1400" kern="100" dirty="0" smtClean="0">
                          <a:effectLst/>
                        </a:rPr>
                        <a:t>1+2+3</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1.1</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effectLst/>
                        </a:rPr>
                        <a:t>人工费</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1.2</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材料费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312135">
                <a:tc>
                  <a:txBody>
                    <a:bodyPr/>
                    <a:lstStyle/>
                    <a:p>
                      <a:pPr algn="just">
                        <a:spcAft>
                          <a:spcPts val="0"/>
                        </a:spcAft>
                      </a:pPr>
                      <a:r>
                        <a:rPr lang="en-US" sz="1400" kern="100">
                          <a:effectLst/>
                        </a:rPr>
                        <a:t>1.2.1</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其中</a:t>
                      </a:r>
                      <a:r>
                        <a:rPr lang="en-US" sz="1400" kern="100">
                          <a:effectLst/>
                        </a:rPr>
                        <a:t>:</a:t>
                      </a:r>
                      <a:r>
                        <a:rPr lang="zh-CN" sz="1400" kern="100">
                          <a:effectLst/>
                        </a:rPr>
                        <a:t>工程设备费</a:t>
                      </a:r>
                      <a:r>
                        <a:rPr lang="en-US" sz="1400" kern="100">
                          <a:effectLst/>
                        </a:rPr>
                        <a:t>/</a:t>
                      </a:r>
                      <a:r>
                        <a:rPr lang="zh-CN" sz="1400" kern="100">
                          <a:effectLst/>
                        </a:rPr>
                        <a:t>其他</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effectLst/>
                        </a:rPr>
                        <a:t>（详见附录</a:t>
                      </a:r>
                      <a:r>
                        <a:rPr lang="en-US" sz="1400" kern="100" dirty="0">
                          <a:effectLst/>
                        </a:rPr>
                        <a:t>C</a:t>
                      </a:r>
                      <a:r>
                        <a:rPr lang="zh-CN" sz="1400" kern="100" dirty="0">
                          <a:effectLst/>
                        </a:rPr>
                        <a:t>说明第</a:t>
                      </a:r>
                      <a:r>
                        <a:rPr lang="en-US" sz="1400" kern="100" dirty="0">
                          <a:effectLst/>
                        </a:rPr>
                        <a:t>2</a:t>
                      </a:r>
                      <a:r>
                        <a:rPr lang="zh-CN" sz="1400" kern="100" dirty="0">
                          <a:effectLst/>
                        </a:rPr>
                        <a:t>条规定计算）</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1.3</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机械费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2</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管理费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3</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其他管理费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effectLst/>
                        </a:rPr>
                        <a:t>（按附录</a:t>
                      </a:r>
                      <a:r>
                        <a:rPr lang="en-US" sz="1400" kern="100" dirty="0">
                          <a:effectLst/>
                        </a:rPr>
                        <a:t>C</a:t>
                      </a:r>
                      <a:r>
                        <a:rPr lang="zh-CN" sz="1400" kern="100" dirty="0">
                          <a:effectLst/>
                        </a:rPr>
                        <a:t>说明第</a:t>
                      </a:r>
                      <a:r>
                        <a:rPr lang="en-US" sz="1400" kern="100" dirty="0">
                          <a:effectLst/>
                        </a:rPr>
                        <a:t>2</a:t>
                      </a:r>
                      <a:r>
                        <a:rPr lang="zh-CN" sz="1400" kern="100" dirty="0">
                          <a:effectLst/>
                        </a:rPr>
                        <a:t>条规定计算）</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4</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利润</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zh-CN" sz="1400" kern="100">
                          <a:effectLst/>
                        </a:rPr>
                        <a:t>二</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solidFill>
                            <a:srgbClr val="FF0000"/>
                          </a:solidFill>
                          <a:effectLst/>
                        </a:rPr>
                        <a:t>措施项目费</a:t>
                      </a:r>
                      <a:endParaRPr lang="zh-CN" sz="1400" kern="100" dirty="0">
                        <a:solidFill>
                          <a:srgbClr val="FF0000"/>
                        </a:solidFill>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1+2+3</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1</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单价措施项目费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effectLst/>
                        </a:rPr>
                        <a:t>单价措施项目费合计</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1.1</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直接费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237775">
                <a:tc>
                  <a:txBody>
                    <a:bodyPr/>
                    <a:lstStyle/>
                    <a:p>
                      <a:pPr algn="just">
                        <a:spcAft>
                          <a:spcPts val="0"/>
                        </a:spcAft>
                      </a:pPr>
                      <a:r>
                        <a:rPr lang="en-US" sz="1400" kern="100">
                          <a:effectLst/>
                        </a:rPr>
                        <a:t>1.1.1</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effectLst/>
                        </a:rPr>
                        <a:t>人工费</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216024">
                <a:tc>
                  <a:txBody>
                    <a:bodyPr/>
                    <a:lstStyle/>
                    <a:p>
                      <a:pPr algn="just">
                        <a:spcAft>
                          <a:spcPts val="0"/>
                        </a:spcAft>
                      </a:pPr>
                      <a:r>
                        <a:rPr lang="en-US" sz="1400" kern="100">
                          <a:effectLst/>
                        </a:rPr>
                        <a:t>1.1.2</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材料费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263929">
                <a:tc>
                  <a:txBody>
                    <a:bodyPr/>
                    <a:lstStyle/>
                    <a:p>
                      <a:pPr algn="just">
                        <a:spcAft>
                          <a:spcPts val="0"/>
                        </a:spcAft>
                      </a:pPr>
                      <a:r>
                        <a:rPr lang="en-US" sz="1400" kern="100">
                          <a:effectLst/>
                        </a:rPr>
                        <a:t>1.1.3</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机械费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1.2</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管理费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1.3</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利润</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2</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总价措施项目费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（按</a:t>
                      </a:r>
                      <a:r>
                        <a:rPr lang="en-US" sz="1400" kern="100">
                          <a:effectLst/>
                        </a:rPr>
                        <a:t>E.20</a:t>
                      </a:r>
                      <a:r>
                        <a:rPr lang="zh-CN" sz="1400" kern="100">
                          <a:effectLst/>
                        </a:rPr>
                        <a:t>总价措施项目计价表计算）</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3</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绿色施工安全防护措施项目费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（按</a:t>
                      </a:r>
                      <a:r>
                        <a:rPr lang="en-US" sz="1400" kern="100">
                          <a:effectLst/>
                        </a:rPr>
                        <a:t>E.21</a:t>
                      </a:r>
                      <a:r>
                        <a:rPr lang="zh-CN" sz="1400" kern="100">
                          <a:effectLst/>
                        </a:rPr>
                        <a:t>绿色施工安全防护措施费计价表计算）</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3.1</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其中安全生产费</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（按</a:t>
                      </a:r>
                      <a:r>
                        <a:rPr lang="en-US" sz="1400" kern="100">
                          <a:effectLst/>
                        </a:rPr>
                        <a:t>E.21</a:t>
                      </a:r>
                      <a:r>
                        <a:rPr lang="zh-CN" sz="1400" kern="100">
                          <a:effectLst/>
                        </a:rPr>
                        <a:t>绿色施工安全防护措施费计价表计算）</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zh-CN" sz="1400" kern="100">
                          <a:effectLst/>
                        </a:rPr>
                        <a:t>三</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solidFill>
                            <a:srgbClr val="FF0000"/>
                          </a:solidFill>
                          <a:effectLst/>
                        </a:rPr>
                        <a:t>其他项目费</a:t>
                      </a:r>
                      <a:endParaRPr lang="zh-CN" sz="1400" kern="100" dirty="0">
                        <a:solidFill>
                          <a:srgbClr val="FF0000"/>
                        </a:solidFill>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（按</a:t>
                      </a:r>
                      <a:r>
                        <a:rPr lang="en-US" sz="1400" kern="100">
                          <a:effectLst/>
                        </a:rPr>
                        <a:t>E.23</a:t>
                      </a:r>
                      <a:r>
                        <a:rPr lang="zh-CN" sz="1400" kern="100">
                          <a:effectLst/>
                        </a:rPr>
                        <a:t>其他项目计价汇总表计算）</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zh-CN" sz="1400" kern="100">
                          <a:effectLst/>
                        </a:rPr>
                        <a:t>四</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税前造价</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一＋二＋三</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zh-CN" sz="1400" kern="100">
                          <a:effectLst/>
                        </a:rPr>
                        <a:t>五</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dirty="0">
                          <a:solidFill>
                            <a:srgbClr val="FF0000"/>
                          </a:solidFill>
                          <a:effectLst/>
                        </a:rPr>
                        <a:t>销项税额</a:t>
                      </a:r>
                      <a:r>
                        <a:rPr lang="en-US" sz="1400" kern="100" dirty="0">
                          <a:solidFill>
                            <a:srgbClr val="FF0000"/>
                          </a:solidFill>
                          <a:effectLst/>
                        </a:rPr>
                        <a:t>/</a:t>
                      </a:r>
                      <a:r>
                        <a:rPr lang="zh-CN" sz="1400" kern="100" dirty="0">
                          <a:solidFill>
                            <a:srgbClr val="FF0000"/>
                          </a:solidFill>
                          <a:effectLst/>
                        </a:rPr>
                        <a:t>应纳税额</a:t>
                      </a:r>
                      <a:endParaRPr lang="zh-CN" sz="1400" kern="100" dirty="0">
                        <a:solidFill>
                          <a:srgbClr val="FF0000"/>
                        </a:solidFill>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四</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r>
              <a:tr h="156068">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单位工程建安造价</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zh-CN" sz="1400" kern="100">
                          <a:effectLst/>
                        </a:rPr>
                        <a:t>四＋五</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a:effectLst/>
                        </a:rPr>
                        <a:t> </a:t>
                      </a:r>
                      <a:endParaRPr lang="zh-CN" sz="1400" kern="100">
                        <a:effectLst/>
                        <a:latin typeface="Calibri" panose="020F0502020204030204"/>
                        <a:ea typeface="宋体" panose="02010600030101010101" pitchFamily="2" charset="-122"/>
                        <a:cs typeface="Times New Roman" panose="02020603050405020304"/>
                      </a:endParaRPr>
                    </a:p>
                  </a:txBody>
                  <a:tcPr marL="58525" marR="58525" marT="0" marB="0"/>
                </a:tc>
                <a:tc>
                  <a:txBody>
                    <a:bodyPr/>
                    <a:lstStyle/>
                    <a:p>
                      <a:pPr algn="just">
                        <a:spcAft>
                          <a:spcPts val="0"/>
                        </a:spcAft>
                      </a:pPr>
                      <a:r>
                        <a:rPr lang="en-US" sz="1400" kern="100" dirty="0">
                          <a:effectLst/>
                        </a:rPr>
                        <a:t> </a:t>
                      </a:r>
                      <a:endParaRPr lang="zh-CN" sz="1400" kern="100" dirty="0">
                        <a:effectLst/>
                        <a:latin typeface="Calibri" panose="020F0502020204030204"/>
                        <a:ea typeface="宋体" panose="02010600030101010101" pitchFamily="2" charset="-122"/>
                        <a:cs typeface="Times New Roman" panose="02020603050405020304"/>
                      </a:endParaRPr>
                    </a:p>
                  </a:txBody>
                  <a:tcPr marL="58525" marR="58525" marT="0" marB="0"/>
                </a:tc>
              </a:tr>
            </a:tbl>
          </a:graphicData>
        </a:graphic>
      </p:graphicFrame>
      <p:sp>
        <p:nvSpPr>
          <p:cNvPr id="3" name="Rectangle 1"/>
          <p:cNvSpPr>
            <a:spLocks noChangeArrowheads="1"/>
          </p:cNvSpPr>
          <p:nvPr/>
        </p:nvSpPr>
        <p:spPr bwMode="auto">
          <a:xfrm>
            <a:off x="1847528" y="464541"/>
            <a:ext cx="489654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E.14:</a:t>
            </a:r>
            <a:r>
              <a:rPr kumimoji="0" lang="zh-CN" altLang="en-US"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单位工程招标控制价</a:t>
            </a:r>
            <a:r>
              <a:rPr kumimoji="0" lang="en-US" altLang="zh-CN"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a:t>
            </a:r>
            <a:r>
              <a:rPr kumimoji="0" lang="zh-CN" altLang="en-US" b="1" i="0" u="none" strike="noStrike" cap="none" normalizeH="0" baseline="0" dirty="0" smtClean="0">
                <a:ln>
                  <a:noFill/>
                </a:ln>
                <a:solidFill>
                  <a:schemeClr val="tx1"/>
                </a:solidFill>
                <a:effectLst/>
                <a:latin typeface="Calibri" panose="020F0502020204030204" charset="0"/>
                <a:ea typeface="宋体" panose="02010600030101010101" pitchFamily="2" charset="-122"/>
                <a:cs typeface="Times New Roman" panose="02020603050405020304" pitchFamily="18" charset="0"/>
              </a:rPr>
              <a:t>投标报价汇总表</a:t>
            </a:r>
            <a:endParaRPr kumimoji="0" lang="zh-CN" altLang="en-US"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4" name="矩形 3"/>
          <p:cNvSpPr/>
          <p:nvPr/>
        </p:nvSpPr>
        <p:spPr>
          <a:xfrm>
            <a:off x="-15879" y="0"/>
            <a:ext cx="3375575" cy="461665"/>
          </a:xfrm>
          <a:prstGeom prst="rect">
            <a:avLst/>
          </a:prstGeom>
        </p:spPr>
        <p:txBody>
          <a:bodyPr wrap="square">
            <a:spAutoFit/>
          </a:bodyPr>
          <a:lstStyle/>
          <a:p>
            <a:r>
              <a:rPr lang="zh-CN" altLang="en-US" sz="2400" b="1" dirty="0" smtClean="0">
                <a:solidFill>
                  <a:srgbClr val="FF0000"/>
                </a:solidFill>
              </a:rPr>
              <a:t>二、计费要点</a:t>
            </a:r>
            <a:r>
              <a:rPr lang="en-US" altLang="zh-CN" sz="2400" b="1" dirty="0" smtClean="0">
                <a:solidFill>
                  <a:srgbClr val="FF0000"/>
                </a:solidFill>
              </a:rPr>
              <a:t>-</a:t>
            </a:r>
            <a:r>
              <a:rPr lang="zh-CN" altLang="en-US" sz="2400" b="1" dirty="0" smtClean="0">
                <a:solidFill>
                  <a:srgbClr val="FF0000"/>
                </a:solidFill>
              </a:rPr>
              <a:t>取费</a:t>
            </a:r>
            <a:r>
              <a:rPr lang="en-US" altLang="zh-CN" sz="2400" b="1" dirty="0" smtClean="0">
                <a:solidFill>
                  <a:srgbClr val="FF0000"/>
                </a:solidFill>
              </a:rPr>
              <a:t>1</a:t>
            </a:r>
            <a:endParaRPr lang="zh-CN" altLang="en-US" sz="2400" dirty="0">
              <a:solidFill>
                <a:srgbClr val="FF0000"/>
              </a:solidFill>
            </a:endParaRPr>
          </a:p>
        </p:txBody>
      </p:sp>
    </p:spTree>
  </p:cSld>
  <p:clrMapOvr>
    <a:masterClrMapping/>
  </p:clrMapOvr>
</p:sld>
</file>

<file path=ppt/tags/tag1.xml><?xml version="1.0" encoding="utf-8"?>
<p:tagLst xmlns:p="http://schemas.openxmlformats.org/presentationml/2006/main">
  <p:tag name="KSO_WM_UNIT_TABLE_BEAUTIFY" val="smartTable{115b26a7-95eb-4d34-874b-2696f944cdd6}"/>
</p:tagLst>
</file>

<file path=ppt/tags/tag2.xml><?xml version="1.0" encoding="utf-8"?>
<p:tagLst xmlns:p="http://schemas.openxmlformats.org/presentationml/2006/main">
  <p:tag name="KSO_WM_UNIT_TABLE_BEAUTIFY" val="smartTable{88b6fd9b-cf6b-44fe-955c-1b0b6bee00cd}"/>
</p:tagLst>
</file>

<file path=ppt/tags/tag3.xml><?xml version="1.0" encoding="utf-8"?>
<p:tagLst xmlns:p="http://schemas.openxmlformats.org/presentationml/2006/main">
  <p:tag name="KSO_WM_UNIT_TABLE_BEAUTIFY" val="smartTable{88b6fd9b-cf6b-44fe-955c-1b0b6bee00cd}"/>
</p:tagLst>
</file>

<file path=ppt/tags/tag4.xml><?xml version="1.0" encoding="utf-8"?>
<p:tagLst xmlns:p="http://schemas.openxmlformats.org/presentationml/2006/main">
  <p:tag name="KSO_WM_UNIT_TABLE_BEAUTIFY" val="smartTable{115b26a7-95eb-4d34-874b-2696f944cdd6}"/>
</p:tagLst>
</file>

<file path=ppt/tags/tag5.xml><?xml version="1.0" encoding="utf-8"?>
<p:tagLst xmlns:p="http://schemas.openxmlformats.org/presentationml/2006/main">
  <p:tag name="KSO_WM_UNIT_TABLE_BEAUTIFY" val="smartTable{88b6fd9b-cf6b-44fe-955c-1b0b6bee00cd}"/>
</p:tagLst>
</file>

<file path=ppt/tags/tag6.xml><?xml version="1.0" encoding="utf-8"?>
<p:tagLst xmlns:p="http://schemas.openxmlformats.org/presentationml/2006/main">
  <p:tag name="KSO_WM_UNIT_TABLE_BEAUTIFY" val="smartTable{115b26a7-95eb-4d34-874b-2696f944cdd6}"/>
</p:tagLst>
</file>

<file path=ppt/tags/tag7.xml><?xml version="1.0" encoding="utf-8"?>
<p:tagLst xmlns:p="http://schemas.openxmlformats.org/presentationml/2006/main">
  <p:tag name="KSO_WM_UNIT_TABLE_BEAUTIFY" val="smartTable{115b26a7-95eb-4d34-874b-2696f944cdd6}"/>
</p:tagLst>
</file>

<file path=ppt/tags/tag8.xml><?xml version="1.0" encoding="utf-8"?>
<p:tagLst xmlns:p="http://schemas.openxmlformats.org/presentationml/2006/main">
  <p:tag name="KSO_WM_UNIT_TABLE_BEAUTIFY" val="smartTable{115b26a7-95eb-4d34-874b-2696f944cdd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17373</Words>
  <Application>WPS 演示</Application>
  <PresentationFormat>自定义</PresentationFormat>
  <Paragraphs>3363</Paragraphs>
  <Slides>77</Slides>
  <Notes>4</Notes>
  <HiddenSlides>0</HiddenSlides>
  <MMClips>0</MMClips>
  <ScaleCrop>false</ScaleCrop>
  <HeadingPairs>
    <vt:vector size="6" baseType="variant">
      <vt:variant>
        <vt:lpstr>已用的字体</vt:lpstr>
      </vt:variant>
      <vt:variant>
        <vt:i4>15</vt:i4>
      </vt:variant>
      <vt:variant>
        <vt:lpstr>主题</vt:lpstr>
      </vt:variant>
      <vt:variant>
        <vt:i4>4</vt:i4>
      </vt:variant>
      <vt:variant>
        <vt:lpstr>幻灯片标题</vt:lpstr>
      </vt:variant>
      <vt:variant>
        <vt:i4>77</vt:i4>
      </vt:variant>
    </vt:vector>
  </HeadingPairs>
  <TitlesOfParts>
    <vt:vector size="96" baseType="lpstr">
      <vt:lpstr>Arial</vt:lpstr>
      <vt:lpstr>宋体</vt:lpstr>
      <vt:lpstr>Wingdings</vt:lpstr>
      <vt:lpstr>思源黑体 CN Heavy</vt:lpstr>
      <vt:lpstr>黑体</vt:lpstr>
      <vt:lpstr>华文彩云</vt:lpstr>
      <vt:lpstr>微软雅黑</vt:lpstr>
      <vt:lpstr>Calibri</vt:lpstr>
      <vt:lpstr>思源黑体 CN Heavy</vt:lpstr>
      <vt:lpstr>Calibri</vt:lpstr>
      <vt:lpstr>Times New Roman</vt:lpstr>
      <vt:lpstr>Times New Roman</vt:lpstr>
      <vt:lpstr>Arial Unicode MS</vt:lpstr>
      <vt:lpstr>仿宋</vt:lpstr>
      <vt:lpstr>方正兰亭黑_GBK</vt:lpstr>
      <vt:lpstr>Office 主题</vt:lpstr>
      <vt:lpstr>2_自定义设计方案</vt:lpstr>
      <vt:lpstr>1_自定义设计方案</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jjyk</dc:creator>
  <cp:lastModifiedBy>何婷</cp:lastModifiedBy>
  <cp:revision>241</cp:revision>
  <dcterms:created xsi:type="dcterms:W3CDTF">2020-08-11T01:19:00Z</dcterms:created>
  <dcterms:modified xsi:type="dcterms:W3CDTF">2020-09-23T02:05:23Z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