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Default Extension="png" ContentType="image/png"/>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Masters/slideMaster7.xml" ContentType="application/vnd.openxmlformats-officedocument.presentationml.slideMaster+xml"/>
  <Override PartName="/ppt/slideMasters/slideMaster5.xml" ContentType="application/vnd.openxmlformats-officedocument.presentationml.slideMaster+xml"/>
  <Override PartName="/ppt/slides/slide8.xml" ContentType="application/vnd.openxmlformats-officedocument.presentationml.slide+xml"/>
  <Override PartName="/ppt/slides/slide49.xml" ContentType="application/vnd.openxmlformats-officedocument.presentationml.slide+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Masters/slideMaster6.xml" ContentType="application/vnd.openxmlformats-officedocument.presentationml.slideMaster+xml"/>
  <Override PartName="/ppt/theme/theme8.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4" r:id="rId2"/>
    <p:sldMasterId id="2147483711" r:id="rId3"/>
    <p:sldMasterId id="2147483698" r:id="rId4"/>
    <p:sldMasterId id="2147483685" r:id="rId5"/>
    <p:sldMasterId id="2147483672" r:id="rId6"/>
    <p:sldMasterId id="2147483660" r:id="rId7"/>
  </p:sldMasterIdLst>
  <p:notesMasterIdLst>
    <p:notesMasterId r:id="rId68"/>
  </p:notesMasterIdLst>
  <p:sldIdLst>
    <p:sldId id="256" r:id="rId8"/>
    <p:sldId id="268" r:id="rId9"/>
    <p:sldId id="257" r:id="rId10"/>
    <p:sldId id="270" r:id="rId11"/>
    <p:sldId id="258" r:id="rId12"/>
    <p:sldId id="338" r:id="rId13"/>
    <p:sldId id="271" r:id="rId14"/>
    <p:sldId id="273" r:id="rId15"/>
    <p:sldId id="276" r:id="rId16"/>
    <p:sldId id="275" r:id="rId17"/>
    <p:sldId id="274" r:id="rId18"/>
    <p:sldId id="339" r:id="rId19"/>
    <p:sldId id="260" r:id="rId20"/>
    <p:sldId id="340" r:id="rId21"/>
    <p:sldId id="284" r:id="rId22"/>
    <p:sldId id="261" r:id="rId23"/>
    <p:sldId id="277" r:id="rId24"/>
    <p:sldId id="278" r:id="rId25"/>
    <p:sldId id="279" r:id="rId26"/>
    <p:sldId id="280" r:id="rId27"/>
    <p:sldId id="281" r:id="rId28"/>
    <p:sldId id="282" r:id="rId29"/>
    <p:sldId id="283" r:id="rId30"/>
    <p:sldId id="285" r:id="rId31"/>
    <p:sldId id="286" r:id="rId32"/>
    <p:sldId id="287" r:id="rId33"/>
    <p:sldId id="288" r:id="rId34"/>
    <p:sldId id="289" r:id="rId35"/>
    <p:sldId id="290" r:id="rId36"/>
    <p:sldId id="291" r:id="rId37"/>
    <p:sldId id="292" r:id="rId38"/>
    <p:sldId id="293" r:id="rId39"/>
    <p:sldId id="294" r:id="rId40"/>
    <p:sldId id="297" r:id="rId41"/>
    <p:sldId id="299" r:id="rId42"/>
    <p:sldId id="329" r:id="rId43"/>
    <p:sldId id="331" r:id="rId44"/>
    <p:sldId id="332" r:id="rId45"/>
    <p:sldId id="303" r:id="rId46"/>
    <p:sldId id="304" r:id="rId47"/>
    <p:sldId id="322" r:id="rId48"/>
    <p:sldId id="326" r:id="rId49"/>
    <p:sldId id="327" r:id="rId50"/>
    <p:sldId id="323" r:id="rId51"/>
    <p:sldId id="306" r:id="rId52"/>
    <p:sldId id="307" r:id="rId53"/>
    <p:sldId id="308" r:id="rId54"/>
    <p:sldId id="309" r:id="rId55"/>
    <p:sldId id="310" r:id="rId56"/>
    <p:sldId id="311" r:id="rId57"/>
    <p:sldId id="313" r:id="rId58"/>
    <p:sldId id="314" r:id="rId59"/>
    <p:sldId id="328" r:id="rId60"/>
    <p:sldId id="336" r:id="rId61"/>
    <p:sldId id="300" r:id="rId62"/>
    <p:sldId id="301" r:id="rId63"/>
    <p:sldId id="302" r:id="rId64"/>
    <p:sldId id="298" r:id="rId65"/>
    <p:sldId id="337" r:id="rId66"/>
    <p:sldId id="295" r:id="rId67"/>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20" autoAdjust="0"/>
  </p:normalViewPr>
  <p:slideViewPr>
    <p:cSldViewPr>
      <p:cViewPr varScale="1">
        <p:scale>
          <a:sx n="107" d="100"/>
          <a:sy n="107" d="100"/>
        </p:scale>
        <p:origin x="-172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C31EAB-0365-476E-8AFA-776CED2BC448}" type="datetimeFigureOut">
              <a:rPr lang="zh-CN" altLang="en-US" smtClean="0"/>
              <a:pPr/>
              <a:t>2016/11/7</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DA4E70-D176-4258-A433-DE55D0933AC0}" type="slidenum">
              <a:rPr lang="zh-CN" altLang="en-US" smtClean="0"/>
              <a:pPr/>
              <a:t>‹#›</a:t>
            </a:fld>
            <a:endParaRPr lang="zh-CN" altLang="en-US"/>
          </a:p>
        </p:txBody>
      </p:sp>
    </p:spTree>
    <p:extLst>
      <p:ext uri="{BB962C8B-B14F-4D97-AF65-F5344CB8AC3E}">
        <p14:creationId xmlns:p14="http://schemas.microsoft.com/office/powerpoint/2010/main" xmlns="" val="1719208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a:spLocks noGrp="1" noChangeArrowheads="1"/>
          </p:cNvSpPr>
          <p:nvPr>
            <p:ph type="dt" sz="quarter"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0587AD2-8FA3-47C1-B58B-B1A5ABA9CC2F}" type="datetime1">
              <a:rPr lang="en-US" altLang="zh-CN" smtClean="0"/>
              <a:pPr/>
              <a:t>11/7/2016</a:t>
            </a:fld>
            <a:endParaRPr lang="en-US" altLang="zh-CN" smtClean="0"/>
          </a:p>
        </p:txBody>
      </p:sp>
      <p:sp>
        <p:nvSpPr>
          <p:cNvPr id="101379" name="Rectangle 6"/>
          <p:cNvSpPr>
            <a:spLocks noGrp="1" noChangeArrowheads="1"/>
          </p:cNvSpPr>
          <p:nvPr>
            <p:ph type="ftr" sz="quarter" idx="4"/>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mtClean="0"/>
              <a:t>DN Take 5 ! 01 d5</a:t>
            </a:r>
          </a:p>
        </p:txBody>
      </p:sp>
      <p:sp>
        <p:nvSpPr>
          <p:cNvPr id="10138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10C8A2BD-C031-45B7-BFB4-C6FD5DA6D6E0}" type="slidenum">
              <a:rPr lang="en-US" altLang="zh-CN"/>
              <a:pPr/>
              <a:t>52</a:t>
            </a:fld>
            <a:endParaRPr lang="en-US" altLang="zh-CN"/>
          </a:p>
        </p:txBody>
      </p:sp>
      <p:sp>
        <p:nvSpPr>
          <p:cNvPr id="101381" name="Rectangle 2"/>
          <p:cNvSpPr>
            <a:spLocks noGrp="1" noRot="1" noChangeAspect="1" noChangeArrowheads="1" noTextEdit="1"/>
          </p:cNvSpPr>
          <p:nvPr>
            <p:ph type="sldImg"/>
          </p:nvPr>
        </p:nvSpPr>
        <p:spPr>
          <a:ln/>
        </p:spPr>
      </p:sp>
      <p:sp>
        <p:nvSpPr>
          <p:cNvPr id="101382" name="Rectangle 3"/>
          <p:cNvSpPr>
            <a:spLocks noGrp="1" noChangeArrowheads="1"/>
          </p:cNvSpPr>
          <p:nvPr>
            <p:ph type="body" idx="1"/>
          </p:nvPr>
        </p:nvSpPr>
        <p:spPr>
          <a:noFill/>
          <a:ln>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lstStyle/>
          <a:p>
            <a:r>
              <a:rPr lang="en-AU" altLang="zh-CN" smtClean="0">
                <a:latin typeface="Arial" panose="020B0604020202020204" pitchFamily="34" charset="0"/>
              </a:rPr>
              <a:t>The last set of controls!  The last line of defence</a:t>
            </a:r>
          </a:p>
        </p:txBody>
      </p:sp>
    </p:spTree>
    <p:extLst>
      <p:ext uri="{BB962C8B-B14F-4D97-AF65-F5344CB8AC3E}">
        <p14:creationId xmlns:p14="http://schemas.microsoft.com/office/powerpoint/2010/main" xmlns="" val="1808439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endParaRPr lang="zh-CN" altLang="en-US" dirty="0"/>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sp>
        <p:nvSpPr>
          <p:cNvPr id="4" name="日期占位符 3"/>
          <p:cNvSpPr>
            <a:spLocks noGrp="1"/>
          </p:cNvSpPr>
          <p:nvPr>
            <p:ph type="dt" sz="half" idx="10"/>
          </p:nvPr>
        </p:nvSpPr>
        <p:spPr/>
        <p:txBody>
          <a:bodyPr/>
          <a:lstStyle/>
          <a:p>
            <a:fld id="{6F50BA20-CA9E-4635-B31D-1781FE5545D0}" type="datetimeFigureOut">
              <a:rPr lang="zh-CN" altLang="en-US" smtClean="0"/>
              <a:pPr/>
              <a:t>2016/11/7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A892E3E-307B-4053-98AE-004A678F67D4}"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F50BA20-CA9E-4635-B31D-1781FE5545D0}" type="datetimeFigureOut">
              <a:rPr lang="zh-CN" altLang="en-US" smtClean="0"/>
              <a:pPr/>
              <a:t>2016/11/7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A892E3E-307B-4053-98AE-004A678F67D4}"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F50BA20-CA9E-4635-B31D-1781FE5545D0}" type="datetimeFigureOut">
              <a:rPr lang="zh-CN" altLang="en-US" smtClean="0"/>
              <a:pPr/>
              <a:t>2016/11/7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A892E3E-307B-4053-98AE-004A678F67D4}"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303335" y="609600"/>
            <a:ext cx="8540262"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303336" y="1905001"/>
            <a:ext cx="4199792" cy="41941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3805" y="1905001"/>
            <a:ext cx="4199792" cy="41941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endParaRPr lang="en-US" altLang="zh-CN"/>
          </a:p>
        </p:txBody>
      </p:sp>
      <p:sp>
        <p:nvSpPr>
          <p:cNvPr id="6" name="页脚占位符 4"/>
          <p:cNvSpPr>
            <a:spLocks noGrp="1"/>
          </p:cNvSpPr>
          <p:nvPr>
            <p:ph type="ftr" sz="quarter" idx="11"/>
          </p:nvPr>
        </p:nvSpPr>
        <p:spPr/>
        <p:txBody>
          <a:bodyPr/>
          <a:lstStyle>
            <a:lvl1pPr>
              <a:defRPr/>
            </a:lvl1pPr>
          </a:lstStyle>
          <a:p>
            <a:pPr>
              <a:defRPr/>
            </a:pPr>
            <a:endParaRPr lang="en-US" altLang="zh-CN"/>
          </a:p>
        </p:txBody>
      </p:sp>
      <p:sp>
        <p:nvSpPr>
          <p:cNvPr id="7" name="灯片编号占位符 5"/>
          <p:cNvSpPr>
            <a:spLocks noGrp="1"/>
          </p:cNvSpPr>
          <p:nvPr>
            <p:ph type="sldNum" sz="quarter" idx="12"/>
          </p:nvPr>
        </p:nvSpPr>
        <p:spPr/>
        <p:txBody>
          <a:bodyPr/>
          <a:lstStyle>
            <a:lvl1pPr>
              <a:defRPr/>
            </a:lvl1pPr>
          </a:lstStyle>
          <a:p>
            <a:fld id="{B1F19BC5-73BC-4DFE-ACF1-D04FB9E045CE}" type="slidenum">
              <a:rPr lang="en-US" altLang="zh-CN"/>
              <a:pPr/>
              <a:t>‹#›</a:t>
            </a:fld>
            <a:endParaRPr lang="en-US" altLang="zh-CN"/>
          </a:p>
        </p:txBody>
      </p:sp>
    </p:spTree>
    <p:extLst>
      <p:ext uri="{BB962C8B-B14F-4D97-AF65-F5344CB8AC3E}">
        <p14:creationId xmlns:p14="http://schemas.microsoft.com/office/powerpoint/2010/main" xmlns="" val="1034479849"/>
      </p:ext>
    </p:extLst>
  </p:cSld>
  <p:clrMapOvr>
    <a:masterClrMapping/>
  </p:clrMapOvr>
  <p:transition spd="slow">
    <p:split orient="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320"/>
            <a:ext cx="8229600" cy="1143000"/>
          </a:xfrm>
          <a:prstGeom prst="rect">
            <a:avLst/>
          </a:prstGeo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457200" y="1600200"/>
            <a:ext cx="8229600" cy="4526280"/>
          </a:xfrm>
          <a:prstGeom prst="rect">
            <a:avLst/>
          </a:prstGeom>
        </p:spPr>
        <p:txBody>
          <a:bodyPr rtlCol="0">
            <a:normAutofit/>
          </a:bodyPr>
          <a:lstStyle/>
          <a:p>
            <a:pPr lvl="0"/>
            <a:endParaRPr lang="zh-CN" altLang="en-US" noProof="0" smtClean="0"/>
          </a:p>
        </p:txBody>
      </p:sp>
    </p:spTree>
    <p:extLst>
      <p:ext uri="{BB962C8B-B14F-4D97-AF65-F5344CB8AC3E}">
        <p14:creationId xmlns:p14="http://schemas.microsoft.com/office/powerpoint/2010/main" xmlns="" val="1078894751"/>
      </p:ext>
    </p:extLst>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grpSp>
        <p:nvGrpSpPr>
          <p:cNvPr id="2" name="Group 2"/>
          <p:cNvGrpSpPr>
            <a:grpSpLocks/>
          </p:cNvGrpSpPr>
          <p:nvPr/>
        </p:nvGrpSpPr>
        <p:grpSpPr bwMode="auto">
          <a:xfrm>
            <a:off x="0" y="2438400"/>
            <a:ext cx="9009063" cy="1052513"/>
            <a:chOff x="0" y="1536"/>
            <a:chExt cx="5675" cy="663"/>
          </a:xfrm>
        </p:grpSpPr>
        <p:grpSp>
          <p:nvGrpSpPr>
            <p:cNvPr id="3" name="Group 3"/>
            <p:cNvGrpSpPr>
              <a:grpSpLocks/>
            </p:cNvGrpSpPr>
            <p:nvPr/>
          </p:nvGrpSpPr>
          <p:grpSpPr bwMode="auto">
            <a:xfrm>
              <a:off x="183" y="1604"/>
              <a:ext cx="448" cy="299"/>
              <a:chOff x="720" y="336"/>
              <a:chExt cx="624" cy="432"/>
            </a:xfrm>
          </p:grpSpPr>
          <p:sp>
            <p:nvSpPr>
              <p:cNvPr id="724996"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endParaRPr lang="zh-CN" altLang="en-US" dirty="0">
                  <a:ea typeface="黑体" pitchFamily="2" charset="-122"/>
                </a:endParaRPr>
              </a:p>
            </p:txBody>
          </p:sp>
          <p:sp>
            <p:nvSpPr>
              <p:cNvPr id="724997"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endParaRPr lang="zh-CN" altLang="en-US" dirty="0">
                  <a:ea typeface="黑体" pitchFamily="2" charset="-122"/>
                </a:endParaRPr>
              </a:p>
            </p:txBody>
          </p:sp>
        </p:grpSp>
        <p:grpSp>
          <p:nvGrpSpPr>
            <p:cNvPr id="4" name="Group 6"/>
            <p:cNvGrpSpPr>
              <a:grpSpLocks/>
            </p:cNvGrpSpPr>
            <p:nvPr/>
          </p:nvGrpSpPr>
          <p:grpSpPr bwMode="auto">
            <a:xfrm>
              <a:off x="261" y="1870"/>
              <a:ext cx="465" cy="299"/>
              <a:chOff x="912" y="2640"/>
              <a:chExt cx="672" cy="432"/>
            </a:xfrm>
          </p:grpSpPr>
          <p:sp>
            <p:nvSpPr>
              <p:cNvPr id="724999"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endParaRPr lang="zh-CN" altLang="en-US" dirty="0">
                  <a:ea typeface="黑体" pitchFamily="2" charset="-122"/>
                </a:endParaRPr>
              </a:p>
            </p:txBody>
          </p:sp>
          <p:sp>
            <p:nvSpPr>
              <p:cNvPr id="725000"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endParaRPr lang="zh-CN" altLang="en-US" dirty="0">
                  <a:ea typeface="黑体" pitchFamily="2" charset="-122"/>
                </a:endParaRPr>
              </a:p>
            </p:txBody>
          </p:sp>
        </p:grpSp>
        <p:sp>
          <p:nvSpPr>
            <p:cNvPr id="725001"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endParaRPr lang="zh-CN" altLang="en-US" dirty="0">
                <a:ea typeface="黑体" pitchFamily="2" charset="-122"/>
              </a:endParaRPr>
            </a:p>
          </p:txBody>
        </p:sp>
        <p:sp>
          <p:nvSpPr>
            <p:cNvPr id="725002"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endParaRPr lang="zh-CN" altLang="en-US" dirty="0">
                <a:ea typeface="黑体" pitchFamily="2" charset="-122"/>
              </a:endParaRPr>
            </a:p>
          </p:txBody>
        </p:sp>
        <p:sp>
          <p:nvSpPr>
            <p:cNvPr id="725003"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endParaRPr lang="zh-CN" altLang="en-US" dirty="0">
                <a:ea typeface="黑体" pitchFamily="2" charset="-122"/>
              </a:endParaRPr>
            </a:p>
          </p:txBody>
        </p:sp>
      </p:grpSp>
      <p:sp>
        <p:nvSpPr>
          <p:cNvPr id="725004" name="Rectangle 12"/>
          <p:cNvSpPr>
            <a:spLocks noGrp="1" noChangeArrowheads="1"/>
          </p:cNvSpPr>
          <p:nvPr>
            <p:ph type="ctrTitle"/>
          </p:nvPr>
        </p:nvSpPr>
        <p:spPr>
          <a:xfrm>
            <a:off x="990600" y="1828800"/>
            <a:ext cx="7772400" cy="1143000"/>
          </a:xfrm>
        </p:spPr>
        <p:txBody>
          <a:bodyPr/>
          <a:lstStyle>
            <a:lvl1pPr>
              <a:defRPr/>
            </a:lvl1pPr>
          </a:lstStyle>
          <a:p>
            <a:r>
              <a:rPr lang="zh-CN" altLang="en-US"/>
              <a:t>单击此处编辑母版标题样式</a:t>
            </a:r>
          </a:p>
        </p:txBody>
      </p:sp>
      <p:sp>
        <p:nvSpPr>
          <p:cNvPr id="725005"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zh-CN" altLang="en-US"/>
              <a:t>单击此处编辑母版副标题样式</a:t>
            </a:r>
          </a:p>
        </p:txBody>
      </p:sp>
      <p:sp>
        <p:nvSpPr>
          <p:cNvPr id="725006" name="Rectangle 14"/>
          <p:cNvSpPr>
            <a:spLocks noGrp="1" noChangeArrowheads="1"/>
          </p:cNvSpPr>
          <p:nvPr>
            <p:ph type="dt" sz="half" idx="2"/>
          </p:nvPr>
        </p:nvSpPr>
        <p:spPr>
          <a:xfrm>
            <a:off x="990600" y="6248400"/>
            <a:ext cx="1905000" cy="457200"/>
          </a:xfrm>
        </p:spPr>
        <p:txBody>
          <a:bodyPr/>
          <a:lstStyle>
            <a:lvl1pPr>
              <a:defRPr>
                <a:solidFill>
                  <a:schemeClr val="bg2"/>
                </a:solidFill>
              </a:defRPr>
            </a:lvl1pPr>
          </a:lstStyle>
          <a:p>
            <a:fld id="{B86EC0CF-223F-4D4B-A828-FCF88DF90543}" type="datetime5">
              <a:rPr lang="zh-CN" altLang="en-US"/>
              <a:pPr/>
              <a:t>2016/11/7</a:t>
            </a:fld>
            <a:endParaRPr lang="en-US" altLang="zh-CN"/>
          </a:p>
        </p:txBody>
      </p:sp>
      <p:sp>
        <p:nvSpPr>
          <p:cNvPr id="725007" name="Rectangle 15"/>
          <p:cNvSpPr>
            <a:spLocks noGrp="1" noChangeArrowheads="1"/>
          </p:cNvSpPr>
          <p:nvPr>
            <p:ph type="ftr" sz="quarter" idx="3"/>
          </p:nvPr>
        </p:nvSpPr>
        <p:spPr>
          <a:xfrm>
            <a:off x="3429000" y="6248400"/>
            <a:ext cx="2895600" cy="457200"/>
          </a:xfrm>
        </p:spPr>
        <p:txBody>
          <a:bodyPr/>
          <a:lstStyle>
            <a:lvl1pPr>
              <a:defRPr>
                <a:solidFill>
                  <a:schemeClr val="bg2"/>
                </a:solidFill>
              </a:defRPr>
            </a:lvl1pPr>
          </a:lstStyle>
          <a:p>
            <a:r>
              <a:rPr lang="en-US" altLang="zh-CN"/>
              <a:t>Ch08　目标市场营销战略</a:t>
            </a:r>
          </a:p>
        </p:txBody>
      </p:sp>
      <p:sp>
        <p:nvSpPr>
          <p:cNvPr id="725008" name="Rectangle 16"/>
          <p:cNvSpPr>
            <a:spLocks noGrp="1" noChangeArrowheads="1"/>
          </p:cNvSpPr>
          <p:nvPr>
            <p:ph type="sldNum" sz="quarter" idx="4"/>
          </p:nvPr>
        </p:nvSpPr>
        <p:spPr>
          <a:xfrm>
            <a:off x="6858000" y="6248400"/>
            <a:ext cx="1905000" cy="457200"/>
          </a:xfrm>
        </p:spPr>
        <p:txBody>
          <a:bodyPr/>
          <a:lstStyle>
            <a:lvl1pPr>
              <a:defRPr>
                <a:solidFill>
                  <a:schemeClr val="bg2"/>
                </a:solidFill>
              </a:defRPr>
            </a:lvl1pPr>
          </a:lstStyle>
          <a:p>
            <a:fld id="{9C9A9850-DCE8-4CB9-96A8-F08BBA1DDB90}" type="slidenum">
              <a:rPr lang="en-US" altLang="zh-CN"/>
              <a:pPr/>
              <a:t>‹#›</a:t>
            </a:fld>
            <a:endParaRPr lang="en-US" altLang="zh-C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fld id="{539E3E94-752F-43E1-8368-C3832105DF97}" type="datetime5">
              <a:rPr lang="zh-CN" altLang="en-US"/>
              <a:pPr/>
              <a:t>2016/11/7</a:t>
            </a:fld>
            <a:endParaRPr lang="en-US" altLang="zh-CN"/>
          </a:p>
        </p:txBody>
      </p:sp>
      <p:sp>
        <p:nvSpPr>
          <p:cNvPr id="5" name="页脚占位符 4"/>
          <p:cNvSpPr>
            <a:spLocks noGrp="1"/>
          </p:cNvSpPr>
          <p:nvPr>
            <p:ph type="ftr" sz="quarter" idx="11"/>
          </p:nvPr>
        </p:nvSpPr>
        <p:spPr/>
        <p:txBody>
          <a:bodyPr/>
          <a:lstStyle>
            <a:lvl1pPr>
              <a:defRPr/>
            </a:lvl1pPr>
          </a:lstStyle>
          <a:p>
            <a:r>
              <a:rPr lang="en-US" altLang="zh-CN"/>
              <a:t>Ch08　目标市场营销战略</a:t>
            </a:r>
          </a:p>
        </p:txBody>
      </p:sp>
      <p:sp>
        <p:nvSpPr>
          <p:cNvPr id="6" name="灯片编号占位符 5"/>
          <p:cNvSpPr>
            <a:spLocks noGrp="1"/>
          </p:cNvSpPr>
          <p:nvPr>
            <p:ph type="sldNum" sz="quarter" idx="12"/>
          </p:nvPr>
        </p:nvSpPr>
        <p:spPr/>
        <p:txBody>
          <a:bodyPr/>
          <a:lstStyle>
            <a:lvl1pPr>
              <a:defRPr/>
            </a:lvl1pPr>
          </a:lstStyle>
          <a:p>
            <a:fld id="{9D50BA3D-AE6B-40EC-A499-B4C3DCAF425A}" type="slidenum">
              <a:rPr lang="en-US" altLang="zh-CN"/>
              <a:pPr/>
              <a:t>‹#›</a:t>
            </a:fld>
            <a:endParaRPr lang="en-US" altLang="zh-C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fld id="{FAC380EE-D73E-471E-8E7C-3606E0ED9EAC}" type="datetime5">
              <a:rPr lang="zh-CN" altLang="en-US"/>
              <a:pPr/>
              <a:t>2016/11/7</a:t>
            </a:fld>
            <a:endParaRPr lang="en-US" altLang="zh-CN"/>
          </a:p>
        </p:txBody>
      </p:sp>
      <p:sp>
        <p:nvSpPr>
          <p:cNvPr id="5" name="页脚占位符 4"/>
          <p:cNvSpPr>
            <a:spLocks noGrp="1"/>
          </p:cNvSpPr>
          <p:nvPr>
            <p:ph type="ftr" sz="quarter" idx="11"/>
          </p:nvPr>
        </p:nvSpPr>
        <p:spPr/>
        <p:txBody>
          <a:bodyPr/>
          <a:lstStyle>
            <a:lvl1pPr>
              <a:defRPr/>
            </a:lvl1pPr>
          </a:lstStyle>
          <a:p>
            <a:r>
              <a:rPr lang="en-US" altLang="zh-CN"/>
              <a:t>Ch08　目标市场营销战略</a:t>
            </a:r>
          </a:p>
        </p:txBody>
      </p:sp>
      <p:sp>
        <p:nvSpPr>
          <p:cNvPr id="6" name="灯片编号占位符 5"/>
          <p:cNvSpPr>
            <a:spLocks noGrp="1"/>
          </p:cNvSpPr>
          <p:nvPr>
            <p:ph type="sldNum" sz="quarter" idx="12"/>
          </p:nvPr>
        </p:nvSpPr>
        <p:spPr/>
        <p:txBody>
          <a:bodyPr/>
          <a:lstStyle>
            <a:lvl1pPr>
              <a:defRPr/>
            </a:lvl1pPr>
          </a:lstStyle>
          <a:p>
            <a:fld id="{40369E35-FB5E-4264-A6AB-4E6A67611183}" type="slidenum">
              <a:rPr lang="en-US" altLang="zh-CN"/>
              <a:pPr/>
              <a:t>‹#›</a:t>
            </a:fld>
            <a:endParaRPr lang="en-US" altLang="zh-C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fld id="{98B8428F-CD1D-4E39-83F0-35263A208F70}" type="datetime5">
              <a:rPr lang="zh-CN" altLang="en-US"/>
              <a:pPr/>
              <a:t>2016/11/7</a:t>
            </a:fld>
            <a:endParaRPr lang="en-US" altLang="zh-CN"/>
          </a:p>
        </p:txBody>
      </p:sp>
      <p:sp>
        <p:nvSpPr>
          <p:cNvPr id="6" name="页脚占位符 5"/>
          <p:cNvSpPr>
            <a:spLocks noGrp="1"/>
          </p:cNvSpPr>
          <p:nvPr>
            <p:ph type="ftr" sz="quarter" idx="11"/>
          </p:nvPr>
        </p:nvSpPr>
        <p:spPr/>
        <p:txBody>
          <a:bodyPr/>
          <a:lstStyle>
            <a:lvl1pPr>
              <a:defRPr/>
            </a:lvl1pPr>
          </a:lstStyle>
          <a:p>
            <a:r>
              <a:rPr lang="en-US" altLang="zh-CN"/>
              <a:t>Ch08　目标市场营销战略</a:t>
            </a:r>
          </a:p>
        </p:txBody>
      </p:sp>
      <p:sp>
        <p:nvSpPr>
          <p:cNvPr id="7" name="灯片编号占位符 6"/>
          <p:cNvSpPr>
            <a:spLocks noGrp="1"/>
          </p:cNvSpPr>
          <p:nvPr>
            <p:ph type="sldNum" sz="quarter" idx="12"/>
          </p:nvPr>
        </p:nvSpPr>
        <p:spPr/>
        <p:txBody>
          <a:bodyPr/>
          <a:lstStyle>
            <a:lvl1pPr>
              <a:defRPr/>
            </a:lvl1pPr>
          </a:lstStyle>
          <a:p>
            <a:fld id="{725FE07B-7C0E-4F46-863B-BB71E35894BB}" type="slidenum">
              <a:rPr lang="en-US" altLang="zh-CN"/>
              <a:pPr/>
              <a:t>‹#›</a:t>
            </a:fld>
            <a:endParaRPr lang="en-US" altLang="zh-C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fld id="{EBD34043-13D3-47D4-8B8B-839D53591D92}" type="datetime5">
              <a:rPr lang="zh-CN" altLang="en-US"/>
              <a:pPr/>
              <a:t>2016/11/7</a:t>
            </a:fld>
            <a:endParaRPr lang="en-US" altLang="zh-CN"/>
          </a:p>
        </p:txBody>
      </p:sp>
      <p:sp>
        <p:nvSpPr>
          <p:cNvPr id="8" name="页脚占位符 7"/>
          <p:cNvSpPr>
            <a:spLocks noGrp="1"/>
          </p:cNvSpPr>
          <p:nvPr>
            <p:ph type="ftr" sz="quarter" idx="11"/>
          </p:nvPr>
        </p:nvSpPr>
        <p:spPr/>
        <p:txBody>
          <a:bodyPr/>
          <a:lstStyle>
            <a:lvl1pPr>
              <a:defRPr/>
            </a:lvl1pPr>
          </a:lstStyle>
          <a:p>
            <a:r>
              <a:rPr lang="en-US" altLang="zh-CN"/>
              <a:t>Ch08　目标市场营销战略</a:t>
            </a:r>
          </a:p>
        </p:txBody>
      </p:sp>
      <p:sp>
        <p:nvSpPr>
          <p:cNvPr id="9" name="灯片编号占位符 8"/>
          <p:cNvSpPr>
            <a:spLocks noGrp="1"/>
          </p:cNvSpPr>
          <p:nvPr>
            <p:ph type="sldNum" sz="quarter" idx="12"/>
          </p:nvPr>
        </p:nvSpPr>
        <p:spPr/>
        <p:txBody>
          <a:bodyPr/>
          <a:lstStyle>
            <a:lvl1pPr>
              <a:defRPr/>
            </a:lvl1pPr>
          </a:lstStyle>
          <a:p>
            <a:fld id="{4344223D-37A8-4EC0-A7DE-F5FFB53036BB}" type="slidenum">
              <a:rPr lang="en-US" altLang="zh-CN"/>
              <a:pPr/>
              <a:t>‹#›</a:t>
            </a:fld>
            <a:endParaRPr lang="en-US" altLang="zh-C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fld id="{97CA94E1-D641-4AA7-9479-CCED2C831552}" type="datetime5">
              <a:rPr lang="zh-CN" altLang="en-US"/>
              <a:pPr/>
              <a:t>2016/11/7</a:t>
            </a:fld>
            <a:endParaRPr lang="en-US" altLang="zh-CN"/>
          </a:p>
        </p:txBody>
      </p:sp>
      <p:sp>
        <p:nvSpPr>
          <p:cNvPr id="4" name="页脚占位符 3"/>
          <p:cNvSpPr>
            <a:spLocks noGrp="1"/>
          </p:cNvSpPr>
          <p:nvPr>
            <p:ph type="ftr" sz="quarter" idx="11"/>
          </p:nvPr>
        </p:nvSpPr>
        <p:spPr/>
        <p:txBody>
          <a:bodyPr/>
          <a:lstStyle>
            <a:lvl1pPr>
              <a:defRPr/>
            </a:lvl1pPr>
          </a:lstStyle>
          <a:p>
            <a:r>
              <a:rPr lang="en-US" altLang="zh-CN"/>
              <a:t>Ch08　目标市场营销战略</a:t>
            </a:r>
          </a:p>
        </p:txBody>
      </p:sp>
      <p:sp>
        <p:nvSpPr>
          <p:cNvPr id="5" name="灯片编号占位符 4"/>
          <p:cNvSpPr>
            <a:spLocks noGrp="1"/>
          </p:cNvSpPr>
          <p:nvPr>
            <p:ph type="sldNum" sz="quarter" idx="12"/>
          </p:nvPr>
        </p:nvSpPr>
        <p:spPr/>
        <p:txBody>
          <a:bodyPr/>
          <a:lstStyle>
            <a:lvl1pPr>
              <a:defRPr/>
            </a:lvl1pPr>
          </a:lstStyle>
          <a:p>
            <a:fld id="{91742912-47A9-420F-80E3-FAF1BDDDA925}" type="slidenum">
              <a:rPr lang="en-US" altLang="zh-CN"/>
              <a:pPr/>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F50BA20-CA9E-4635-B31D-1781FE5545D0}" type="datetimeFigureOut">
              <a:rPr lang="zh-CN" altLang="en-US" smtClean="0"/>
              <a:pPr/>
              <a:t>2016/11/7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A892E3E-307B-4053-98AE-004A678F67D4}" type="slidenum">
              <a:rPr lang="zh-CN" altLang="en-US" smtClean="0"/>
              <a:pPr/>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0C1150B1-E367-43A8-BF87-279CA0E7965B}" type="datetime5">
              <a:rPr lang="zh-CN" altLang="en-US"/>
              <a:pPr/>
              <a:t>2016/11/7</a:t>
            </a:fld>
            <a:endParaRPr lang="en-US" altLang="zh-CN"/>
          </a:p>
        </p:txBody>
      </p:sp>
      <p:sp>
        <p:nvSpPr>
          <p:cNvPr id="3" name="页脚占位符 2"/>
          <p:cNvSpPr>
            <a:spLocks noGrp="1"/>
          </p:cNvSpPr>
          <p:nvPr>
            <p:ph type="ftr" sz="quarter" idx="11"/>
          </p:nvPr>
        </p:nvSpPr>
        <p:spPr/>
        <p:txBody>
          <a:bodyPr/>
          <a:lstStyle>
            <a:lvl1pPr>
              <a:defRPr/>
            </a:lvl1pPr>
          </a:lstStyle>
          <a:p>
            <a:r>
              <a:rPr lang="en-US" altLang="zh-CN"/>
              <a:t>Ch08　目标市场营销战略</a:t>
            </a:r>
          </a:p>
        </p:txBody>
      </p:sp>
      <p:sp>
        <p:nvSpPr>
          <p:cNvPr id="4" name="灯片编号占位符 3"/>
          <p:cNvSpPr>
            <a:spLocks noGrp="1"/>
          </p:cNvSpPr>
          <p:nvPr>
            <p:ph type="sldNum" sz="quarter" idx="12"/>
          </p:nvPr>
        </p:nvSpPr>
        <p:spPr/>
        <p:txBody>
          <a:bodyPr/>
          <a:lstStyle>
            <a:lvl1pPr>
              <a:defRPr/>
            </a:lvl1pPr>
          </a:lstStyle>
          <a:p>
            <a:fld id="{8D8423D0-E36A-4E54-BC29-13BC7C29FF50}" type="slidenum">
              <a:rPr lang="en-US" altLang="zh-CN"/>
              <a:pPr/>
              <a:t>‹#›</a:t>
            </a:fld>
            <a:endParaRPr lang="en-US" altLang="zh-C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fld id="{E867A98A-19EF-4C35-ACC1-41CAD163407B}" type="datetime5">
              <a:rPr lang="zh-CN" altLang="en-US"/>
              <a:pPr/>
              <a:t>2016/11/7</a:t>
            </a:fld>
            <a:endParaRPr lang="en-US" altLang="zh-CN"/>
          </a:p>
        </p:txBody>
      </p:sp>
      <p:sp>
        <p:nvSpPr>
          <p:cNvPr id="6" name="页脚占位符 5"/>
          <p:cNvSpPr>
            <a:spLocks noGrp="1"/>
          </p:cNvSpPr>
          <p:nvPr>
            <p:ph type="ftr" sz="quarter" idx="11"/>
          </p:nvPr>
        </p:nvSpPr>
        <p:spPr/>
        <p:txBody>
          <a:bodyPr/>
          <a:lstStyle>
            <a:lvl1pPr>
              <a:defRPr/>
            </a:lvl1pPr>
          </a:lstStyle>
          <a:p>
            <a:r>
              <a:rPr lang="en-US" altLang="zh-CN"/>
              <a:t>Ch08　目标市场营销战略</a:t>
            </a:r>
          </a:p>
        </p:txBody>
      </p:sp>
      <p:sp>
        <p:nvSpPr>
          <p:cNvPr id="7" name="灯片编号占位符 6"/>
          <p:cNvSpPr>
            <a:spLocks noGrp="1"/>
          </p:cNvSpPr>
          <p:nvPr>
            <p:ph type="sldNum" sz="quarter" idx="12"/>
          </p:nvPr>
        </p:nvSpPr>
        <p:spPr/>
        <p:txBody>
          <a:bodyPr/>
          <a:lstStyle>
            <a:lvl1pPr>
              <a:defRPr/>
            </a:lvl1pPr>
          </a:lstStyle>
          <a:p>
            <a:fld id="{4B4E1FAF-0F6E-4678-9360-862D071A5CE8}" type="slidenum">
              <a:rPr lang="en-US" altLang="zh-CN"/>
              <a:pPr/>
              <a:t>‹#›</a:t>
            </a:fld>
            <a:endParaRPr lang="en-US" altLang="zh-C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fld id="{E107DC20-912F-4799-B799-C319A1449DAF}" type="datetime5">
              <a:rPr lang="zh-CN" altLang="en-US"/>
              <a:pPr/>
              <a:t>2016/11/7</a:t>
            </a:fld>
            <a:endParaRPr lang="en-US" altLang="zh-CN"/>
          </a:p>
        </p:txBody>
      </p:sp>
      <p:sp>
        <p:nvSpPr>
          <p:cNvPr id="6" name="页脚占位符 5"/>
          <p:cNvSpPr>
            <a:spLocks noGrp="1"/>
          </p:cNvSpPr>
          <p:nvPr>
            <p:ph type="ftr" sz="quarter" idx="11"/>
          </p:nvPr>
        </p:nvSpPr>
        <p:spPr/>
        <p:txBody>
          <a:bodyPr/>
          <a:lstStyle>
            <a:lvl1pPr>
              <a:defRPr/>
            </a:lvl1pPr>
          </a:lstStyle>
          <a:p>
            <a:r>
              <a:rPr lang="en-US" altLang="zh-CN"/>
              <a:t>Ch08　目标市场营销战略</a:t>
            </a:r>
          </a:p>
        </p:txBody>
      </p:sp>
      <p:sp>
        <p:nvSpPr>
          <p:cNvPr id="7" name="灯片编号占位符 6"/>
          <p:cNvSpPr>
            <a:spLocks noGrp="1"/>
          </p:cNvSpPr>
          <p:nvPr>
            <p:ph type="sldNum" sz="quarter" idx="12"/>
          </p:nvPr>
        </p:nvSpPr>
        <p:spPr/>
        <p:txBody>
          <a:bodyPr/>
          <a:lstStyle>
            <a:lvl1pPr>
              <a:defRPr/>
            </a:lvl1pPr>
          </a:lstStyle>
          <a:p>
            <a:fld id="{B78DA466-EFB5-46AA-B692-198FE73A7150}" type="slidenum">
              <a:rPr lang="en-US" altLang="zh-CN"/>
              <a:pPr/>
              <a:t>‹#›</a:t>
            </a:fld>
            <a:endParaRPr lang="en-US" altLang="zh-C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fld id="{4B995776-2BD5-4AB5-B5E2-CE497215845E}" type="datetime5">
              <a:rPr lang="zh-CN" altLang="en-US"/>
              <a:pPr/>
              <a:t>2016/11/7</a:t>
            </a:fld>
            <a:endParaRPr lang="en-US" altLang="zh-CN"/>
          </a:p>
        </p:txBody>
      </p:sp>
      <p:sp>
        <p:nvSpPr>
          <p:cNvPr id="5" name="页脚占位符 4"/>
          <p:cNvSpPr>
            <a:spLocks noGrp="1"/>
          </p:cNvSpPr>
          <p:nvPr>
            <p:ph type="ftr" sz="quarter" idx="11"/>
          </p:nvPr>
        </p:nvSpPr>
        <p:spPr/>
        <p:txBody>
          <a:bodyPr/>
          <a:lstStyle>
            <a:lvl1pPr>
              <a:defRPr/>
            </a:lvl1pPr>
          </a:lstStyle>
          <a:p>
            <a:r>
              <a:rPr lang="en-US" altLang="zh-CN"/>
              <a:t>Ch08　目标市场营销战略</a:t>
            </a:r>
          </a:p>
        </p:txBody>
      </p:sp>
      <p:sp>
        <p:nvSpPr>
          <p:cNvPr id="6" name="灯片编号占位符 5"/>
          <p:cNvSpPr>
            <a:spLocks noGrp="1"/>
          </p:cNvSpPr>
          <p:nvPr>
            <p:ph type="sldNum" sz="quarter" idx="12"/>
          </p:nvPr>
        </p:nvSpPr>
        <p:spPr/>
        <p:txBody>
          <a:bodyPr/>
          <a:lstStyle>
            <a:lvl1pPr>
              <a:defRPr/>
            </a:lvl1pPr>
          </a:lstStyle>
          <a:p>
            <a:fld id="{64A5CD0F-8373-4910-BEB0-1DD959773F1A}" type="slidenum">
              <a:rPr lang="en-US" altLang="zh-CN"/>
              <a:pPr/>
              <a:t>‹#›</a:t>
            </a:fld>
            <a:endParaRPr lang="en-US" altLang="zh-CN"/>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004050" y="617538"/>
            <a:ext cx="1951038" cy="551497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1150938" y="617538"/>
            <a:ext cx="5700712" cy="551497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fld id="{972BE485-010C-4EA3-AF55-343F07A9186E}" type="datetime5">
              <a:rPr lang="zh-CN" altLang="en-US"/>
              <a:pPr/>
              <a:t>2016/11/7</a:t>
            </a:fld>
            <a:endParaRPr lang="en-US" altLang="zh-CN"/>
          </a:p>
        </p:txBody>
      </p:sp>
      <p:sp>
        <p:nvSpPr>
          <p:cNvPr id="5" name="页脚占位符 4"/>
          <p:cNvSpPr>
            <a:spLocks noGrp="1"/>
          </p:cNvSpPr>
          <p:nvPr>
            <p:ph type="ftr" sz="quarter" idx="11"/>
          </p:nvPr>
        </p:nvSpPr>
        <p:spPr/>
        <p:txBody>
          <a:bodyPr/>
          <a:lstStyle>
            <a:lvl1pPr>
              <a:defRPr/>
            </a:lvl1pPr>
          </a:lstStyle>
          <a:p>
            <a:r>
              <a:rPr lang="en-US" altLang="zh-CN"/>
              <a:t>Ch08　目标市场营销战略</a:t>
            </a:r>
          </a:p>
        </p:txBody>
      </p:sp>
      <p:sp>
        <p:nvSpPr>
          <p:cNvPr id="6" name="灯片编号占位符 5"/>
          <p:cNvSpPr>
            <a:spLocks noGrp="1"/>
          </p:cNvSpPr>
          <p:nvPr>
            <p:ph type="sldNum" sz="quarter" idx="12"/>
          </p:nvPr>
        </p:nvSpPr>
        <p:spPr/>
        <p:txBody>
          <a:bodyPr/>
          <a:lstStyle>
            <a:lvl1pPr>
              <a:defRPr/>
            </a:lvl1pPr>
          </a:lstStyle>
          <a:p>
            <a:fld id="{200A33C8-9AF8-48F1-87E9-756B77FDFAD4}" type="slidenum">
              <a:rPr lang="en-US" altLang="zh-CN"/>
              <a:pPr/>
              <a:t>‹#›</a:t>
            </a:fld>
            <a:endParaRPr lang="en-US" altLang="zh-CN"/>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ClipArt" preserve="1">
  <p:cSld name="标题，文本与剪贴画">
    <p:spTree>
      <p:nvGrpSpPr>
        <p:cNvPr id="1" name=""/>
        <p:cNvGrpSpPr/>
        <p:nvPr/>
      </p:nvGrpSpPr>
      <p:grpSpPr>
        <a:xfrm>
          <a:off x="0" y="0"/>
          <a:ext cx="0" cy="0"/>
          <a:chOff x="0" y="0"/>
          <a:chExt cx="0" cy="0"/>
        </a:xfrm>
      </p:grpSpPr>
      <p:sp>
        <p:nvSpPr>
          <p:cNvPr id="2" name="标题 1"/>
          <p:cNvSpPr>
            <a:spLocks noGrp="1"/>
          </p:cNvSpPr>
          <p:nvPr>
            <p:ph type="title"/>
          </p:nvPr>
        </p:nvSpPr>
        <p:spPr>
          <a:xfrm>
            <a:off x="1150938" y="617538"/>
            <a:ext cx="7793037"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1182688" y="2017713"/>
            <a:ext cx="3810000" cy="41148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剪贴画占位符 3"/>
          <p:cNvSpPr>
            <a:spLocks noGrp="1"/>
          </p:cNvSpPr>
          <p:nvPr>
            <p:ph type="clipArt" sz="half" idx="2"/>
          </p:nvPr>
        </p:nvSpPr>
        <p:spPr>
          <a:xfrm>
            <a:off x="5145088" y="2017713"/>
            <a:ext cx="3810000" cy="4114800"/>
          </a:xfrm>
        </p:spPr>
        <p:txBody>
          <a:bodyPr/>
          <a:lstStyle/>
          <a:p>
            <a:endParaRPr lang="zh-CN" altLang="en-US"/>
          </a:p>
        </p:txBody>
      </p:sp>
      <p:sp>
        <p:nvSpPr>
          <p:cNvPr id="5" name="日期占位符 4"/>
          <p:cNvSpPr>
            <a:spLocks noGrp="1"/>
          </p:cNvSpPr>
          <p:nvPr>
            <p:ph type="dt" sz="half" idx="10"/>
          </p:nvPr>
        </p:nvSpPr>
        <p:spPr>
          <a:xfrm>
            <a:off x="914400" y="6324600"/>
            <a:ext cx="1905000" cy="457200"/>
          </a:xfrm>
        </p:spPr>
        <p:txBody>
          <a:bodyPr/>
          <a:lstStyle>
            <a:lvl1pPr>
              <a:defRPr/>
            </a:lvl1pPr>
          </a:lstStyle>
          <a:p>
            <a:fld id="{77C346ED-43CF-4A59-80A5-C102BDAB2DCF}" type="datetime5">
              <a:rPr lang="zh-CN" altLang="en-US"/>
              <a:pPr/>
              <a:t>2016/11/7</a:t>
            </a:fld>
            <a:endParaRPr lang="en-US" altLang="zh-CN"/>
          </a:p>
        </p:txBody>
      </p:sp>
      <p:sp>
        <p:nvSpPr>
          <p:cNvPr id="6" name="页脚占位符 5"/>
          <p:cNvSpPr>
            <a:spLocks noGrp="1"/>
          </p:cNvSpPr>
          <p:nvPr>
            <p:ph type="ftr" sz="quarter" idx="11"/>
          </p:nvPr>
        </p:nvSpPr>
        <p:spPr>
          <a:xfrm>
            <a:off x="3352800" y="6324600"/>
            <a:ext cx="2895600" cy="457200"/>
          </a:xfrm>
        </p:spPr>
        <p:txBody>
          <a:bodyPr/>
          <a:lstStyle>
            <a:lvl1pPr>
              <a:defRPr/>
            </a:lvl1pPr>
          </a:lstStyle>
          <a:p>
            <a:r>
              <a:rPr lang="en-US" altLang="zh-CN"/>
              <a:t>Ch08　目标市场营销战略</a:t>
            </a:r>
          </a:p>
        </p:txBody>
      </p:sp>
      <p:sp>
        <p:nvSpPr>
          <p:cNvPr id="7" name="灯片编号占位符 6"/>
          <p:cNvSpPr>
            <a:spLocks noGrp="1"/>
          </p:cNvSpPr>
          <p:nvPr>
            <p:ph type="sldNum" sz="quarter" idx="12"/>
          </p:nvPr>
        </p:nvSpPr>
        <p:spPr>
          <a:xfrm>
            <a:off x="6781800" y="6324600"/>
            <a:ext cx="1905000" cy="457200"/>
          </a:xfrm>
        </p:spPr>
        <p:txBody>
          <a:bodyPr/>
          <a:lstStyle>
            <a:lvl1pPr>
              <a:defRPr/>
            </a:lvl1pPr>
          </a:lstStyle>
          <a:p>
            <a:fld id="{8A572470-D618-4528-9ABE-E32D35DB7484}" type="slidenum">
              <a:rPr lang="en-US" altLang="zh-CN"/>
              <a:pPr/>
              <a:t>‹#›</a:t>
            </a:fld>
            <a:endParaRPr lang="en-US" altLang="zh-CN"/>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grpSp>
        <p:nvGrpSpPr>
          <p:cNvPr id="2" name="Group 2"/>
          <p:cNvGrpSpPr>
            <a:grpSpLocks/>
          </p:cNvGrpSpPr>
          <p:nvPr/>
        </p:nvGrpSpPr>
        <p:grpSpPr bwMode="auto">
          <a:xfrm>
            <a:off x="0" y="2438400"/>
            <a:ext cx="9009063" cy="1052513"/>
            <a:chOff x="0" y="1536"/>
            <a:chExt cx="5675" cy="663"/>
          </a:xfrm>
        </p:grpSpPr>
        <p:grpSp>
          <p:nvGrpSpPr>
            <p:cNvPr id="3" name="Group 3"/>
            <p:cNvGrpSpPr>
              <a:grpSpLocks/>
            </p:cNvGrpSpPr>
            <p:nvPr/>
          </p:nvGrpSpPr>
          <p:grpSpPr bwMode="auto">
            <a:xfrm>
              <a:off x="183" y="1604"/>
              <a:ext cx="448" cy="299"/>
              <a:chOff x="720" y="336"/>
              <a:chExt cx="624" cy="432"/>
            </a:xfrm>
          </p:grpSpPr>
          <p:sp>
            <p:nvSpPr>
              <p:cNvPr id="724996"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endParaRPr lang="zh-CN" altLang="en-US" dirty="0">
                  <a:ea typeface="黑体" pitchFamily="2" charset="-122"/>
                </a:endParaRPr>
              </a:p>
            </p:txBody>
          </p:sp>
          <p:sp>
            <p:nvSpPr>
              <p:cNvPr id="724997"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endParaRPr lang="zh-CN" altLang="en-US" dirty="0">
                  <a:ea typeface="黑体" pitchFamily="2" charset="-122"/>
                </a:endParaRPr>
              </a:p>
            </p:txBody>
          </p:sp>
        </p:grpSp>
        <p:grpSp>
          <p:nvGrpSpPr>
            <p:cNvPr id="4" name="Group 6"/>
            <p:cNvGrpSpPr>
              <a:grpSpLocks/>
            </p:cNvGrpSpPr>
            <p:nvPr/>
          </p:nvGrpSpPr>
          <p:grpSpPr bwMode="auto">
            <a:xfrm>
              <a:off x="261" y="1870"/>
              <a:ext cx="465" cy="299"/>
              <a:chOff x="912" y="2640"/>
              <a:chExt cx="672" cy="432"/>
            </a:xfrm>
          </p:grpSpPr>
          <p:sp>
            <p:nvSpPr>
              <p:cNvPr id="724999"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endParaRPr lang="zh-CN" altLang="en-US" dirty="0">
                  <a:ea typeface="黑体" pitchFamily="2" charset="-122"/>
                </a:endParaRPr>
              </a:p>
            </p:txBody>
          </p:sp>
          <p:sp>
            <p:nvSpPr>
              <p:cNvPr id="725000"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endParaRPr lang="zh-CN" altLang="en-US" dirty="0">
                  <a:ea typeface="黑体" pitchFamily="2" charset="-122"/>
                </a:endParaRPr>
              </a:p>
            </p:txBody>
          </p:sp>
        </p:grpSp>
        <p:sp>
          <p:nvSpPr>
            <p:cNvPr id="725001"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endParaRPr lang="zh-CN" altLang="en-US" dirty="0">
                <a:ea typeface="黑体" pitchFamily="2" charset="-122"/>
              </a:endParaRPr>
            </a:p>
          </p:txBody>
        </p:sp>
        <p:sp>
          <p:nvSpPr>
            <p:cNvPr id="725002"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endParaRPr lang="zh-CN" altLang="en-US" dirty="0">
                <a:ea typeface="黑体" pitchFamily="2" charset="-122"/>
              </a:endParaRPr>
            </a:p>
          </p:txBody>
        </p:sp>
        <p:sp>
          <p:nvSpPr>
            <p:cNvPr id="725003"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endParaRPr lang="zh-CN" altLang="en-US" dirty="0">
                <a:ea typeface="黑体" pitchFamily="2" charset="-122"/>
              </a:endParaRPr>
            </a:p>
          </p:txBody>
        </p:sp>
      </p:grpSp>
      <p:sp>
        <p:nvSpPr>
          <p:cNvPr id="725004" name="Rectangle 12"/>
          <p:cNvSpPr>
            <a:spLocks noGrp="1" noChangeArrowheads="1"/>
          </p:cNvSpPr>
          <p:nvPr>
            <p:ph type="ctrTitle"/>
          </p:nvPr>
        </p:nvSpPr>
        <p:spPr>
          <a:xfrm>
            <a:off x="990600" y="1828800"/>
            <a:ext cx="7772400" cy="1143000"/>
          </a:xfrm>
        </p:spPr>
        <p:txBody>
          <a:bodyPr/>
          <a:lstStyle>
            <a:lvl1pPr>
              <a:defRPr/>
            </a:lvl1pPr>
          </a:lstStyle>
          <a:p>
            <a:r>
              <a:rPr lang="zh-CN" altLang="en-US"/>
              <a:t>单击此处编辑母版标题样式</a:t>
            </a:r>
          </a:p>
        </p:txBody>
      </p:sp>
      <p:sp>
        <p:nvSpPr>
          <p:cNvPr id="725005"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zh-CN" altLang="en-US"/>
              <a:t>单击此处编辑母版副标题样式</a:t>
            </a:r>
          </a:p>
        </p:txBody>
      </p:sp>
      <p:sp>
        <p:nvSpPr>
          <p:cNvPr id="725006" name="Rectangle 14"/>
          <p:cNvSpPr>
            <a:spLocks noGrp="1" noChangeArrowheads="1"/>
          </p:cNvSpPr>
          <p:nvPr>
            <p:ph type="dt" sz="half" idx="2"/>
          </p:nvPr>
        </p:nvSpPr>
        <p:spPr>
          <a:xfrm>
            <a:off x="990600" y="6248400"/>
            <a:ext cx="1905000" cy="457200"/>
          </a:xfrm>
        </p:spPr>
        <p:txBody>
          <a:bodyPr/>
          <a:lstStyle>
            <a:lvl1pPr>
              <a:defRPr>
                <a:solidFill>
                  <a:schemeClr val="bg2"/>
                </a:solidFill>
              </a:defRPr>
            </a:lvl1pPr>
          </a:lstStyle>
          <a:p>
            <a:fld id="{B86EC0CF-223F-4D4B-A828-FCF88DF90543}" type="datetime5">
              <a:rPr lang="zh-CN" altLang="en-US"/>
              <a:pPr/>
              <a:t>2016/11/7</a:t>
            </a:fld>
            <a:endParaRPr lang="en-US" altLang="zh-CN"/>
          </a:p>
        </p:txBody>
      </p:sp>
      <p:sp>
        <p:nvSpPr>
          <p:cNvPr id="725007" name="Rectangle 15"/>
          <p:cNvSpPr>
            <a:spLocks noGrp="1" noChangeArrowheads="1"/>
          </p:cNvSpPr>
          <p:nvPr>
            <p:ph type="ftr" sz="quarter" idx="3"/>
          </p:nvPr>
        </p:nvSpPr>
        <p:spPr>
          <a:xfrm>
            <a:off x="3429000" y="6248400"/>
            <a:ext cx="2895600" cy="457200"/>
          </a:xfrm>
        </p:spPr>
        <p:txBody>
          <a:bodyPr/>
          <a:lstStyle>
            <a:lvl1pPr>
              <a:defRPr>
                <a:solidFill>
                  <a:schemeClr val="bg2"/>
                </a:solidFill>
              </a:defRPr>
            </a:lvl1pPr>
          </a:lstStyle>
          <a:p>
            <a:r>
              <a:rPr lang="en-US" altLang="zh-CN"/>
              <a:t>Ch08　目标市场营销战略</a:t>
            </a:r>
          </a:p>
        </p:txBody>
      </p:sp>
      <p:sp>
        <p:nvSpPr>
          <p:cNvPr id="725008" name="Rectangle 16"/>
          <p:cNvSpPr>
            <a:spLocks noGrp="1" noChangeArrowheads="1"/>
          </p:cNvSpPr>
          <p:nvPr>
            <p:ph type="sldNum" sz="quarter" idx="4"/>
          </p:nvPr>
        </p:nvSpPr>
        <p:spPr>
          <a:xfrm>
            <a:off x="6858000" y="6248400"/>
            <a:ext cx="1905000" cy="457200"/>
          </a:xfrm>
        </p:spPr>
        <p:txBody>
          <a:bodyPr/>
          <a:lstStyle>
            <a:lvl1pPr>
              <a:defRPr>
                <a:solidFill>
                  <a:schemeClr val="bg2"/>
                </a:solidFill>
              </a:defRPr>
            </a:lvl1pPr>
          </a:lstStyle>
          <a:p>
            <a:fld id="{9C9A9850-DCE8-4CB9-96A8-F08BBA1DDB90}" type="slidenum">
              <a:rPr lang="en-US" altLang="zh-CN"/>
              <a:pPr/>
              <a:t>‹#›</a:t>
            </a:fld>
            <a:endParaRPr lang="en-US" altLang="zh-CN"/>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fld id="{539E3E94-752F-43E1-8368-C3832105DF97}" type="datetime5">
              <a:rPr lang="zh-CN" altLang="en-US"/>
              <a:pPr/>
              <a:t>2016/11/7</a:t>
            </a:fld>
            <a:endParaRPr lang="en-US" altLang="zh-CN"/>
          </a:p>
        </p:txBody>
      </p:sp>
      <p:sp>
        <p:nvSpPr>
          <p:cNvPr id="5" name="页脚占位符 4"/>
          <p:cNvSpPr>
            <a:spLocks noGrp="1"/>
          </p:cNvSpPr>
          <p:nvPr>
            <p:ph type="ftr" sz="quarter" idx="11"/>
          </p:nvPr>
        </p:nvSpPr>
        <p:spPr/>
        <p:txBody>
          <a:bodyPr/>
          <a:lstStyle>
            <a:lvl1pPr>
              <a:defRPr/>
            </a:lvl1pPr>
          </a:lstStyle>
          <a:p>
            <a:r>
              <a:rPr lang="en-US" altLang="zh-CN"/>
              <a:t>Ch08　目标市场营销战略</a:t>
            </a:r>
          </a:p>
        </p:txBody>
      </p:sp>
      <p:sp>
        <p:nvSpPr>
          <p:cNvPr id="6" name="灯片编号占位符 5"/>
          <p:cNvSpPr>
            <a:spLocks noGrp="1"/>
          </p:cNvSpPr>
          <p:nvPr>
            <p:ph type="sldNum" sz="quarter" idx="12"/>
          </p:nvPr>
        </p:nvSpPr>
        <p:spPr/>
        <p:txBody>
          <a:bodyPr/>
          <a:lstStyle>
            <a:lvl1pPr>
              <a:defRPr/>
            </a:lvl1pPr>
          </a:lstStyle>
          <a:p>
            <a:fld id="{9D50BA3D-AE6B-40EC-A499-B4C3DCAF425A}" type="slidenum">
              <a:rPr lang="en-US" altLang="zh-CN"/>
              <a:pPr/>
              <a:t>‹#›</a:t>
            </a:fld>
            <a:endParaRPr lang="en-US" altLang="zh-CN"/>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fld id="{FAC380EE-D73E-471E-8E7C-3606E0ED9EAC}" type="datetime5">
              <a:rPr lang="zh-CN" altLang="en-US"/>
              <a:pPr/>
              <a:t>2016/11/7</a:t>
            </a:fld>
            <a:endParaRPr lang="en-US" altLang="zh-CN"/>
          </a:p>
        </p:txBody>
      </p:sp>
      <p:sp>
        <p:nvSpPr>
          <p:cNvPr id="5" name="页脚占位符 4"/>
          <p:cNvSpPr>
            <a:spLocks noGrp="1"/>
          </p:cNvSpPr>
          <p:nvPr>
            <p:ph type="ftr" sz="quarter" idx="11"/>
          </p:nvPr>
        </p:nvSpPr>
        <p:spPr/>
        <p:txBody>
          <a:bodyPr/>
          <a:lstStyle>
            <a:lvl1pPr>
              <a:defRPr/>
            </a:lvl1pPr>
          </a:lstStyle>
          <a:p>
            <a:r>
              <a:rPr lang="en-US" altLang="zh-CN"/>
              <a:t>Ch08　目标市场营销战略</a:t>
            </a:r>
          </a:p>
        </p:txBody>
      </p:sp>
      <p:sp>
        <p:nvSpPr>
          <p:cNvPr id="6" name="灯片编号占位符 5"/>
          <p:cNvSpPr>
            <a:spLocks noGrp="1"/>
          </p:cNvSpPr>
          <p:nvPr>
            <p:ph type="sldNum" sz="quarter" idx="12"/>
          </p:nvPr>
        </p:nvSpPr>
        <p:spPr/>
        <p:txBody>
          <a:bodyPr/>
          <a:lstStyle>
            <a:lvl1pPr>
              <a:defRPr/>
            </a:lvl1pPr>
          </a:lstStyle>
          <a:p>
            <a:fld id="{40369E35-FB5E-4264-A6AB-4E6A67611183}" type="slidenum">
              <a:rPr lang="en-US" altLang="zh-CN"/>
              <a:pPr/>
              <a:t>‹#›</a:t>
            </a:fld>
            <a:endParaRPr lang="en-US" altLang="zh-CN"/>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fld id="{98B8428F-CD1D-4E39-83F0-35263A208F70}" type="datetime5">
              <a:rPr lang="zh-CN" altLang="en-US"/>
              <a:pPr/>
              <a:t>2016/11/7</a:t>
            </a:fld>
            <a:endParaRPr lang="en-US" altLang="zh-CN"/>
          </a:p>
        </p:txBody>
      </p:sp>
      <p:sp>
        <p:nvSpPr>
          <p:cNvPr id="6" name="页脚占位符 5"/>
          <p:cNvSpPr>
            <a:spLocks noGrp="1"/>
          </p:cNvSpPr>
          <p:nvPr>
            <p:ph type="ftr" sz="quarter" idx="11"/>
          </p:nvPr>
        </p:nvSpPr>
        <p:spPr/>
        <p:txBody>
          <a:bodyPr/>
          <a:lstStyle>
            <a:lvl1pPr>
              <a:defRPr/>
            </a:lvl1pPr>
          </a:lstStyle>
          <a:p>
            <a:r>
              <a:rPr lang="en-US" altLang="zh-CN"/>
              <a:t>Ch08　目标市场营销战略</a:t>
            </a:r>
          </a:p>
        </p:txBody>
      </p:sp>
      <p:sp>
        <p:nvSpPr>
          <p:cNvPr id="7" name="灯片编号占位符 6"/>
          <p:cNvSpPr>
            <a:spLocks noGrp="1"/>
          </p:cNvSpPr>
          <p:nvPr>
            <p:ph type="sldNum" sz="quarter" idx="12"/>
          </p:nvPr>
        </p:nvSpPr>
        <p:spPr/>
        <p:txBody>
          <a:bodyPr/>
          <a:lstStyle>
            <a:lvl1pPr>
              <a:defRPr/>
            </a:lvl1pPr>
          </a:lstStyle>
          <a:p>
            <a:fld id="{725FE07B-7C0E-4F46-863B-BB71E35894BB}" type="slidenum">
              <a:rPr lang="en-US" altLang="zh-CN"/>
              <a:pPr/>
              <a:t>‹#›</a:t>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6F50BA20-CA9E-4635-B31D-1781FE5545D0}" type="datetimeFigureOut">
              <a:rPr lang="zh-CN" altLang="en-US" smtClean="0"/>
              <a:pPr/>
              <a:t>2016/11/7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A892E3E-307B-4053-98AE-004A678F67D4}" type="slidenum">
              <a:rPr lang="zh-CN" altLang="en-US" smtClean="0"/>
              <a:pPr/>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fld id="{EBD34043-13D3-47D4-8B8B-839D53591D92}" type="datetime5">
              <a:rPr lang="zh-CN" altLang="en-US"/>
              <a:pPr/>
              <a:t>2016/11/7</a:t>
            </a:fld>
            <a:endParaRPr lang="en-US" altLang="zh-CN"/>
          </a:p>
        </p:txBody>
      </p:sp>
      <p:sp>
        <p:nvSpPr>
          <p:cNvPr id="8" name="页脚占位符 7"/>
          <p:cNvSpPr>
            <a:spLocks noGrp="1"/>
          </p:cNvSpPr>
          <p:nvPr>
            <p:ph type="ftr" sz="quarter" idx="11"/>
          </p:nvPr>
        </p:nvSpPr>
        <p:spPr/>
        <p:txBody>
          <a:bodyPr/>
          <a:lstStyle>
            <a:lvl1pPr>
              <a:defRPr/>
            </a:lvl1pPr>
          </a:lstStyle>
          <a:p>
            <a:r>
              <a:rPr lang="en-US" altLang="zh-CN"/>
              <a:t>Ch08　目标市场营销战略</a:t>
            </a:r>
          </a:p>
        </p:txBody>
      </p:sp>
      <p:sp>
        <p:nvSpPr>
          <p:cNvPr id="9" name="灯片编号占位符 8"/>
          <p:cNvSpPr>
            <a:spLocks noGrp="1"/>
          </p:cNvSpPr>
          <p:nvPr>
            <p:ph type="sldNum" sz="quarter" idx="12"/>
          </p:nvPr>
        </p:nvSpPr>
        <p:spPr/>
        <p:txBody>
          <a:bodyPr/>
          <a:lstStyle>
            <a:lvl1pPr>
              <a:defRPr/>
            </a:lvl1pPr>
          </a:lstStyle>
          <a:p>
            <a:fld id="{4344223D-37A8-4EC0-A7DE-F5FFB53036BB}" type="slidenum">
              <a:rPr lang="en-US" altLang="zh-CN"/>
              <a:pPr/>
              <a:t>‹#›</a:t>
            </a:fld>
            <a:endParaRPr lang="en-US" altLang="zh-CN"/>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fld id="{97CA94E1-D641-4AA7-9479-CCED2C831552}" type="datetime5">
              <a:rPr lang="zh-CN" altLang="en-US"/>
              <a:pPr/>
              <a:t>2016/11/7</a:t>
            </a:fld>
            <a:endParaRPr lang="en-US" altLang="zh-CN"/>
          </a:p>
        </p:txBody>
      </p:sp>
      <p:sp>
        <p:nvSpPr>
          <p:cNvPr id="4" name="页脚占位符 3"/>
          <p:cNvSpPr>
            <a:spLocks noGrp="1"/>
          </p:cNvSpPr>
          <p:nvPr>
            <p:ph type="ftr" sz="quarter" idx="11"/>
          </p:nvPr>
        </p:nvSpPr>
        <p:spPr/>
        <p:txBody>
          <a:bodyPr/>
          <a:lstStyle>
            <a:lvl1pPr>
              <a:defRPr/>
            </a:lvl1pPr>
          </a:lstStyle>
          <a:p>
            <a:r>
              <a:rPr lang="en-US" altLang="zh-CN"/>
              <a:t>Ch08　目标市场营销战略</a:t>
            </a:r>
          </a:p>
        </p:txBody>
      </p:sp>
      <p:sp>
        <p:nvSpPr>
          <p:cNvPr id="5" name="灯片编号占位符 4"/>
          <p:cNvSpPr>
            <a:spLocks noGrp="1"/>
          </p:cNvSpPr>
          <p:nvPr>
            <p:ph type="sldNum" sz="quarter" idx="12"/>
          </p:nvPr>
        </p:nvSpPr>
        <p:spPr/>
        <p:txBody>
          <a:bodyPr/>
          <a:lstStyle>
            <a:lvl1pPr>
              <a:defRPr/>
            </a:lvl1pPr>
          </a:lstStyle>
          <a:p>
            <a:fld id="{91742912-47A9-420F-80E3-FAF1BDDDA925}" type="slidenum">
              <a:rPr lang="en-US" altLang="zh-CN"/>
              <a:pPr/>
              <a:t>‹#›</a:t>
            </a:fld>
            <a:endParaRPr lang="en-US" altLang="zh-CN"/>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0C1150B1-E367-43A8-BF87-279CA0E7965B}" type="datetime5">
              <a:rPr lang="zh-CN" altLang="en-US"/>
              <a:pPr/>
              <a:t>2016/11/7</a:t>
            </a:fld>
            <a:endParaRPr lang="en-US" altLang="zh-CN"/>
          </a:p>
        </p:txBody>
      </p:sp>
      <p:sp>
        <p:nvSpPr>
          <p:cNvPr id="3" name="页脚占位符 2"/>
          <p:cNvSpPr>
            <a:spLocks noGrp="1"/>
          </p:cNvSpPr>
          <p:nvPr>
            <p:ph type="ftr" sz="quarter" idx="11"/>
          </p:nvPr>
        </p:nvSpPr>
        <p:spPr/>
        <p:txBody>
          <a:bodyPr/>
          <a:lstStyle>
            <a:lvl1pPr>
              <a:defRPr/>
            </a:lvl1pPr>
          </a:lstStyle>
          <a:p>
            <a:r>
              <a:rPr lang="en-US" altLang="zh-CN"/>
              <a:t>Ch08　目标市场营销战略</a:t>
            </a:r>
          </a:p>
        </p:txBody>
      </p:sp>
      <p:sp>
        <p:nvSpPr>
          <p:cNvPr id="4" name="灯片编号占位符 3"/>
          <p:cNvSpPr>
            <a:spLocks noGrp="1"/>
          </p:cNvSpPr>
          <p:nvPr>
            <p:ph type="sldNum" sz="quarter" idx="12"/>
          </p:nvPr>
        </p:nvSpPr>
        <p:spPr/>
        <p:txBody>
          <a:bodyPr/>
          <a:lstStyle>
            <a:lvl1pPr>
              <a:defRPr/>
            </a:lvl1pPr>
          </a:lstStyle>
          <a:p>
            <a:fld id="{8D8423D0-E36A-4E54-BC29-13BC7C29FF50}" type="slidenum">
              <a:rPr lang="en-US" altLang="zh-CN"/>
              <a:pPr/>
              <a:t>‹#›</a:t>
            </a:fld>
            <a:endParaRPr lang="en-US" altLang="zh-CN"/>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fld id="{E867A98A-19EF-4C35-ACC1-41CAD163407B}" type="datetime5">
              <a:rPr lang="zh-CN" altLang="en-US"/>
              <a:pPr/>
              <a:t>2016/11/7</a:t>
            </a:fld>
            <a:endParaRPr lang="en-US" altLang="zh-CN"/>
          </a:p>
        </p:txBody>
      </p:sp>
      <p:sp>
        <p:nvSpPr>
          <p:cNvPr id="6" name="页脚占位符 5"/>
          <p:cNvSpPr>
            <a:spLocks noGrp="1"/>
          </p:cNvSpPr>
          <p:nvPr>
            <p:ph type="ftr" sz="quarter" idx="11"/>
          </p:nvPr>
        </p:nvSpPr>
        <p:spPr/>
        <p:txBody>
          <a:bodyPr/>
          <a:lstStyle>
            <a:lvl1pPr>
              <a:defRPr/>
            </a:lvl1pPr>
          </a:lstStyle>
          <a:p>
            <a:r>
              <a:rPr lang="en-US" altLang="zh-CN"/>
              <a:t>Ch08　目标市场营销战略</a:t>
            </a:r>
          </a:p>
        </p:txBody>
      </p:sp>
      <p:sp>
        <p:nvSpPr>
          <p:cNvPr id="7" name="灯片编号占位符 6"/>
          <p:cNvSpPr>
            <a:spLocks noGrp="1"/>
          </p:cNvSpPr>
          <p:nvPr>
            <p:ph type="sldNum" sz="quarter" idx="12"/>
          </p:nvPr>
        </p:nvSpPr>
        <p:spPr/>
        <p:txBody>
          <a:bodyPr/>
          <a:lstStyle>
            <a:lvl1pPr>
              <a:defRPr/>
            </a:lvl1pPr>
          </a:lstStyle>
          <a:p>
            <a:fld id="{4B4E1FAF-0F6E-4678-9360-862D071A5CE8}" type="slidenum">
              <a:rPr lang="en-US" altLang="zh-CN"/>
              <a:pPr/>
              <a:t>‹#›</a:t>
            </a:fld>
            <a:endParaRPr lang="en-US" altLang="zh-CN"/>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fld id="{E107DC20-912F-4799-B799-C319A1449DAF}" type="datetime5">
              <a:rPr lang="zh-CN" altLang="en-US"/>
              <a:pPr/>
              <a:t>2016/11/7</a:t>
            </a:fld>
            <a:endParaRPr lang="en-US" altLang="zh-CN"/>
          </a:p>
        </p:txBody>
      </p:sp>
      <p:sp>
        <p:nvSpPr>
          <p:cNvPr id="6" name="页脚占位符 5"/>
          <p:cNvSpPr>
            <a:spLocks noGrp="1"/>
          </p:cNvSpPr>
          <p:nvPr>
            <p:ph type="ftr" sz="quarter" idx="11"/>
          </p:nvPr>
        </p:nvSpPr>
        <p:spPr/>
        <p:txBody>
          <a:bodyPr/>
          <a:lstStyle>
            <a:lvl1pPr>
              <a:defRPr/>
            </a:lvl1pPr>
          </a:lstStyle>
          <a:p>
            <a:r>
              <a:rPr lang="en-US" altLang="zh-CN"/>
              <a:t>Ch08　目标市场营销战略</a:t>
            </a:r>
          </a:p>
        </p:txBody>
      </p:sp>
      <p:sp>
        <p:nvSpPr>
          <p:cNvPr id="7" name="灯片编号占位符 6"/>
          <p:cNvSpPr>
            <a:spLocks noGrp="1"/>
          </p:cNvSpPr>
          <p:nvPr>
            <p:ph type="sldNum" sz="quarter" idx="12"/>
          </p:nvPr>
        </p:nvSpPr>
        <p:spPr/>
        <p:txBody>
          <a:bodyPr/>
          <a:lstStyle>
            <a:lvl1pPr>
              <a:defRPr/>
            </a:lvl1pPr>
          </a:lstStyle>
          <a:p>
            <a:fld id="{B78DA466-EFB5-46AA-B692-198FE73A7150}" type="slidenum">
              <a:rPr lang="en-US" altLang="zh-CN"/>
              <a:pPr/>
              <a:t>‹#›</a:t>
            </a:fld>
            <a:endParaRPr lang="en-US" altLang="zh-CN"/>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fld id="{4B995776-2BD5-4AB5-B5E2-CE497215845E}" type="datetime5">
              <a:rPr lang="zh-CN" altLang="en-US"/>
              <a:pPr/>
              <a:t>2016/11/7</a:t>
            </a:fld>
            <a:endParaRPr lang="en-US" altLang="zh-CN"/>
          </a:p>
        </p:txBody>
      </p:sp>
      <p:sp>
        <p:nvSpPr>
          <p:cNvPr id="5" name="页脚占位符 4"/>
          <p:cNvSpPr>
            <a:spLocks noGrp="1"/>
          </p:cNvSpPr>
          <p:nvPr>
            <p:ph type="ftr" sz="quarter" idx="11"/>
          </p:nvPr>
        </p:nvSpPr>
        <p:spPr/>
        <p:txBody>
          <a:bodyPr/>
          <a:lstStyle>
            <a:lvl1pPr>
              <a:defRPr/>
            </a:lvl1pPr>
          </a:lstStyle>
          <a:p>
            <a:r>
              <a:rPr lang="en-US" altLang="zh-CN"/>
              <a:t>Ch08　目标市场营销战略</a:t>
            </a:r>
          </a:p>
        </p:txBody>
      </p:sp>
      <p:sp>
        <p:nvSpPr>
          <p:cNvPr id="6" name="灯片编号占位符 5"/>
          <p:cNvSpPr>
            <a:spLocks noGrp="1"/>
          </p:cNvSpPr>
          <p:nvPr>
            <p:ph type="sldNum" sz="quarter" idx="12"/>
          </p:nvPr>
        </p:nvSpPr>
        <p:spPr/>
        <p:txBody>
          <a:bodyPr/>
          <a:lstStyle>
            <a:lvl1pPr>
              <a:defRPr/>
            </a:lvl1pPr>
          </a:lstStyle>
          <a:p>
            <a:fld id="{64A5CD0F-8373-4910-BEB0-1DD959773F1A}" type="slidenum">
              <a:rPr lang="en-US" altLang="zh-CN"/>
              <a:pPr/>
              <a:t>‹#›</a:t>
            </a:fld>
            <a:endParaRPr lang="en-US" altLang="zh-CN"/>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004050" y="617538"/>
            <a:ext cx="1951038" cy="551497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1150938" y="617538"/>
            <a:ext cx="5700712" cy="551497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fld id="{972BE485-010C-4EA3-AF55-343F07A9186E}" type="datetime5">
              <a:rPr lang="zh-CN" altLang="en-US"/>
              <a:pPr/>
              <a:t>2016/11/7</a:t>
            </a:fld>
            <a:endParaRPr lang="en-US" altLang="zh-CN"/>
          </a:p>
        </p:txBody>
      </p:sp>
      <p:sp>
        <p:nvSpPr>
          <p:cNvPr id="5" name="页脚占位符 4"/>
          <p:cNvSpPr>
            <a:spLocks noGrp="1"/>
          </p:cNvSpPr>
          <p:nvPr>
            <p:ph type="ftr" sz="quarter" idx="11"/>
          </p:nvPr>
        </p:nvSpPr>
        <p:spPr/>
        <p:txBody>
          <a:bodyPr/>
          <a:lstStyle>
            <a:lvl1pPr>
              <a:defRPr/>
            </a:lvl1pPr>
          </a:lstStyle>
          <a:p>
            <a:r>
              <a:rPr lang="en-US" altLang="zh-CN"/>
              <a:t>Ch08　目标市场营销战略</a:t>
            </a:r>
          </a:p>
        </p:txBody>
      </p:sp>
      <p:sp>
        <p:nvSpPr>
          <p:cNvPr id="6" name="灯片编号占位符 5"/>
          <p:cNvSpPr>
            <a:spLocks noGrp="1"/>
          </p:cNvSpPr>
          <p:nvPr>
            <p:ph type="sldNum" sz="quarter" idx="12"/>
          </p:nvPr>
        </p:nvSpPr>
        <p:spPr/>
        <p:txBody>
          <a:bodyPr/>
          <a:lstStyle>
            <a:lvl1pPr>
              <a:defRPr/>
            </a:lvl1pPr>
          </a:lstStyle>
          <a:p>
            <a:fld id="{200A33C8-9AF8-48F1-87E9-756B77FDFAD4}" type="slidenum">
              <a:rPr lang="en-US" altLang="zh-CN"/>
              <a:pPr/>
              <a:t>‹#›</a:t>
            </a:fld>
            <a:endParaRPr lang="en-US" altLang="zh-CN"/>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ClipArt" preserve="1">
  <p:cSld name="标题，文本与剪贴画">
    <p:spTree>
      <p:nvGrpSpPr>
        <p:cNvPr id="1" name=""/>
        <p:cNvGrpSpPr/>
        <p:nvPr/>
      </p:nvGrpSpPr>
      <p:grpSpPr>
        <a:xfrm>
          <a:off x="0" y="0"/>
          <a:ext cx="0" cy="0"/>
          <a:chOff x="0" y="0"/>
          <a:chExt cx="0" cy="0"/>
        </a:xfrm>
      </p:grpSpPr>
      <p:sp>
        <p:nvSpPr>
          <p:cNvPr id="2" name="标题 1"/>
          <p:cNvSpPr>
            <a:spLocks noGrp="1"/>
          </p:cNvSpPr>
          <p:nvPr>
            <p:ph type="title"/>
          </p:nvPr>
        </p:nvSpPr>
        <p:spPr>
          <a:xfrm>
            <a:off x="1150938" y="617538"/>
            <a:ext cx="7793037"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1182688" y="2017713"/>
            <a:ext cx="3810000" cy="41148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剪贴画占位符 3"/>
          <p:cNvSpPr>
            <a:spLocks noGrp="1"/>
          </p:cNvSpPr>
          <p:nvPr>
            <p:ph type="clipArt" sz="half" idx="2"/>
          </p:nvPr>
        </p:nvSpPr>
        <p:spPr>
          <a:xfrm>
            <a:off x="5145088" y="2017713"/>
            <a:ext cx="3810000" cy="4114800"/>
          </a:xfrm>
        </p:spPr>
        <p:txBody>
          <a:bodyPr/>
          <a:lstStyle/>
          <a:p>
            <a:endParaRPr lang="zh-CN" altLang="en-US"/>
          </a:p>
        </p:txBody>
      </p:sp>
      <p:sp>
        <p:nvSpPr>
          <p:cNvPr id="5" name="日期占位符 4"/>
          <p:cNvSpPr>
            <a:spLocks noGrp="1"/>
          </p:cNvSpPr>
          <p:nvPr>
            <p:ph type="dt" sz="half" idx="10"/>
          </p:nvPr>
        </p:nvSpPr>
        <p:spPr>
          <a:xfrm>
            <a:off x="914400" y="6324600"/>
            <a:ext cx="1905000" cy="457200"/>
          </a:xfrm>
        </p:spPr>
        <p:txBody>
          <a:bodyPr/>
          <a:lstStyle>
            <a:lvl1pPr>
              <a:defRPr/>
            </a:lvl1pPr>
          </a:lstStyle>
          <a:p>
            <a:fld id="{77C346ED-43CF-4A59-80A5-C102BDAB2DCF}" type="datetime5">
              <a:rPr lang="zh-CN" altLang="en-US"/>
              <a:pPr/>
              <a:t>2016/11/7</a:t>
            </a:fld>
            <a:endParaRPr lang="en-US" altLang="zh-CN"/>
          </a:p>
        </p:txBody>
      </p:sp>
      <p:sp>
        <p:nvSpPr>
          <p:cNvPr id="6" name="页脚占位符 5"/>
          <p:cNvSpPr>
            <a:spLocks noGrp="1"/>
          </p:cNvSpPr>
          <p:nvPr>
            <p:ph type="ftr" sz="quarter" idx="11"/>
          </p:nvPr>
        </p:nvSpPr>
        <p:spPr>
          <a:xfrm>
            <a:off x="3352800" y="6324600"/>
            <a:ext cx="2895600" cy="457200"/>
          </a:xfrm>
        </p:spPr>
        <p:txBody>
          <a:bodyPr/>
          <a:lstStyle>
            <a:lvl1pPr>
              <a:defRPr/>
            </a:lvl1pPr>
          </a:lstStyle>
          <a:p>
            <a:r>
              <a:rPr lang="en-US" altLang="zh-CN"/>
              <a:t>Ch08　目标市场营销战略</a:t>
            </a:r>
          </a:p>
        </p:txBody>
      </p:sp>
      <p:sp>
        <p:nvSpPr>
          <p:cNvPr id="7" name="灯片编号占位符 6"/>
          <p:cNvSpPr>
            <a:spLocks noGrp="1"/>
          </p:cNvSpPr>
          <p:nvPr>
            <p:ph type="sldNum" sz="quarter" idx="12"/>
          </p:nvPr>
        </p:nvSpPr>
        <p:spPr>
          <a:xfrm>
            <a:off x="6781800" y="6324600"/>
            <a:ext cx="1905000" cy="457200"/>
          </a:xfrm>
        </p:spPr>
        <p:txBody>
          <a:bodyPr/>
          <a:lstStyle>
            <a:lvl1pPr>
              <a:defRPr/>
            </a:lvl1pPr>
          </a:lstStyle>
          <a:p>
            <a:fld id="{8A572470-D618-4528-9ABE-E32D35DB7484}" type="slidenum">
              <a:rPr lang="en-US" altLang="zh-CN"/>
              <a:pPr/>
              <a:t>‹#›</a:t>
            </a:fld>
            <a:endParaRPr lang="en-US" altLang="zh-CN"/>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grpSp>
        <p:nvGrpSpPr>
          <p:cNvPr id="2" name="Group 2"/>
          <p:cNvGrpSpPr>
            <a:grpSpLocks/>
          </p:cNvGrpSpPr>
          <p:nvPr/>
        </p:nvGrpSpPr>
        <p:grpSpPr bwMode="auto">
          <a:xfrm>
            <a:off x="0" y="2438400"/>
            <a:ext cx="9009063" cy="1052513"/>
            <a:chOff x="0" y="1536"/>
            <a:chExt cx="5675" cy="663"/>
          </a:xfrm>
        </p:grpSpPr>
        <p:grpSp>
          <p:nvGrpSpPr>
            <p:cNvPr id="3" name="Group 3"/>
            <p:cNvGrpSpPr>
              <a:grpSpLocks/>
            </p:cNvGrpSpPr>
            <p:nvPr/>
          </p:nvGrpSpPr>
          <p:grpSpPr bwMode="auto">
            <a:xfrm>
              <a:off x="183" y="1604"/>
              <a:ext cx="448" cy="299"/>
              <a:chOff x="720" y="336"/>
              <a:chExt cx="624" cy="432"/>
            </a:xfrm>
          </p:grpSpPr>
          <p:sp>
            <p:nvSpPr>
              <p:cNvPr id="724996"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endParaRPr lang="zh-CN" altLang="en-US" dirty="0">
                  <a:ea typeface="黑体" pitchFamily="2" charset="-122"/>
                </a:endParaRPr>
              </a:p>
            </p:txBody>
          </p:sp>
          <p:sp>
            <p:nvSpPr>
              <p:cNvPr id="724997"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endParaRPr lang="zh-CN" altLang="en-US" dirty="0">
                  <a:ea typeface="黑体" pitchFamily="2" charset="-122"/>
                </a:endParaRPr>
              </a:p>
            </p:txBody>
          </p:sp>
        </p:grpSp>
        <p:grpSp>
          <p:nvGrpSpPr>
            <p:cNvPr id="4" name="Group 6"/>
            <p:cNvGrpSpPr>
              <a:grpSpLocks/>
            </p:cNvGrpSpPr>
            <p:nvPr/>
          </p:nvGrpSpPr>
          <p:grpSpPr bwMode="auto">
            <a:xfrm>
              <a:off x="261" y="1870"/>
              <a:ext cx="465" cy="299"/>
              <a:chOff x="912" y="2640"/>
              <a:chExt cx="672" cy="432"/>
            </a:xfrm>
          </p:grpSpPr>
          <p:sp>
            <p:nvSpPr>
              <p:cNvPr id="724999"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endParaRPr lang="zh-CN" altLang="en-US" dirty="0">
                  <a:ea typeface="黑体" pitchFamily="2" charset="-122"/>
                </a:endParaRPr>
              </a:p>
            </p:txBody>
          </p:sp>
          <p:sp>
            <p:nvSpPr>
              <p:cNvPr id="725000"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endParaRPr lang="zh-CN" altLang="en-US" dirty="0">
                  <a:ea typeface="黑体" pitchFamily="2" charset="-122"/>
                </a:endParaRPr>
              </a:p>
            </p:txBody>
          </p:sp>
        </p:grpSp>
        <p:sp>
          <p:nvSpPr>
            <p:cNvPr id="725001"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endParaRPr lang="zh-CN" altLang="en-US" dirty="0">
                <a:ea typeface="黑体" pitchFamily="2" charset="-122"/>
              </a:endParaRPr>
            </a:p>
          </p:txBody>
        </p:sp>
        <p:sp>
          <p:nvSpPr>
            <p:cNvPr id="725002"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endParaRPr lang="zh-CN" altLang="en-US" dirty="0">
                <a:ea typeface="黑体" pitchFamily="2" charset="-122"/>
              </a:endParaRPr>
            </a:p>
          </p:txBody>
        </p:sp>
        <p:sp>
          <p:nvSpPr>
            <p:cNvPr id="725003"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endParaRPr lang="zh-CN" altLang="en-US" dirty="0">
                <a:ea typeface="黑体" pitchFamily="2" charset="-122"/>
              </a:endParaRPr>
            </a:p>
          </p:txBody>
        </p:sp>
      </p:grpSp>
      <p:sp>
        <p:nvSpPr>
          <p:cNvPr id="725004" name="Rectangle 12"/>
          <p:cNvSpPr>
            <a:spLocks noGrp="1" noChangeArrowheads="1"/>
          </p:cNvSpPr>
          <p:nvPr>
            <p:ph type="ctrTitle"/>
          </p:nvPr>
        </p:nvSpPr>
        <p:spPr>
          <a:xfrm>
            <a:off x="990600" y="1828800"/>
            <a:ext cx="7772400" cy="1143000"/>
          </a:xfrm>
        </p:spPr>
        <p:txBody>
          <a:bodyPr/>
          <a:lstStyle>
            <a:lvl1pPr>
              <a:defRPr/>
            </a:lvl1pPr>
          </a:lstStyle>
          <a:p>
            <a:r>
              <a:rPr lang="zh-CN" altLang="en-US"/>
              <a:t>单击此处编辑母版标题样式</a:t>
            </a:r>
          </a:p>
        </p:txBody>
      </p:sp>
      <p:sp>
        <p:nvSpPr>
          <p:cNvPr id="725005"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zh-CN" altLang="en-US"/>
              <a:t>单击此处编辑母版副标题样式</a:t>
            </a:r>
          </a:p>
        </p:txBody>
      </p:sp>
      <p:sp>
        <p:nvSpPr>
          <p:cNvPr id="725006" name="Rectangle 14"/>
          <p:cNvSpPr>
            <a:spLocks noGrp="1" noChangeArrowheads="1"/>
          </p:cNvSpPr>
          <p:nvPr>
            <p:ph type="dt" sz="half" idx="2"/>
          </p:nvPr>
        </p:nvSpPr>
        <p:spPr>
          <a:xfrm>
            <a:off x="990600" y="6248400"/>
            <a:ext cx="1905000" cy="457200"/>
          </a:xfrm>
        </p:spPr>
        <p:txBody>
          <a:bodyPr/>
          <a:lstStyle>
            <a:lvl1pPr>
              <a:defRPr>
                <a:solidFill>
                  <a:schemeClr val="bg2"/>
                </a:solidFill>
              </a:defRPr>
            </a:lvl1pPr>
          </a:lstStyle>
          <a:p>
            <a:fld id="{B86EC0CF-223F-4D4B-A828-FCF88DF90543}" type="datetime5">
              <a:rPr lang="zh-CN" altLang="en-US"/>
              <a:pPr/>
              <a:t>2016/11/7</a:t>
            </a:fld>
            <a:endParaRPr lang="en-US" altLang="zh-CN"/>
          </a:p>
        </p:txBody>
      </p:sp>
      <p:sp>
        <p:nvSpPr>
          <p:cNvPr id="725007" name="Rectangle 15"/>
          <p:cNvSpPr>
            <a:spLocks noGrp="1" noChangeArrowheads="1"/>
          </p:cNvSpPr>
          <p:nvPr>
            <p:ph type="ftr" sz="quarter" idx="3"/>
          </p:nvPr>
        </p:nvSpPr>
        <p:spPr>
          <a:xfrm>
            <a:off x="3429000" y="6248400"/>
            <a:ext cx="2895600" cy="457200"/>
          </a:xfrm>
          <a:prstGeom prst="rect">
            <a:avLst/>
          </a:prstGeom>
        </p:spPr>
        <p:txBody>
          <a:bodyPr/>
          <a:lstStyle>
            <a:lvl1pPr>
              <a:defRPr>
                <a:solidFill>
                  <a:schemeClr val="bg2"/>
                </a:solidFill>
                <a:ea typeface="黑体" pitchFamily="2" charset="-122"/>
              </a:defRPr>
            </a:lvl1pPr>
          </a:lstStyle>
          <a:p>
            <a:r>
              <a:rPr lang="en-US" altLang="zh-CN" dirty="0" smtClean="0"/>
              <a:t>Ch08　</a:t>
            </a:r>
            <a:r>
              <a:rPr lang="en-US" altLang="zh-CN" dirty="0" err="1" smtClean="0"/>
              <a:t>目标市场营销战略</a:t>
            </a:r>
            <a:endParaRPr lang="en-US" altLang="zh-CN" dirty="0"/>
          </a:p>
        </p:txBody>
      </p:sp>
      <p:sp>
        <p:nvSpPr>
          <p:cNvPr id="725008" name="Rectangle 16"/>
          <p:cNvSpPr>
            <a:spLocks noGrp="1" noChangeArrowheads="1"/>
          </p:cNvSpPr>
          <p:nvPr>
            <p:ph type="sldNum" sz="quarter" idx="4"/>
          </p:nvPr>
        </p:nvSpPr>
        <p:spPr>
          <a:xfrm>
            <a:off x="6858000" y="6248400"/>
            <a:ext cx="1905000" cy="457200"/>
          </a:xfrm>
        </p:spPr>
        <p:txBody>
          <a:bodyPr/>
          <a:lstStyle>
            <a:lvl1pPr>
              <a:defRPr>
                <a:solidFill>
                  <a:schemeClr val="bg2"/>
                </a:solidFill>
              </a:defRPr>
            </a:lvl1pPr>
          </a:lstStyle>
          <a:p>
            <a:fld id="{9C9A9850-DCE8-4CB9-96A8-F08BBA1DDB90}" type="slidenum">
              <a:rPr lang="en-US" altLang="zh-CN"/>
              <a:pPr/>
              <a:t>‹#›</a:t>
            </a:fld>
            <a:endParaRPr lang="en-US" altLang="zh-CN"/>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fld id="{539E3E94-752F-43E1-8368-C3832105DF97}" type="datetime5">
              <a:rPr lang="zh-CN" altLang="en-US"/>
              <a:pPr/>
              <a:t>2016/11/7</a:t>
            </a:fld>
            <a:endParaRPr lang="en-US" altLang="zh-CN"/>
          </a:p>
        </p:txBody>
      </p:sp>
      <p:sp>
        <p:nvSpPr>
          <p:cNvPr id="5" name="页脚占位符 4"/>
          <p:cNvSpPr>
            <a:spLocks noGrp="1"/>
          </p:cNvSpPr>
          <p:nvPr>
            <p:ph type="ftr" sz="quarter" idx="11"/>
          </p:nvPr>
        </p:nvSpPr>
        <p:spPr>
          <a:xfrm>
            <a:off x="3352800" y="6324600"/>
            <a:ext cx="2895600" cy="457200"/>
          </a:xfrm>
          <a:prstGeom prst="rect">
            <a:avLst/>
          </a:prstGeom>
        </p:spPr>
        <p:txBody>
          <a:bodyPr/>
          <a:lstStyle>
            <a:lvl1pPr>
              <a:defRPr>
                <a:ea typeface="黑体" pitchFamily="2" charset="-122"/>
              </a:defRPr>
            </a:lvl1pPr>
          </a:lstStyle>
          <a:p>
            <a:r>
              <a:rPr lang="en-US" altLang="zh-CN" dirty="0" smtClean="0"/>
              <a:t>Ch08　</a:t>
            </a:r>
            <a:r>
              <a:rPr lang="en-US" altLang="zh-CN" dirty="0" err="1" smtClean="0"/>
              <a:t>目标市场营销战略</a:t>
            </a:r>
            <a:endParaRPr lang="en-US" altLang="zh-CN" dirty="0"/>
          </a:p>
        </p:txBody>
      </p:sp>
      <p:sp>
        <p:nvSpPr>
          <p:cNvPr id="6" name="灯片编号占位符 5"/>
          <p:cNvSpPr>
            <a:spLocks noGrp="1"/>
          </p:cNvSpPr>
          <p:nvPr>
            <p:ph type="sldNum" sz="quarter" idx="12"/>
          </p:nvPr>
        </p:nvSpPr>
        <p:spPr/>
        <p:txBody>
          <a:bodyPr/>
          <a:lstStyle>
            <a:lvl1pPr>
              <a:defRPr/>
            </a:lvl1pPr>
          </a:lstStyle>
          <a:p>
            <a:fld id="{9D50BA3D-AE6B-40EC-A499-B4C3DCAF425A}" type="slidenum">
              <a:rPr lang="en-US" altLang="zh-CN"/>
              <a:pPr/>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6F50BA20-CA9E-4635-B31D-1781FE5545D0}" type="datetimeFigureOut">
              <a:rPr lang="zh-CN" altLang="en-US" smtClean="0"/>
              <a:pPr/>
              <a:t>2016/11/7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A892E3E-307B-4053-98AE-004A678F67D4}" type="slidenum">
              <a:rPr lang="zh-CN" altLang="en-US" smtClean="0"/>
              <a:pPr/>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fld id="{FAC380EE-D73E-471E-8E7C-3606E0ED9EAC}" type="datetime5">
              <a:rPr lang="zh-CN" altLang="en-US"/>
              <a:pPr/>
              <a:t>2016/11/7</a:t>
            </a:fld>
            <a:endParaRPr lang="en-US" altLang="zh-CN"/>
          </a:p>
        </p:txBody>
      </p:sp>
      <p:sp>
        <p:nvSpPr>
          <p:cNvPr id="5" name="页脚占位符 4"/>
          <p:cNvSpPr>
            <a:spLocks noGrp="1"/>
          </p:cNvSpPr>
          <p:nvPr>
            <p:ph type="ftr" sz="quarter" idx="11"/>
          </p:nvPr>
        </p:nvSpPr>
        <p:spPr>
          <a:xfrm>
            <a:off x="3352800" y="6324600"/>
            <a:ext cx="2895600" cy="457200"/>
          </a:xfrm>
          <a:prstGeom prst="rect">
            <a:avLst/>
          </a:prstGeom>
        </p:spPr>
        <p:txBody>
          <a:bodyPr/>
          <a:lstStyle>
            <a:lvl1pPr>
              <a:defRPr>
                <a:ea typeface="黑体" pitchFamily="2" charset="-122"/>
              </a:defRPr>
            </a:lvl1pPr>
          </a:lstStyle>
          <a:p>
            <a:r>
              <a:rPr lang="en-US" altLang="zh-CN" dirty="0" smtClean="0"/>
              <a:t>Ch08　</a:t>
            </a:r>
            <a:r>
              <a:rPr lang="en-US" altLang="zh-CN" dirty="0" err="1" smtClean="0"/>
              <a:t>目标市场营销战略</a:t>
            </a:r>
            <a:endParaRPr lang="en-US" altLang="zh-CN" dirty="0"/>
          </a:p>
        </p:txBody>
      </p:sp>
      <p:sp>
        <p:nvSpPr>
          <p:cNvPr id="6" name="灯片编号占位符 5"/>
          <p:cNvSpPr>
            <a:spLocks noGrp="1"/>
          </p:cNvSpPr>
          <p:nvPr>
            <p:ph type="sldNum" sz="quarter" idx="12"/>
          </p:nvPr>
        </p:nvSpPr>
        <p:spPr/>
        <p:txBody>
          <a:bodyPr/>
          <a:lstStyle>
            <a:lvl1pPr>
              <a:defRPr/>
            </a:lvl1pPr>
          </a:lstStyle>
          <a:p>
            <a:fld id="{40369E35-FB5E-4264-A6AB-4E6A67611183}" type="slidenum">
              <a:rPr lang="en-US" altLang="zh-CN"/>
              <a:pPr/>
              <a:t>‹#›</a:t>
            </a:fld>
            <a:endParaRPr lang="en-US" altLang="zh-CN"/>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fld id="{98B8428F-CD1D-4E39-83F0-35263A208F70}" type="datetime5">
              <a:rPr lang="zh-CN" altLang="en-US"/>
              <a:pPr/>
              <a:t>2016/11/7</a:t>
            </a:fld>
            <a:endParaRPr lang="en-US" altLang="zh-CN"/>
          </a:p>
        </p:txBody>
      </p:sp>
      <p:sp>
        <p:nvSpPr>
          <p:cNvPr id="6" name="页脚占位符 5"/>
          <p:cNvSpPr>
            <a:spLocks noGrp="1"/>
          </p:cNvSpPr>
          <p:nvPr>
            <p:ph type="ftr" sz="quarter" idx="11"/>
          </p:nvPr>
        </p:nvSpPr>
        <p:spPr>
          <a:xfrm>
            <a:off x="3352800" y="6324600"/>
            <a:ext cx="2895600" cy="457200"/>
          </a:xfrm>
          <a:prstGeom prst="rect">
            <a:avLst/>
          </a:prstGeom>
        </p:spPr>
        <p:txBody>
          <a:bodyPr/>
          <a:lstStyle>
            <a:lvl1pPr>
              <a:defRPr>
                <a:ea typeface="黑体" pitchFamily="2" charset="-122"/>
              </a:defRPr>
            </a:lvl1pPr>
          </a:lstStyle>
          <a:p>
            <a:r>
              <a:rPr lang="en-US" altLang="zh-CN" dirty="0" smtClean="0"/>
              <a:t>Ch08　</a:t>
            </a:r>
            <a:r>
              <a:rPr lang="en-US" altLang="zh-CN" dirty="0" err="1" smtClean="0"/>
              <a:t>目标市场营销战略</a:t>
            </a:r>
            <a:endParaRPr lang="en-US" altLang="zh-CN" dirty="0"/>
          </a:p>
        </p:txBody>
      </p:sp>
      <p:sp>
        <p:nvSpPr>
          <p:cNvPr id="7" name="灯片编号占位符 6"/>
          <p:cNvSpPr>
            <a:spLocks noGrp="1"/>
          </p:cNvSpPr>
          <p:nvPr>
            <p:ph type="sldNum" sz="quarter" idx="12"/>
          </p:nvPr>
        </p:nvSpPr>
        <p:spPr/>
        <p:txBody>
          <a:bodyPr/>
          <a:lstStyle>
            <a:lvl1pPr>
              <a:defRPr/>
            </a:lvl1pPr>
          </a:lstStyle>
          <a:p>
            <a:fld id="{725FE07B-7C0E-4F46-863B-BB71E35894BB}" type="slidenum">
              <a:rPr lang="en-US" altLang="zh-CN"/>
              <a:pPr/>
              <a:t>‹#›</a:t>
            </a:fld>
            <a:endParaRPr lang="en-US" altLang="zh-CN"/>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fld id="{EBD34043-13D3-47D4-8B8B-839D53591D92}" type="datetime5">
              <a:rPr lang="zh-CN" altLang="en-US"/>
              <a:pPr/>
              <a:t>2016/11/7</a:t>
            </a:fld>
            <a:endParaRPr lang="en-US" altLang="zh-CN"/>
          </a:p>
        </p:txBody>
      </p:sp>
      <p:sp>
        <p:nvSpPr>
          <p:cNvPr id="8" name="页脚占位符 7"/>
          <p:cNvSpPr>
            <a:spLocks noGrp="1"/>
          </p:cNvSpPr>
          <p:nvPr>
            <p:ph type="ftr" sz="quarter" idx="11"/>
          </p:nvPr>
        </p:nvSpPr>
        <p:spPr>
          <a:xfrm>
            <a:off x="3352800" y="6324600"/>
            <a:ext cx="2895600" cy="457200"/>
          </a:xfrm>
          <a:prstGeom prst="rect">
            <a:avLst/>
          </a:prstGeom>
        </p:spPr>
        <p:txBody>
          <a:bodyPr/>
          <a:lstStyle>
            <a:lvl1pPr>
              <a:defRPr>
                <a:ea typeface="黑体" pitchFamily="2" charset="-122"/>
              </a:defRPr>
            </a:lvl1pPr>
          </a:lstStyle>
          <a:p>
            <a:r>
              <a:rPr lang="en-US" altLang="zh-CN" dirty="0" smtClean="0"/>
              <a:t>Ch08　</a:t>
            </a:r>
            <a:r>
              <a:rPr lang="en-US" altLang="zh-CN" dirty="0" err="1" smtClean="0"/>
              <a:t>目标市场营销战略</a:t>
            </a:r>
            <a:endParaRPr lang="en-US" altLang="zh-CN" dirty="0"/>
          </a:p>
        </p:txBody>
      </p:sp>
      <p:sp>
        <p:nvSpPr>
          <p:cNvPr id="9" name="灯片编号占位符 8"/>
          <p:cNvSpPr>
            <a:spLocks noGrp="1"/>
          </p:cNvSpPr>
          <p:nvPr>
            <p:ph type="sldNum" sz="quarter" idx="12"/>
          </p:nvPr>
        </p:nvSpPr>
        <p:spPr/>
        <p:txBody>
          <a:bodyPr/>
          <a:lstStyle>
            <a:lvl1pPr>
              <a:defRPr/>
            </a:lvl1pPr>
          </a:lstStyle>
          <a:p>
            <a:fld id="{4344223D-37A8-4EC0-A7DE-F5FFB53036BB}" type="slidenum">
              <a:rPr lang="en-US" altLang="zh-CN"/>
              <a:pPr/>
              <a:t>‹#›</a:t>
            </a:fld>
            <a:endParaRPr lang="en-US" altLang="zh-CN"/>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fld id="{97CA94E1-D641-4AA7-9479-CCED2C831552}" type="datetime5">
              <a:rPr lang="zh-CN" altLang="en-US"/>
              <a:pPr/>
              <a:t>2016/11/7</a:t>
            </a:fld>
            <a:endParaRPr lang="en-US" altLang="zh-CN"/>
          </a:p>
        </p:txBody>
      </p:sp>
      <p:sp>
        <p:nvSpPr>
          <p:cNvPr id="4" name="页脚占位符 3"/>
          <p:cNvSpPr>
            <a:spLocks noGrp="1"/>
          </p:cNvSpPr>
          <p:nvPr>
            <p:ph type="ftr" sz="quarter" idx="11"/>
          </p:nvPr>
        </p:nvSpPr>
        <p:spPr>
          <a:xfrm>
            <a:off x="3352800" y="6324600"/>
            <a:ext cx="2895600" cy="457200"/>
          </a:xfrm>
          <a:prstGeom prst="rect">
            <a:avLst/>
          </a:prstGeom>
        </p:spPr>
        <p:txBody>
          <a:bodyPr/>
          <a:lstStyle>
            <a:lvl1pPr>
              <a:defRPr>
                <a:ea typeface="黑体" pitchFamily="2" charset="-122"/>
              </a:defRPr>
            </a:lvl1pPr>
          </a:lstStyle>
          <a:p>
            <a:r>
              <a:rPr lang="en-US" altLang="zh-CN" dirty="0" smtClean="0"/>
              <a:t>Ch08　</a:t>
            </a:r>
            <a:r>
              <a:rPr lang="en-US" altLang="zh-CN" dirty="0" err="1" smtClean="0"/>
              <a:t>目标市场营销战略</a:t>
            </a:r>
            <a:endParaRPr lang="en-US" altLang="zh-CN" dirty="0"/>
          </a:p>
        </p:txBody>
      </p:sp>
      <p:sp>
        <p:nvSpPr>
          <p:cNvPr id="5" name="灯片编号占位符 4"/>
          <p:cNvSpPr>
            <a:spLocks noGrp="1"/>
          </p:cNvSpPr>
          <p:nvPr>
            <p:ph type="sldNum" sz="quarter" idx="12"/>
          </p:nvPr>
        </p:nvSpPr>
        <p:spPr/>
        <p:txBody>
          <a:bodyPr/>
          <a:lstStyle>
            <a:lvl1pPr>
              <a:defRPr/>
            </a:lvl1pPr>
          </a:lstStyle>
          <a:p>
            <a:fld id="{91742912-47A9-420F-80E3-FAF1BDDDA925}" type="slidenum">
              <a:rPr lang="en-US" altLang="zh-CN"/>
              <a:pPr/>
              <a:t>‹#›</a:t>
            </a:fld>
            <a:endParaRPr lang="en-US" altLang="zh-CN"/>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0C1150B1-E367-43A8-BF87-279CA0E7965B}" type="datetime5">
              <a:rPr lang="zh-CN" altLang="en-US"/>
              <a:pPr/>
              <a:t>2016/11/7</a:t>
            </a:fld>
            <a:endParaRPr lang="en-US" altLang="zh-CN"/>
          </a:p>
        </p:txBody>
      </p:sp>
      <p:sp>
        <p:nvSpPr>
          <p:cNvPr id="3" name="页脚占位符 2"/>
          <p:cNvSpPr>
            <a:spLocks noGrp="1"/>
          </p:cNvSpPr>
          <p:nvPr>
            <p:ph type="ftr" sz="quarter" idx="11"/>
          </p:nvPr>
        </p:nvSpPr>
        <p:spPr>
          <a:xfrm>
            <a:off x="3352800" y="6324600"/>
            <a:ext cx="2895600" cy="457200"/>
          </a:xfrm>
          <a:prstGeom prst="rect">
            <a:avLst/>
          </a:prstGeom>
        </p:spPr>
        <p:txBody>
          <a:bodyPr/>
          <a:lstStyle>
            <a:lvl1pPr>
              <a:defRPr>
                <a:ea typeface="黑体" pitchFamily="2" charset="-122"/>
              </a:defRPr>
            </a:lvl1pPr>
          </a:lstStyle>
          <a:p>
            <a:r>
              <a:rPr lang="en-US" altLang="zh-CN" dirty="0" smtClean="0"/>
              <a:t>Ch08　</a:t>
            </a:r>
            <a:r>
              <a:rPr lang="en-US" altLang="zh-CN" dirty="0" err="1" smtClean="0"/>
              <a:t>目标市场营销战略</a:t>
            </a:r>
            <a:endParaRPr lang="en-US" altLang="zh-CN" dirty="0"/>
          </a:p>
        </p:txBody>
      </p:sp>
      <p:sp>
        <p:nvSpPr>
          <p:cNvPr id="4" name="灯片编号占位符 3"/>
          <p:cNvSpPr>
            <a:spLocks noGrp="1"/>
          </p:cNvSpPr>
          <p:nvPr>
            <p:ph type="sldNum" sz="quarter" idx="12"/>
          </p:nvPr>
        </p:nvSpPr>
        <p:spPr/>
        <p:txBody>
          <a:bodyPr/>
          <a:lstStyle>
            <a:lvl1pPr>
              <a:defRPr/>
            </a:lvl1pPr>
          </a:lstStyle>
          <a:p>
            <a:fld id="{8D8423D0-E36A-4E54-BC29-13BC7C29FF50}" type="slidenum">
              <a:rPr lang="en-US" altLang="zh-CN"/>
              <a:pPr/>
              <a:t>‹#›</a:t>
            </a:fld>
            <a:endParaRPr lang="en-US" altLang="zh-CN"/>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fld id="{E867A98A-19EF-4C35-ACC1-41CAD163407B}" type="datetime5">
              <a:rPr lang="zh-CN" altLang="en-US"/>
              <a:pPr/>
              <a:t>2016/11/7</a:t>
            </a:fld>
            <a:endParaRPr lang="en-US" altLang="zh-CN"/>
          </a:p>
        </p:txBody>
      </p:sp>
      <p:sp>
        <p:nvSpPr>
          <p:cNvPr id="6" name="页脚占位符 5"/>
          <p:cNvSpPr>
            <a:spLocks noGrp="1"/>
          </p:cNvSpPr>
          <p:nvPr>
            <p:ph type="ftr" sz="quarter" idx="11"/>
          </p:nvPr>
        </p:nvSpPr>
        <p:spPr>
          <a:xfrm>
            <a:off x="3352800" y="6324600"/>
            <a:ext cx="2895600" cy="457200"/>
          </a:xfrm>
          <a:prstGeom prst="rect">
            <a:avLst/>
          </a:prstGeom>
        </p:spPr>
        <p:txBody>
          <a:bodyPr/>
          <a:lstStyle>
            <a:lvl1pPr>
              <a:defRPr>
                <a:ea typeface="黑体" pitchFamily="2" charset="-122"/>
              </a:defRPr>
            </a:lvl1pPr>
          </a:lstStyle>
          <a:p>
            <a:r>
              <a:rPr lang="en-US" altLang="zh-CN" dirty="0" smtClean="0"/>
              <a:t>Ch08　</a:t>
            </a:r>
            <a:r>
              <a:rPr lang="en-US" altLang="zh-CN" dirty="0" err="1" smtClean="0"/>
              <a:t>目标市场营销战略</a:t>
            </a:r>
            <a:endParaRPr lang="en-US" altLang="zh-CN" dirty="0"/>
          </a:p>
        </p:txBody>
      </p:sp>
      <p:sp>
        <p:nvSpPr>
          <p:cNvPr id="7" name="灯片编号占位符 6"/>
          <p:cNvSpPr>
            <a:spLocks noGrp="1"/>
          </p:cNvSpPr>
          <p:nvPr>
            <p:ph type="sldNum" sz="quarter" idx="12"/>
          </p:nvPr>
        </p:nvSpPr>
        <p:spPr/>
        <p:txBody>
          <a:bodyPr/>
          <a:lstStyle>
            <a:lvl1pPr>
              <a:defRPr/>
            </a:lvl1pPr>
          </a:lstStyle>
          <a:p>
            <a:fld id="{4B4E1FAF-0F6E-4678-9360-862D071A5CE8}" type="slidenum">
              <a:rPr lang="en-US" altLang="zh-CN"/>
              <a:pPr/>
              <a:t>‹#›</a:t>
            </a:fld>
            <a:endParaRPr lang="en-US" altLang="zh-CN"/>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fld id="{E107DC20-912F-4799-B799-C319A1449DAF}" type="datetime5">
              <a:rPr lang="zh-CN" altLang="en-US"/>
              <a:pPr/>
              <a:t>2016/11/7</a:t>
            </a:fld>
            <a:endParaRPr lang="en-US" altLang="zh-CN"/>
          </a:p>
        </p:txBody>
      </p:sp>
      <p:sp>
        <p:nvSpPr>
          <p:cNvPr id="6" name="页脚占位符 5"/>
          <p:cNvSpPr>
            <a:spLocks noGrp="1"/>
          </p:cNvSpPr>
          <p:nvPr>
            <p:ph type="ftr" sz="quarter" idx="11"/>
          </p:nvPr>
        </p:nvSpPr>
        <p:spPr>
          <a:xfrm>
            <a:off x="3352800" y="6324600"/>
            <a:ext cx="2895600" cy="457200"/>
          </a:xfrm>
          <a:prstGeom prst="rect">
            <a:avLst/>
          </a:prstGeom>
        </p:spPr>
        <p:txBody>
          <a:bodyPr/>
          <a:lstStyle>
            <a:lvl1pPr>
              <a:defRPr>
                <a:ea typeface="黑体" pitchFamily="2" charset="-122"/>
              </a:defRPr>
            </a:lvl1pPr>
          </a:lstStyle>
          <a:p>
            <a:r>
              <a:rPr lang="en-US" altLang="zh-CN" dirty="0" smtClean="0"/>
              <a:t>Ch08　</a:t>
            </a:r>
            <a:r>
              <a:rPr lang="en-US" altLang="zh-CN" dirty="0" err="1" smtClean="0"/>
              <a:t>目标市场营销战略</a:t>
            </a:r>
            <a:endParaRPr lang="en-US" altLang="zh-CN" dirty="0"/>
          </a:p>
        </p:txBody>
      </p:sp>
      <p:sp>
        <p:nvSpPr>
          <p:cNvPr id="7" name="灯片编号占位符 6"/>
          <p:cNvSpPr>
            <a:spLocks noGrp="1"/>
          </p:cNvSpPr>
          <p:nvPr>
            <p:ph type="sldNum" sz="quarter" idx="12"/>
          </p:nvPr>
        </p:nvSpPr>
        <p:spPr/>
        <p:txBody>
          <a:bodyPr/>
          <a:lstStyle>
            <a:lvl1pPr>
              <a:defRPr/>
            </a:lvl1pPr>
          </a:lstStyle>
          <a:p>
            <a:fld id="{B78DA466-EFB5-46AA-B692-198FE73A7150}" type="slidenum">
              <a:rPr lang="en-US" altLang="zh-CN"/>
              <a:pPr/>
              <a:t>‹#›</a:t>
            </a:fld>
            <a:endParaRPr lang="en-US" altLang="zh-CN"/>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fld id="{4B995776-2BD5-4AB5-B5E2-CE497215845E}" type="datetime5">
              <a:rPr lang="zh-CN" altLang="en-US"/>
              <a:pPr/>
              <a:t>2016/11/7</a:t>
            </a:fld>
            <a:endParaRPr lang="en-US" altLang="zh-CN"/>
          </a:p>
        </p:txBody>
      </p:sp>
      <p:sp>
        <p:nvSpPr>
          <p:cNvPr id="5" name="页脚占位符 4"/>
          <p:cNvSpPr>
            <a:spLocks noGrp="1"/>
          </p:cNvSpPr>
          <p:nvPr>
            <p:ph type="ftr" sz="quarter" idx="11"/>
          </p:nvPr>
        </p:nvSpPr>
        <p:spPr>
          <a:xfrm>
            <a:off x="3352800" y="6324600"/>
            <a:ext cx="2895600" cy="457200"/>
          </a:xfrm>
          <a:prstGeom prst="rect">
            <a:avLst/>
          </a:prstGeom>
        </p:spPr>
        <p:txBody>
          <a:bodyPr/>
          <a:lstStyle>
            <a:lvl1pPr>
              <a:defRPr>
                <a:ea typeface="黑体" pitchFamily="2" charset="-122"/>
              </a:defRPr>
            </a:lvl1pPr>
          </a:lstStyle>
          <a:p>
            <a:r>
              <a:rPr lang="en-US" altLang="zh-CN" dirty="0" smtClean="0"/>
              <a:t>Ch08　</a:t>
            </a:r>
            <a:r>
              <a:rPr lang="en-US" altLang="zh-CN" dirty="0" err="1" smtClean="0"/>
              <a:t>目标市场营销战略</a:t>
            </a:r>
            <a:endParaRPr lang="en-US" altLang="zh-CN" dirty="0"/>
          </a:p>
        </p:txBody>
      </p:sp>
      <p:sp>
        <p:nvSpPr>
          <p:cNvPr id="6" name="灯片编号占位符 5"/>
          <p:cNvSpPr>
            <a:spLocks noGrp="1"/>
          </p:cNvSpPr>
          <p:nvPr>
            <p:ph type="sldNum" sz="quarter" idx="12"/>
          </p:nvPr>
        </p:nvSpPr>
        <p:spPr/>
        <p:txBody>
          <a:bodyPr/>
          <a:lstStyle>
            <a:lvl1pPr>
              <a:defRPr/>
            </a:lvl1pPr>
          </a:lstStyle>
          <a:p>
            <a:fld id="{64A5CD0F-8373-4910-BEB0-1DD959773F1A}" type="slidenum">
              <a:rPr lang="en-US" altLang="zh-CN"/>
              <a:pPr/>
              <a:t>‹#›</a:t>
            </a:fld>
            <a:endParaRPr lang="en-US" altLang="zh-CN"/>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004050" y="617538"/>
            <a:ext cx="1951038" cy="551497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1150938" y="617538"/>
            <a:ext cx="5700712" cy="551497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fld id="{972BE485-010C-4EA3-AF55-343F07A9186E}" type="datetime5">
              <a:rPr lang="zh-CN" altLang="en-US"/>
              <a:pPr/>
              <a:t>2016/11/7</a:t>
            </a:fld>
            <a:endParaRPr lang="en-US" altLang="zh-CN"/>
          </a:p>
        </p:txBody>
      </p:sp>
      <p:sp>
        <p:nvSpPr>
          <p:cNvPr id="5" name="页脚占位符 4"/>
          <p:cNvSpPr>
            <a:spLocks noGrp="1"/>
          </p:cNvSpPr>
          <p:nvPr>
            <p:ph type="ftr" sz="quarter" idx="11"/>
          </p:nvPr>
        </p:nvSpPr>
        <p:spPr>
          <a:xfrm>
            <a:off x="3352800" y="6324600"/>
            <a:ext cx="2895600" cy="457200"/>
          </a:xfrm>
          <a:prstGeom prst="rect">
            <a:avLst/>
          </a:prstGeom>
        </p:spPr>
        <p:txBody>
          <a:bodyPr/>
          <a:lstStyle>
            <a:lvl1pPr>
              <a:defRPr>
                <a:ea typeface="黑体" pitchFamily="2" charset="-122"/>
              </a:defRPr>
            </a:lvl1pPr>
          </a:lstStyle>
          <a:p>
            <a:r>
              <a:rPr lang="en-US" altLang="zh-CN" dirty="0" smtClean="0"/>
              <a:t>Ch08　</a:t>
            </a:r>
            <a:r>
              <a:rPr lang="en-US" altLang="zh-CN" dirty="0" err="1" smtClean="0"/>
              <a:t>目标市场营销战略</a:t>
            </a:r>
            <a:endParaRPr lang="en-US" altLang="zh-CN" dirty="0"/>
          </a:p>
        </p:txBody>
      </p:sp>
      <p:sp>
        <p:nvSpPr>
          <p:cNvPr id="6" name="灯片编号占位符 5"/>
          <p:cNvSpPr>
            <a:spLocks noGrp="1"/>
          </p:cNvSpPr>
          <p:nvPr>
            <p:ph type="sldNum" sz="quarter" idx="12"/>
          </p:nvPr>
        </p:nvSpPr>
        <p:spPr/>
        <p:txBody>
          <a:bodyPr/>
          <a:lstStyle>
            <a:lvl1pPr>
              <a:defRPr/>
            </a:lvl1pPr>
          </a:lstStyle>
          <a:p>
            <a:fld id="{200A33C8-9AF8-48F1-87E9-756B77FDFAD4}" type="slidenum">
              <a:rPr lang="en-US" altLang="zh-CN"/>
              <a:pPr/>
              <a:t>‹#›</a:t>
            </a:fld>
            <a:endParaRPr lang="en-US" altLang="zh-CN"/>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ClipArt" preserve="1">
  <p:cSld name="标题，文本与剪贴画">
    <p:spTree>
      <p:nvGrpSpPr>
        <p:cNvPr id="1" name=""/>
        <p:cNvGrpSpPr/>
        <p:nvPr/>
      </p:nvGrpSpPr>
      <p:grpSpPr>
        <a:xfrm>
          <a:off x="0" y="0"/>
          <a:ext cx="0" cy="0"/>
          <a:chOff x="0" y="0"/>
          <a:chExt cx="0" cy="0"/>
        </a:xfrm>
      </p:grpSpPr>
      <p:sp>
        <p:nvSpPr>
          <p:cNvPr id="2" name="标题 1"/>
          <p:cNvSpPr>
            <a:spLocks noGrp="1"/>
          </p:cNvSpPr>
          <p:nvPr>
            <p:ph type="title"/>
          </p:nvPr>
        </p:nvSpPr>
        <p:spPr>
          <a:xfrm>
            <a:off x="1150938" y="617538"/>
            <a:ext cx="7793037"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1182688" y="2017713"/>
            <a:ext cx="3810000" cy="41148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剪贴画占位符 3"/>
          <p:cNvSpPr>
            <a:spLocks noGrp="1"/>
          </p:cNvSpPr>
          <p:nvPr>
            <p:ph type="clipArt" sz="half" idx="2"/>
          </p:nvPr>
        </p:nvSpPr>
        <p:spPr>
          <a:xfrm>
            <a:off x="5145088" y="2017713"/>
            <a:ext cx="3810000" cy="4114800"/>
          </a:xfrm>
        </p:spPr>
        <p:txBody>
          <a:bodyPr/>
          <a:lstStyle/>
          <a:p>
            <a:endParaRPr lang="zh-CN" altLang="en-US"/>
          </a:p>
        </p:txBody>
      </p:sp>
      <p:sp>
        <p:nvSpPr>
          <p:cNvPr id="5" name="日期占位符 4"/>
          <p:cNvSpPr>
            <a:spLocks noGrp="1"/>
          </p:cNvSpPr>
          <p:nvPr>
            <p:ph type="dt" sz="half" idx="10"/>
          </p:nvPr>
        </p:nvSpPr>
        <p:spPr>
          <a:xfrm>
            <a:off x="914400" y="6324600"/>
            <a:ext cx="1905000" cy="457200"/>
          </a:xfrm>
        </p:spPr>
        <p:txBody>
          <a:bodyPr/>
          <a:lstStyle>
            <a:lvl1pPr>
              <a:defRPr/>
            </a:lvl1pPr>
          </a:lstStyle>
          <a:p>
            <a:fld id="{77C346ED-43CF-4A59-80A5-C102BDAB2DCF}" type="datetime5">
              <a:rPr lang="zh-CN" altLang="en-US"/>
              <a:pPr/>
              <a:t>2016/11/7</a:t>
            </a:fld>
            <a:endParaRPr lang="en-US" altLang="zh-CN"/>
          </a:p>
        </p:txBody>
      </p:sp>
      <p:sp>
        <p:nvSpPr>
          <p:cNvPr id="6" name="页脚占位符 5"/>
          <p:cNvSpPr>
            <a:spLocks noGrp="1"/>
          </p:cNvSpPr>
          <p:nvPr>
            <p:ph type="ftr" sz="quarter" idx="11"/>
          </p:nvPr>
        </p:nvSpPr>
        <p:spPr>
          <a:xfrm>
            <a:off x="3352800" y="6324600"/>
            <a:ext cx="2895600" cy="457200"/>
          </a:xfrm>
          <a:prstGeom prst="rect">
            <a:avLst/>
          </a:prstGeom>
        </p:spPr>
        <p:txBody>
          <a:bodyPr/>
          <a:lstStyle>
            <a:lvl1pPr>
              <a:defRPr>
                <a:ea typeface="黑体" pitchFamily="2" charset="-122"/>
              </a:defRPr>
            </a:lvl1pPr>
          </a:lstStyle>
          <a:p>
            <a:r>
              <a:rPr lang="en-US" altLang="zh-CN" dirty="0" smtClean="0"/>
              <a:t>Ch08　</a:t>
            </a:r>
            <a:r>
              <a:rPr lang="en-US" altLang="zh-CN" dirty="0" err="1" smtClean="0"/>
              <a:t>目标市场营销战略</a:t>
            </a:r>
            <a:endParaRPr lang="en-US" altLang="zh-CN" dirty="0"/>
          </a:p>
        </p:txBody>
      </p:sp>
      <p:sp>
        <p:nvSpPr>
          <p:cNvPr id="7" name="灯片编号占位符 6"/>
          <p:cNvSpPr>
            <a:spLocks noGrp="1"/>
          </p:cNvSpPr>
          <p:nvPr>
            <p:ph type="sldNum" sz="quarter" idx="12"/>
          </p:nvPr>
        </p:nvSpPr>
        <p:spPr>
          <a:xfrm>
            <a:off x="6781800" y="6324600"/>
            <a:ext cx="1905000" cy="457200"/>
          </a:xfrm>
        </p:spPr>
        <p:txBody>
          <a:bodyPr/>
          <a:lstStyle>
            <a:lvl1pPr>
              <a:defRPr/>
            </a:lvl1pPr>
          </a:lstStyle>
          <a:p>
            <a:fld id="{8A572470-D618-4528-9ABE-E32D35DB7484}" type="slidenum">
              <a:rPr lang="en-US" altLang="zh-CN"/>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6F50BA20-CA9E-4635-B31D-1781FE5545D0}" type="datetimeFigureOut">
              <a:rPr lang="zh-CN" altLang="en-US" smtClean="0"/>
              <a:pPr/>
              <a:t>2016/11/7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A892E3E-307B-4053-98AE-004A678F67D4}" type="slidenum">
              <a:rPr lang="zh-CN" altLang="en-US" smtClean="0"/>
              <a:pPr/>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grpSp>
        <p:nvGrpSpPr>
          <p:cNvPr id="2" name="Group 2"/>
          <p:cNvGrpSpPr>
            <a:grpSpLocks/>
          </p:cNvGrpSpPr>
          <p:nvPr/>
        </p:nvGrpSpPr>
        <p:grpSpPr bwMode="auto">
          <a:xfrm>
            <a:off x="0" y="2438400"/>
            <a:ext cx="9009063" cy="1052513"/>
            <a:chOff x="0" y="1536"/>
            <a:chExt cx="5675" cy="663"/>
          </a:xfrm>
        </p:grpSpPr>
        <p:grpSp>
          <p:nvGrpSpPr>
            <p:cNvPr id="3" name="Group 3"/>
            <p:cNvGrpSpPr>
              <a:grpSpLocks/>
            </p:cNvGrpSpPr>
            <p:nvPr/>
          </p:nvGrpSpPr>
          <p:grpSpPr bwMode="auto">
            <a:xfrm>
              <a:off x="183" y="1604"/>
              <a:ext cx="448" cy="299"/>
              <a:chOff x="720" y="336"/>
              <a:chExt cx="624" cy="432"/>
            </a:xfrm>
          </p:grpSpPr>
          <p:sp>
            <p:nvSpPr>
              <p:cNvPr id="724996"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endParaRPr lang="zh-CN" altLang="en-US" dirty="0">
                  <a:ea typeface="黑体" pitchFamily="2" charset="-122"/>
                </a:endParaRPr>
              </a:p>
            </p:txBody>
          </p:sp>
          <p:sp>
            <p:nvSpPr>
              <p:cNvPr id="724997"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endParaRPr lang="zh-CN" altLang="en-US" dirty="0">
                  <a:ea typeface="黑体" pitchFamily="2" charset="-122"/>
                </a:endParaRPr>
              </a:p>
            </p:txBody>
          </p:sp>
        </p:grpSp>
        <p:grpSp>
          <p:nvGrpSpPr>
            <p:cNvPr id="4" name="Group 6"/>
            <p:cNvGrpSpPr>
              <a:grpSpLocks/>
            </p:cNvGrpSpPr>
            <p:nvPr/>
          </p:nvGrpSpPr>
          <p:grpSpPr bwMode="auto">
            <a:xfrm>
              <a:off x="261" y="1870"/>
              <a:ext cx="465" cy="299"/>
              <a:chOff x="912" y="2640"/>
              <a:chExt cx="672" cy="432"/>
            </a:xfrm>
          </p:grpSpPr>
          <p:sp>
            <p:nvSpPr>
              <p:cNvPr id="724999"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endParaRPr lang="zh-CN" altLang="en-US" dirty="0">
                  <a:ea typeface="黑体" pitchFamily="2" charset="-122"/>
                </a:endParaRPr>
              </a:p>
            </p:txBody>
          </p:sp>
          <p:sp>
            <p:nvSpPr>
              <p:cNvPr id="725000"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endParaRPr lang="zh-CN" altLang="en-US" dirty="0">
                  <a:ea typeface="黑体" pitchFamily="2" charset="-122"/>
                </a:endParaRPr>
              </a:p>
            </p:txBody>
          </p:sp>
        </p:grpSp>
        <p:sp>
          <p:nvSpPr>
            <p:cNvPr id="725001"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endParaRPr lang="zh-CN" altLang="en-US" dirty="0">
                <a:ea typeface="黑体" pitchFamily="2" charset="-122"/>
              </a:endParaRPr>
            </a:p>
          </p:txBody>
        </p:sp>
        <p:sp>
          <p:nvSpPr>
            <p:cNvPr id="725002"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endParaRPr lang="zh-CN" altLang="en-US" dirty="0">
                <a:ea typeface="黑体" pitchFamily="2" charset="-122"/>
              </a:endParaRPr>
            </a:p>
          </p:txBody>
        </p:sp>
        <p:sp>
          <p:nvSpPr>
            <p:cNvPr id="725003"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endParaRPr lang="zh-CN" altLang="en-US" dirty="0">
                <a:ea typeface="黑体" pitchFamily="2" charset="-122"/>
              </a:endParaRPr>
            </a:p>
          </p:txBody>
        </p:sp>
      </p:grpSp>
      <p:sp>
        <p:nvSpPr>
          <p:cNvPr id="725004" name="Rectangle 12"/>
          <p:cNvSpPr>
            <a:spLocks noGrp="1" noChangeArrowheads="1"/>
          </p:cNvSpPr>
          <p:nvPr>
            <p:ph type="ctrTitle"/>
          </p:nvPr>
        </p:nvSpPr>
        <p:spPr>
          <a:xfrm>
            <a:off x="990600" y="1828800"/>
            <a:ext cx="7772400" cy="1143000"/>
          </a:xfrm>
        </p:spPr>
        <p:txBody>
          <a:bodyPr/>
          <a:lstStyle>
            <a:lvl1pPr>
              <a:defRPr/>
            </a:lvl1pPr>
          </a:lstStyle>
          <a:p>
            <a:r>
              <a:rPr lang="zh-CN" altLang="en-US"/>
              <a:t>单击此处编辑母版标题样式</a:t>
            </a:r>
          </a:p>
        </p:txBody>
      </p:sp>
      <p:sp>
        <p:nvSpPr>
          <p:cNvPr id="725005"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zh-CN" altLang="en-US"/>
              <a:t>单击此处编辑母版副标题样式</a:t>
            </a:r>
          </a:p>
        </p:txBody>
      </p:sp>
      <p:sp>
        <p:nvSpPr>
          <p:cNvPr id="725006" name="Rectangle 14"/>
          <p:cNvSpPr>
            <a:spLocks noGrp="1" noChangeArrowheads="1"/>
          </p:cNvSpPr>
          <p:nvPr>
            <p:ph type="dt" sz="half" idx="2"/>
          </p:nvPr>
        </p:nvSpPr>
        <p:spPr>
          <a:xfrm>
            <a:off x="990600" y="6248400"/>
            <a:ext cx="1905000" cy="457200"/>
          </a:xfrm>
        </p:spPr>
        <p:txBody>
          <a:bodyPr/>
          <a:lstStyle>
            <a:lvl1pPr>
              <a:defRPr>
                <a:solidFill>
                  <a:schemeClr val="bg2"/>
                </a:solidFill>
              </a:defRPr>
            </a:lvl1pPr>
          </a:lstStyle>
          <a:p>
            <a:fld id="{B86EC0CF-223F-4D4B-A828-FCF88DF90543}" type="datetime5">
              <a:rPr lang="zh-CN" altLang="en-US"/>
              <a:pPr/>
              <a:t>2016/11/7</a:t>
            </a:fld>
            <a:endParaRPr lang="en-US" altLang="zh-CN"/>
          </a:p>
        </p:txBody>
      </p:sp>
      <p:sp>
        <p:nvSpPr>
          <p:cNvPr id="725007" name="Rectangle 15"/>
          <p:cNvSpPr>
            <a:spLocks noGrp="1" noChangeArrowheads="1"/>
          </p:cNvSpPr>
          <p:nvPr>
            <p:ph type="ftr" sz="quarter" idx="3"/>
          </p:nvPr>
        </p:nvSpPr>
        <p:spPr>
          <a:xfrm>
            <a:off x="3429000" y="6248400"/>
            <a:ext cx="2895600" cy="457200"/>
          </a:xfrm>
          <a:prstGeom prst="rect">
            <a:avLst/>
          </a:prstGeom>
        </p:spPr>
        <p:txBody>
          <a:bodyPr/>
          <a:lstStyle>
            <a:lvl1pPr>
              <a:defRPr>
                <a:solidFill>
                  <a:schemeClr val="bg2"/>
                </a:solidFill>
                <a:ea typeface="黑体" pitchFamily="2" charset="-122"/>
              </a:defRPr>
            </a:lvl1pPr>
          </a:lstStyle>
          <a:p>
            <a:r>
              <a:rPr lang="en-US" altLang="zh-CN" dirty="0" smtClean="0"/>
              <a:t>Ch08　</a:t>
            </a:r>
            <a:r>
              <a:rPr lang="en-US" altLang="zh-CN" dirty="0" err="1" smtClean="0"/>
              <a:t>目标市场营销战略</a:t>
            </a:r>
            <a:endParaRPr lang="en-US" altLang="zh-CN" dirty="0"/>
          </a:p>
        </p:txBody>
      </p:sp>
      <p:sp>
        <p:nvSpPr>
          <p:cNvPr id="725008" name="Rectangle 16"/>
          <p:cNvSpPr>
            <a:spLocks noGrp="1" noChangeArrowheads="1"/>
          </p:cNvSpPr>
          <p:nvPr>
            <p:ph type="sldNum" sz="quarter" idx="4"/>
          </p:nvPr>
        </p:nvSpPr>
        <p:spPr>
          <a:xfrm>
            <a:off x="6858000" y="6248400"/>
            <a:ext cx="1905000" cy="457200"/>
          </a:xfrm>
        </p:spPr>
        <p:txBody>
          <a:bodyPr/>
          <a:lstStyle>
            <a:lvl1pPr>
              <a:defRPr>
                <a:solidFill>
                  <a:schemeClr val="bg2"/>
                </a:solidFill>
              </a:defRPr>
            </a:lvl1pPr>
          </a:lstStyle>
          <a:p>
            <a:fld id="{9C9A9850-DCE8-4CB9-96A8-F08BBA1DDB90}" type="slidenum">
              <a:rPr lang="en-US" altLang="zh-CN"/>
              <a:pPr/>
              <a:t>‹#›</a:t>
            </a:fld>
            <a:endParaRPr lang="en-US" altLang="zh-CN"/>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fld id="{539E3E94-752F-43E1-8368-C3832105DF97}" type="datetime5">
              <a:rPr lang="zh-CN" altLang="en-US"/>
              <a:pPr/>
              <a:t>2016/11/7</a:t>
            </a:fld>
            <a:endParaRPr lang="en-US" altLang="zh-CN"/>
          </a:p>
        </p:txBody>
      </p:sp>
      <p:sp>
        <p:nvSpPr>
          <p:cNvPr id="5" name="页脚占位符 4"/>
          <p:cNvSpPr>
            <a:spLocks noGrp="1"/>
          </p:cNvSpPr>
          <p:nvPr>
            <p:ph type="ftr" sz="quarter" idx="11"/>
          </p:nvPr>
        </p:nvSpPr>
        <p:spPr>
          <a:xfrm>
            <a:off x="3352800" y="6324600"/>
            <a:ext cx="2895600" cy="457200"/>
          </a:xfrm>
          <a:prstGeom prst="rect">
            <a:avLst/>
          </a:prstGeom>
        </p:spPr>
        <p:txBody>
          <a:bodyPr/>
          <a:lstStyle>
            <a:lvl1pPr>
              <a:defRPr>
                <a:ea typeface="黑体" pitchFamily="2" charset="-122"/>
              </a:defRPr>
            </a:lvl1pPr>
          </a:lstStyle>
          <a:p>
            <a:r>
              <a:rPr lang="en-US" altLang="zh-CN" dirty="0" smtClean="0"/>
              <a:t>Ch08　</a:t>
            </a:r>
            <a:r>
              <a:rPr lang="en-US" altLang="zh-CN" dirty="0" err="1" smtClean="0"/>
              <a:t>目标市场营销战略</a:t>
            </a:r>
            <a:endParaRPr lang="en-US" altLang="zh-CN" dirty="0"/>
          </a:p>
        </p:txBody>
      </p:sp>
      <p:sp>
        <p:nvSpPr>
          <p:cNvPr id="6" name="灯片编号占位符 5"/>
          <p:cNvSpPr>
            <a:spLocks noGrp="1"/>
          </p:cNvSpPr>
          <p:nvPr>
            <p:ph type="sldNum" sz="quarter" idx="12"/>
          </p:nvPr>
        </p:nvSpPr>
        <p:spPr/>
        <p:txBody>
          <a:bodyPr/>
          <a:lstStyle>
            <a:lvl1pPr>
              <a:defRPr/>
            </a:lvl1pPr>
          </a:lstStyle>
          <a:p>
            <a:fld id="{9D50BA3D-AE6B-40EC-A499-B4C3DCAF425A}" type="slidenum">
              <a:rPr lang="en-US" altLang="zh-CN"/>
              <a:pPr/>
              <a:t>‹#›</a:t>
            </a:fld>
            <a:endParaRPr lang="en-US" altLang="zh-CN"/>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fld id="{FAC380EE-D73E-471E-8E7C-3606E0ED9EAC}" type="datetime5">
              <a:rPr lang="zh-CN" altLang="en-US"/>
              <a:pPr/>
              <a:t>2016/11/7</a:t>
            </a:fld>
            <a:endParaRPr lang="en-US" altLang="zh-CN"/>
          </a:p>
        </p:txBody>
      </p:sp>
      <p:sp>
        <p:nvSpPr>
          <p:cNvPr id="5" name="页脚占位符 4"/>
          <p:cNvSpPr>
            <a:spLocks noGrp="1"/>
          </p:cNvSpPr>
          <p:nvPr>
            <p:ph type="ftr" sz="quarter" idx="11"/>
          </p:nvPr>
        </p:nvSpPr>
        <p:spPr>
          <a:xfrm>
            <a:off x="3352800" y="6324600"/>
            <a:ext cx="2895600" cy="457200"/>
          </a:xfrm>
          <a:prstGeom prst="rect">
            <a:avLst/>
          </a:prstGeom>
        </p:spPr>
        <p:txBody>
          <a:bodyPr/>
          <a:lstStyle>
            <a:lvl1pPr>
              <a:defRPr>
                <a:ea typeface="黑体" pitchFamily="2" charset="-122"/>
              </a:defRPr>
            </a:lvl1pPr>
          </a:lstStyle>
          <a:p>
            <a:r>
              <a:rPr lang="en-US" altLang="zh-CN" dirty="0" smtClean="0"/>
              <a:t>Ch08　</a:t>
            </a:r>
            <a:r>
              <a:rPr lang="en-US" altLang="zh-CN" dirty="0" err="1" smtClean="0"/>
              <a:t>目标市场营销战略</a:t>
            </a:r>
            <a:endParaRPr lang="en-US" altLang="zh-CN" dirty="0"/>
          </a:p>
        </p:txBody>
      </p:sp>
      <p:sp>
        <p:nvSpPr>
          <p:cNvPr id="6" name="灯片编号占位符 5"/>
          <p:cNvSpPr>
            <a:spLocks noGrp="1"/>
          </p:cNvSpPr>
          <p:nvPr>
            <p:ph type="sldNum" sz="quarter" idx="12"/>
          </p:nvPr>
        </p:nvSpPr>
        <p:spPr/>
        <p:txBody>
          <a:bodyPr/>
          <a:lstStyle>
            <a:lvl1pPr>
              <a:defRPr/>
            </a:lvl1pPr>
          </a:lstStyle>
          <a:p>
            <a:fld id="{40369E35-FB5E-4264-A6AB-4E6A67611183}" type="slidenum">
              <a:rPr lang="en-US" altLang="zh-CN"/>
              <a:pPr/>
              <a:t>‹#›</a:t>
            </a:fld>
            <a:endParaRPr lang="en-US" altLang="zh-CN"/>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fld id="{98B8428F-CD1D-4E39-83F0-35263A208F70}" type="datetime5">
              <a:rPr lang="zh-CN" altLang="en-US"/>
              <a:pPr/>
              <a:t>2016/11/7</a:t>
            </a:fld>
            <a:endParaRPr lang="en-US" altLang="zh-CN"/>
          </a:p>
        </p:txBody>
      </p:sp>
      <p:sp>
        <p:nvSpPr>
          <p:cNvPr id="6" name="页脚占位符 5"/>
          <p:cNvSpPr>
            <a:spLocks noGrp="1"/>
          </p:cNvSpPr>
          <p:nvPr>
            <p:ph type="ftr" sz="quarter" idx="11"/>
          </p:nvPr>
        </p:nvSpPr>
        <p:spPr>
          <a:xfrm>
            <a:off x="3352800" y="6324600"/>
            <a:ext cx="2895600" cy="457200"/>
          </a:xfrm>
          <a:prstGeom prst="rect">
            <a:avLst/>
          </a:prstGeom>
        </p:spPr>
        <p:txBody>
          <a:bodyPr/>
          <a:lstStyle>
            <a:lvl1pPr>
              <a:defRPr>
                <a:ea typeface="黑体" pitchFamily="2" charset="-122"/>
              </a:defRPr>
            </a:lvl1pPr>
          </a:lstStyle>
          <a:p>
            <a:r>
              <a:rPr lang="en-US" altLang="zh-CN" dirty="0" smtClean="0"/>
              <a:t>Ch08　</a:t>
            </a:r>
            <a:r>
              <a:rPr lang="en-US" altLang="zh-CN" dirty="0" err="1" smtClean="0"/>
              <a:t>目标市场营销战略</a:t>
            </a:r>
            <a:endParaRPr lang="en-US" altLang="zh-CN" dirty="0"/>
          </a:p>
        </p:txBody>
      </p:sp>
      <p:sp>
        <p:nvSpPr>
          <p:cNvPr id="7" name="灯片编号占位符 6"/>
          <p:cNvSpPr>
            <a:spLocks noGrp="1"/>
          </p:cNvSpPr>
          <p:nvPr>
            <p:ph type="sldNum" sz="quarter" idx="12"/>
          </p:nvPr>
        </p:nvSpPr>
        <p:spPr/>
        <p:txBody>
          <a:bodyPr/>
          <a:lstStyle>
            <a:lvl1pPr>
              <a:defRPr/>
            </a:lvl1pPr>
          </a:lstStyle>
          <a:p>
            <a:fld id="{725FE07B-7C0E-4F46-863B-BB71E35894BB}" type="slidenum">
              <a:rPr lang="en-US" altLang="zh-CN"/>
              <a:pPr/>
              <a:t>‹#›</a:t>
            </a:fld>
            <a:endParaRPr lang="en-US" altLang="zh-CN"/>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fld id="{EBD34043-13D3-47D4-8B8B-839D53591D92}" type="datetime5">
              <a:rPr lang="zh-CN" altLang="en-US"/>
              <a:pPr/>
              <a:t>2016/11/7</a:t>
            </a:fld>
            <a:endParaRPr lang="en-US" altLang="zh-CN"/>
          </a:p>
        </p:txBody>
      </p:sp>
      <p:sp>
        <p:nvSpPr>
          <p:cNvPr id="8" name="页脚占位符 7"/>
          <p:cNvSpPr>
            <a:spLocks noGrp="1"/>
          </p:cNvSpPr>
          <p:nvPr>
            <p:ph type="ftr" sz="quarter" idx="11"/>
          </p:nvPr>
        </p:nvSpPr>
        <p:spPr>
          <a:xfrm>
            <a:off x="3352800" y="6324600"/>
            <a:ext cx="2895600" cy="457200"/>
          </a:xfrm>
          <a:prstGeom prst="rect">
            <a:avLst/>
          </a:prstGeom>
        </p:spPr>
        <p:txBody>
          <a:bodyPr/>
          <a:lstStyle>
            <a:lvl1pPr>
              <a:defRPr>
                <a:ea typeface="黑体" pitchFamily="2" charset="-122"/>
              </a:defRPr>
            </a:lvl1pPr>
          </a:lstStyle>
          <a:p>
            <a:r>
              <a:rPr lang="en-US" altLang="zh-CN" dirty="0" smtClean="0"/>
              <a:t>Ch08　</a:t>
            </a:r>
            <a:r>
              <a:rPr lang="en-US" altLang="zh-CN" dirty="0" err="1" smtClean="0"/>
              <a:t>目标市场营销战略</a:t>
            </a:r>
            <a:endParaRPr lang="en-US" altLang="zh-CN" dirty="0"/>
          </a:p>
        </p:txBody>
      </p:sp>
      <p:sp>
        <p:nvSpPr>
          <p:cNvPr id="9" name="灯片编号占位符 8"/>
          <p:cNvSpPr>
            <a:spLocks noGrp="1"/>
          </p:cNvSpPr>
          <p:nvPr>
            <p:ph type="sldNum" sz="quarter" idx="12"/>
          </p:nvPr>
        </p:nvSpPr>
        <p:spPr/>
        <p:txBody>
          <a:bodyPr/>
          <a:lstStyle>
            <a:lvl1pPr>
              <a:defRPr/>
            </a:lvl1pPr>
          </a:lstStyle>
          <a:p>
            <a:fld id="{4344223D-37A8-4EC0-A7DE-F5FFB53036BB}" type="slidenum">
              <a:rPr lang="en-US" altLang="zh-CN"/>
              <a:pPr/>
              <a:t>‹#›</a:t>
            </a:fld>
            <a:endParaRPr lang="en-US" altLang="zh-CN"/>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fld id="{97CA94E1-D641-4AA7-9479-CCED2C831552}" type="datetime5">
              <a:rPr lang="zh-CN" altLang="en-US"/>
              <a:pPr/>
              <a:t>2016/11/7</a:t>
            </a:fld>
            <a:endParaRPr lang="en-US" altLang="zh-CN"/>
          </a:p>
        </p:txBody>
      </p:sp>
      <p:sp>
        <p:nvSpPr>
          <p:cNvPr id="4" name="页脚占位符 3"/>
          <p:cNvSpPr>
            <a:spLocks noGrp="1"/>
          </p:cNvSpPr>
          <p:nvPr>
            <p:ph type="ftr" sz="quarter" idx="11"/>
          </p:nvPr>
        </p:nvSpPr>
        <p:spPr>
          <a:xfrm>
            <a:off x="3352800" y="6324600"/>
            <a:ext cx="2895600" cy="457200"/>
          </a:xfrm>
          <a:prstGeom prst="rect">
            <a:avLst/>
          </a:prstGeom>
        </p:spPr>
        <p:txBody>
          <a:bodyPr/>
          <a:lstStyle>
            <a:lvl1pPr>
              <a:defRPr>
                <a:ea typeface="黑体" pitchFamily="2" charset="-122"/>
              </a:defRPr>
            </a:lvl1pPr>
          </a:lstStyle>
          <a:p>
            <a:r>
              <a:rPr lang="en-US" altLang="zh-CN" dirty="0" smtClean="0"/>
              <a:t>Ch08　</a:t>
            </a:r>
            <a:r>
              <a:rPr lang="en-US" altLang="zh-CN" dirty="0" err="1" smtClean="0"/>
              <a:t>目标市场营销战略</a:t>
            </a:r>
            <a:endParaRPr lang="en-US" altLang="zh-CN" dirty="0"/>
          </a:p>
        </p:txBody>
      </p:sp>
      <p:sp>
        <p:nvSpPr>
          <p:cNvPr id="5" name="灯片编号占位符 4"/>
          <p:cNvSpPr>
            <a:spLocks noGrp="1"/>
          </p:cNvSpPr>
          <p:nvPr>
            <p:ph type="sldNum" sz="quarter" idx="12"/>
          </p:nvPr>
        </p:nvSpPr>
        <p:spPr/>
        <p:txBody>
          <a:bodyPr/>
          <a:lstStyle>
            <a:lvl1pPr>
              <a:defRPr/>
            </a:lvl1pPr>
          </a:lstStyle>
          <a:p>
            <a:fld id="{91742912-47A9-420F-80E3-FAF1BDDDA925}" type="slidenum">
              <a:rPr lang="en-US" altLang="zh-CN"/>
              <a:pPr/>
              <a:t>‹#›</a:t>
            </a:fld>
            <a:endParaRPr lang="en-US" altLang="zh-CN"/>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0C1150B1-E367-43A8-BF87-279CA0E7965B}" type="datetime5">
              <a:rPr lang="zh-CN" altLang="en-US"/>
              <a:pPr/>
              <a:t>2016/11/7</a:t>
            </a:fld>
            <a:endParaRPr lang="en-US" altLang="zh-CN"/>
          </a:p>
        </p:txBody>
      </p:sp>
      <p:sp>
        <p:nvSpPr>
          <p:cNvPr id="3" name="页脚占位符 2"/>
          <p:cNvSpPr>
            <a:spLocks noGrp="1"/>
          </p:cNvSpPr>
          <p:nvPr>
            <p:ph type="ftr" sz="quarter" idx="11"/>
          </p:nvPr>
        </p:nvSpPr>
        <p:spPr>
          <a:xfrm>
            <a:off x="3352800" y="6324600"/>
            <a:ext cx="2895600" cy="457200"/>
          </a:xfrm>
          <a:prstGeom prst="rect">
            <a:avLst/>
          </a:prstGeom>
        </p:spPr>
        <p:txBody>
          <a:bodyPr/>
          <a:lstStyle>
            <a:lvl1pPr>
              <a:defRPr>
                <a:ea typeface="黑体" pitchFamily="2" charset="-122"/>
              </a:defRPr>
            </a:lvl1pPr>
          </a:lstStyle>
          <a:p>
            <a:r>
              <a:rPr lang="en-US" altLang="zh-CN" dirty="0" smtClean="0"/>
              <a:t>Ch08　</a:t>
            </a:r>
            <a:r>
              <a:rPr lang="en-US" altLang="zh-CN" dirty="0" err="1" smtClean="0"/>
              <a:t>目标市场营销战略</a:t>
            </a:r>
            <a:endParaRPr lang="en-US" altLang="zh-CN" dirty="0"/>
          </a:p>
        </p:txBody>
      </p:sp>
      <p:sp>
        <p:nvSpPr>
          <p:cNvPr id="4" name="灯片编号占位符 3"/>
          <p:cNvSpPr>
            <a:spLocks noGrp="1"/>
          </p:cNvSpPr>
          <p:nvPr>
            <p:ph type="sldNum" sz="quarter" idx="12"/>
          </p:nvPr>
        </p:nvSpPr>
        <p:spPr/>
        <p:txBody>
          <a:bodyPr/>
          <a:lstStyle>
            <a:lvl1pPr>
              <a:defRPr/>
            </a:lvl1pPr>
          </a:lstStyle>
          <a:p>
            <a:fld id="{8D8423D0-E36A-4E54-BC29-13BC7C29FF50}" type="slidenum">
              <a:rPr lang="en-US" altLang="zh-CN"/>
              <a:pPr/>
              <a:t>‹#›</a:t>
            </a:fld>
            <a:endParaRPr lang="en-US" altLang="zh-CN"/>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fld id="{E867A98A-19EF-4C35-ACC1-41CAD163407B}" type="datetime5">
              <a:rPr lang="zh-CN" altLang="en-US"/>
              <a:pPr/>
              <a:t>2016/11/7</a:t>
            </a:fld>
            <a:endParaRPr lang="en-US" altLang="zh-CN"/>
          </a:p>
        </p:txBody>
      </p:sp>
      <p:sp>
        <p:nvSpPr>
          <p:cNvPr id="6" name="页脚占位符 5"/>
          <p:cNvSpPr>
            <a:spLocks noGrp="1"/>
          </p:cNvSpPr>
          <p:nvPr>
            <p:ph type="ftr" sz="quarter" idx="11"/>
          </p:nvPr>
        </p:nvSpPr>
        <p:spPr>
          <a:xfrm>
            <a:off x="3352800" y="6324600"/>
            <a:ext cx="2895600" cy="457200"/>
          </a:xfrm>
          <a:prstGeom prst="rect">
            <a:avLst/>
          </a:prstGeom>
        </p:spPr>
        <p:txBody>
          <a:bodyPr/>
          <a:lstStyle>
            <a:lvl1pPr>
              <a:defRPr>
                <a:ea typeface="黑体" pitchFamily="2" charset="-122"/>
              </a:defRPr>
            </a:lvl1pPr>
          </a:lstStyle>
          <a:p>
            <a:r>
              <a:rPr lang="en-US" altLang="zh-CN" dirty="0" smtClean="0"/>
              <a:t>Ch08　</a:t>
            </a:r>
            <a:r>
              <a:rPr lang="en-US" altLang="zh-CN" dirty="0" err="1" smtClean="0"/>
              <a:t>目标市场营销战略</a:t>
            </a:r>
            <a:endParaRPr lang="en-US" altLang="zh-CN" dirty="0"/>
          </a:p>
        </p:txBody>
      </p:sp>
      <p:sp>
        <p:nvSpPr>
          <p:cNvPr id="7" name="灯片编号占位符 6"/>
          <p:cNvSpPr>
            <a:spLocks noGrp="1"/>
          </p:cNvSpPr>
          <p:nvPr>
            <p:ph type="sldNum" sz="quarter" idx="12"/>
          </p:nvPr>
        </p:nvSpPr>
        <p:spPr/>
        <p:txBody>
          <a:bodyPr/>
          <a:lstStyle>
            <a:lvl1pPr>
              <a:defRPr/>
            </a:lvl1pPr>
          </a:lstStyle>
          <a:p>
            <a:fld id="{4B4E1FAF-0F6E-4678-9360-862D071A5CE8}" type="slidenum">
              <a:rPr lang="en-US" altLang="zh-CN"/>
              <a:pPr/>
              <a:t>‹#›</a:t>
            </a:fld>
            <a:endParaRPr lang="en-US" altLang="zh-CN"/>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fld id="{E107DC20-912F-4799-B799-C319A1449DAF}" type="datetime5">
              <a:rPr lang="zh-CN" altLang="en-US"/>
              <a:pPr/>
              <a:t>2016/11/7</a:t>
            </a:fld>
            <a:endParaRPr lang="en-US" altLang="zh-CN"/>
          </a:p>
        </p:txBody>
      </p:sp>
      <p:sp>
        <p:nvSpPr>
          <p:cNvPr id="6" name="页脚占位符 5"/>
          <p:cNvSpPr>
            <a:spLocks noGrp="1"/>
          </p:cNvSpPr>
          <p:nvPr>
            <p:ph type="ftr" sz="quarter" idx="11"/>
          </p:nvPr>
        </p:nvSpPr>
        <p:spPr>
          <a:xfrm>
            <a:off x="3352800" y="6324600"/>
            <a:ext cx="2895600" cy="457200"/>
          </a:xfrm>
          <a:prstGeom prst="rect">
            <a:avLst/>
          </a:prstGeom>
        </p:spPr>
        <p:txBody>
          <a:bodyPr/>
          <a:lstStyle>
            <a:lvl1pPr>
              <a:defRPr>
                <a:ea typeface="黑体" pitchFamily="2" charset="-122"/>
              </a:defRPr>
            </a:lvl1pPr>
          </a:lstStyle>
          <a:p>
            <a:r>
              <a:rPr lang="en-US" altLang="zh-CN" dirty="0" smtClean="0"/>
              <a:t>Ch08　</a:t>
            </a:r>
            <a:r>
              <a:rPr lang="en-US" altLang="zh-CN" dirty="0" err="1" smtClean="0"/>
              <a:t>目标市场营销战略</a:t>
            </a:r>
            <a:endParaRPr lang="en-US" altLang="zh-CN" dirty="0"/>
          </a:p>
        </p:txBody>
      </p:sp>
      <p:sp>
        <p:nvSpPr>
          <p:cNvPr id="7" name="灯片编号占位符 6"/>
          <p:cNvSpPr>
            <a:spLocks noGrp="1"/>
          </p:cNvSpPr>
          <p:nvPr>
            <p:ph type="sldNum" sz="quarter" idx="12"/>
          </p:nvPr>
        </p:nvSpPr>
        <p:spPr/>
        <p:txBody>
          <a:bodyPr/>
          <a:lstStyle>
            <a:lvl1pPr>
              <a:defRPr/>
            </a:lvl1pPr>
          </a:lstStyle>
          <a:p>
            <a:fld id="{B78DA466-EFB5-46AA-B692-198FE73A7150}" type="slidenum">
              <a:rPr lang="en-US" altLang="zh-CN"/>
              <a:pPr/>
              <a:t>‹#›</a:t>
            </a:fld>
            <a:endParaRPr lang="en-US" altLang="zh-CN"/>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fld id="{4B995776-2BD5-4AB5-B5E2-CE497215845E}" type="datetime5">
              <a:rPr lang="zh-CN" altLang="en-US"/>
              <a:pPr/>
              <a:t>2016/11/7</a:t>
            </a:fld>
            <a:endParaRPr lang="en-US" altLang="zh-CN"/>
          </a:p>
        </p:txBody>
      </p:sp>
      <p:sp>
        <p:nvSpPr>
          <p:cNvPr id="5" name="页脚占位符 4"/>
          <p:cNvSpPr>
            <a:spLocks noGrp="1"/>
          </p:cNvSpPr>
          <p:nvPr>
            <p:ph type="ftr" sz="quarter" idx="11"/>
          </p:nvPr>
        </p:nvSpPr>
        <p:spPr>
          <a:xfrm>
            <a:off x="3352800" y="6324600"/>
            <a:ext cx="2895600" cy="457200"/>
          </a:xfrm>
          <a:prstGeom prst="rect">
            <a:avLst/>
          </a:prstGeom>
        </p:spPr>
        <p:txBody>
          <a:bodyPr/>
          <a:lstStyle>
            <a:lvl1pPr>
              <a:defRPr>
                <a:ea typeface="黑体" pitchFamily="2" charset="-122"/>
              </a:defRPr>
            </a:lvl1pPr>
          </a:lstStyle>
          <a:p>
            <a:r>
              <a:rPr lang="en-US" altLang="zh-CN" dirty="0" smtClean="0"/>
              <a:t>Ch08　</a:t>
            </a:r>
            <a:r>
              <a:rPr lang="en-US" altLang="zh-CN" dirty="0" err="1" smtClean="0"/>
              <a:t>目标市场营销战略</a:t>
            </a:r>
            <a:endParaRPr lang="en-US" altLang="zh-CN" dirty="0"/>
          </a:p>
        </p:txBody>
      </p:sp>
      <p:sp>
        <p:nvSpPr>
          <p:cNvPr id="6" name="灯片编号占位符 5"/>
          <p:cNvSpPr>
            <a:spLocks noGrp="1"/>
          </p:cNvSpPr>
          <p:nvPr>
            <p:ph type="sldNum" sz="quarter" idx="12"/>
          </p:nvPr>
        </p:nvSpPr>
        <p:spPr/>
        <p:txBody>
          <a:bodyPr/>
          <a:lstStyle>
            <a:lvl1pPr>
              <a:defRPr/>
            </a:lvl1pPr>
          </a:lstStyle>
          <a:p>
            <a:fld id="{64A5CD0F-8373-4910-BEB0-1DD959773F1A}" type="slidenum">
              <a:rPr lang="en-US" altLang="zh-CN"/>
              <a:pPr/>
              <a:t>‹#›</a:t>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F50BA20-CA9E-4635-B31D-1781FE5545D0}" type="datetimeFigureOut">
              <a:rPr lang="zh-CN" altLang="en-US" smtClean="0"/>
              <a:pPr/>
              <a:t>2016/11/7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A892E3E-307B-4053-98AE-004A678F67D4}" type="slidenum">
              <a:rPr lang="zh-CN" altLang="en-US" smtClean="0"/>
              <a:pPr/>
              <a:t>‹#›</a:t>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004050" y="617538"/>
            <a:ext cx="1951038" cy="551497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1150938" y="617538"/>
            <a:ext cx="5700712" cy="551497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fld id="{972BE485-010C-4EA3-AF55-343F07A9186E}" type="datetime5">
              <a:rPr lang="zh-CN" altLang="en-US"/>
              <a:pPr/>
              <a:t>2016/11/7</a:t>
            </a:fld>
            <a:endParaRPr lang="en-US" altLang="zh-CN"/>
          </a:p>
        </p:txBody>
      </p:sp>
      <p:sp>
        <p:nvSpPr>
          <p:cNvPr id="5" name="页脚占位符 4"/>
          <p:cNvSpPr>
            <a:spLocks noGrp="1"/>
          </p:cNvSpPr>
          <p:nvPr>
            <p:ph type="ftr" sz="quarter" idx="11"/>
          </p:nvPr>
        </p:nvSpPr>
        <p:spPr>
          <a:xfrm>
            <a:off x="3352800" y="6324600"/>
            <a:ext cx="2895600" cy="457200"/>
          </a:xfrm>
          <a:prstGeom prst="rect">
            <a:avLst/>
          </a:prstGeom>
        </p:spPr>
        <p:txBody>
          <a:bodyPr/>
          <a:lstStyle>
            <a:lvl1pPr>
              <a:defRPr>
                <a:ea typeface="黑体" pitchFamily="2" charset="-122"/>
              </a:defRPr>
            </a:lvl1pPr>
          </a:lstStyle>
          <a:p>
            <a:r>
              <a:rPr lang="en-US" altLang="zh-CN" dirty="0" smtClean="0"/>
              <a:t>Ch08　</a:t>
            </a:r>
            <a:r>
              <a:rPr lang="en-US" altLang="zh-CN" dirty="0" err="1" smtClean="0"/>
              <a:t>目标市场营销战略</a:t>
            </a:r>
            <a:endParaRPr lang="en-US" altLang="zh-CN" dirty="0"/>
          </a:p>
        </p:txBody>
      </p:sp>
      <p:sp>
        <p:nvSpPr>
          <p:cNvPr id="6" name="灯片编号占位符 5"/>
          <p:cNvSpPr>
            <a:spLocks noGrp="1"/>
          </p:cNvSpPr>
          <p:nvPr>
            <p:ph type="sldNum" sz="quarter" idx="12"/>
          </p:nvPr>
        </p:nvSpPr>
        <p:spPr/>
        <p:txBody>
          <a:bodyPr/>
          <a:lstStyle>
            <a:lvl1pPr>
              <a:defRPr/>
            </a:lvl1pPr>
          </a:lstStyle>
          <a:p>
            <a:fld id="{200A33C8-9AF8-48F1-87E9-756B77FDFAD4}" type="slidenum">
              <a:rPr lang="en-US" altLang="zh-CN"/>
              <a:pPr/>
              <a:t>‹#›</a:t>
            </a:fld>
            <a:endParaRPr lang="en-US" altLang="zh-CN"/>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ClipArt" preserve="1">
  <p:cSld name="标题，文本与剪贴画">
    <p:spTree>
      <p:nvGrpSpPr>
        <p:cNvPr id="1" name=""/>
        <p:cNvGrpSpPr/>
        <p:nvPr/>
      </p:nvGrpSpPr>
      <p:grpSpPr>
        <a:xfrm>
          <a:off x="0" y="0"/>
          <a:ext cx="0" cy="0"/>
          <a:chOff x="0" y="0"/>
          <a:chExt cx="0" cy="0"/>
        </a:xfrm>
      </p:grpSpPr>
      <p:sp>
        <p:nvSpPr>
          <p:cNvPr id="2" name="标题 1"/>
          <p:cNvSpPr>
            <a:spLocks noGrp="1"/>
          </p:cNvSpPr>
          <p:nvPr>
            <p:ph type="title"/>
          </p:nvPr>
        </p:nvSpPr>
        <p:spPr>
          <a:xfrm>
            <a:off x="1150938" y="617538"/>
            <a:ext cx="7793037"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1182688" y="2017713"/>
            <a:ext cx="3810000" cy="41148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剪贴画占位符 3"/>
          <p:cNvSpPr>
            <a:spLocks noGrp="1"/>
          </p:cNvSpPr>
          <p:nvPr>
            <p:ph type="clipArt" sz="half" idx="2"/>
          </p:nvPr>
        </p:nvSpPr>
        <p:spPr>
          <a:xfrm>
            <a:off x="5145088" y="2017713"/>
            <a:ext cx="3810000" cy="4114800"/>
          </a:xfrm>
        </p:spPr>
        <p:txBody>
          <a:bodyPr/>
          <a:lstStyle/>
          <a:p>
            <a:endParaRPr lang="zh-CN" altLang="en-US"/>
          </a:p>
        </p:txBody>
      </p:sp>
      <p:sp>
        <p:nvSpPr>
          <p:cNvPr id="5" name="日期占位符 4"/>
          <p:cNvSpPr>
            <a:spLocks noGrp="1"/>
          </p:cNvSpPr>
          <p:nvPr>
            <p:ph type="dt" sz="half" idx="10"/>
          </p:nvPr>
        </p:nvSpPr>
        <p:spPr>
          <a:xfrm>
            <a:off x="914400" y="6324600"/>
            <a:ext cx="1905000" cy="457200"/>
          </a:xfrm>
        </p:spPr>
        <p:txBody>
          <a:bodyPr/>
          <a:lstStyle>
            <a:lvl1pPr>
              <a:defRPr/>
            </a:lvl1pPr>
          </a:lstStyle>
          <a:p>
            <a:fld id="{77C346ED-43CF-4A59-80A5-C102BDAB2DCF}" type="datetime5">
              <a:rPr lang="zh-CN" altLang="en-US"/>
              <a:pPr/>
              <a:t>2016/11/7</a:t>
            </a:fld>
            <a:endParaRPr lang="en-US" altLang="zh-CN"/>
          </a:p>
        </p:txBody>
      </p:sp>
      <p:sp>
        <p:nvSpPr>
          <p:cNvPr id="6" name="页脚占位符 5"/>
          <p:cNvSpPr>
            <a:spLocks noGrp="1"/>
          </p:cNvSpPr>
          <p:nvPr>
            <p:ph type="ftr" sz="quarter" idx="11"/>
          </p:nvPr>
        </p:nvSpPr>
        <p:spPr>
          <a:xfrm>
            <a:off x="3352800" y="6324600"/>
            <a:ext cx="2895600" cy="457200"/>
          </a:xfrm>
          <a:prstGeom prst="rect">
            <a:avLst/>
          </a:prstGeom>
        </p:spPr>
        <p:txBody>
          <a:bodyPr/>
          <a:lstStyle>
            <a:lvl1pPr>
              <a:defRPr>
                <a:ea typeface="黑体" pitchFamily="2" charset="-122"/>
              </a:defRPr>
            </a:lvl1pPr>
          </a:lstStyle>
          <a:p>
            <a:r>
              <a:rPr lang="en-US" altLang="zh-CN" dirty="0" smtClean="0"/>
              <a:t>Ch08　</a:t>
            </a:r>
            <a:r>
              <a:rPr lang="en-US" altLang="zh-CN" dirty="0" err="1" smtClean="0"/>
              <a:t>目标市场营销战略</a:t>
            </a:r>
            <a:endParaRPr lang="en-US" altLang="zh-CN" dirty="0"/>
          </a:p>
        </p:txBody>
      </p:sp>
      <p:sp>
        <p:nvSpPr>
          <p:cNvPr id="7" name="灯片编号占位符 6"/>
          <p:cNvSpPr>
            <a:spLocks noGrp="1"/>
          </p:cNvSpPr>
          <p:nvPr>
            <p:ph type="sldNum" sz="quarter" idx="12"/>
          </p:nvPr>
        </p:nvSpPr>
        <p:spPr>
          <a:xfrm>
            <a:off x="6781800" y="6324600"/>
            <a:ext cx="1905000" cy="457200"/>
          </a:xfrm>
        </p:spPr>
        <p:txBody>
          <a:bodyPr/>
          <a:lstStyle>
            <a:lvl1pPr>
              <a:defRPr/>
            </a:lvl1pPr>
          </a:lstStyle>
          <a:p>
            <a:fld id="{8A572470-D618-4528-9ABE-E32D35DB7484}" type="slidenum">
              <a:rPr lang="en-US" altLang="zh-CN"/>
              <a:pPr/>
              <a:t>‹#›</a:t>
            </a:fld>
            <a:endParaRPr lang="en-US" altLang="zh-CN"/>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grpSp>
        <p:nvGrpSpPr>
          <p:cNvPr id="2" name="Group 2"/>
          <p:cNvGrpSpPr>
            <a:grpSpLocks/>
          </p:cNvGrpSpPr>
          <p:nvPr/>
        </p:nvGrpSpPr>
        <p:grpSpPr bwMode="auto">
          <a:xfrm>
            <a:off x="0" y="2438400"/>
            <a:ext cx="9009063" cy="1052513"/>
            <a:chOff x="0" y="1536"/>
            <a:chExt cx="5675" cy="663"/>
          </a:xfrm>
        </p:grpSpPr>
        <p:grpSp>
          <p:nvGrpSpPr>
            <p:cNvPr id="3" name="Group 3"/>
            <p:cNvGrpSpPr>
              <a:grpSpLocks/>
            </p:cNvGrpSpPr>
            <p:nvPr/>
          </p:nvGrpSpPr>
          <p:grpSpPr bwMode="auto">
            <a:xfrm>
              <a:off x="183" y="1604"/>
              <a:ext cx="448" cy="299"/>
              <a:chOff x="720" y="336"/>
              <a:chExt cx="624" cy="432"/>
            </a:xfrm>
          </p:grpSpPr>
          <p:sp>
            <p:nvSpPr>
              <p:cNvPr id="724996"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endParaRPr lang="zh-CN" altLang="en-US" dirty="0">
                  <a:ea typeface="黑体" pitchFamily="2" charset="-122"/>
                </a:endParaRPr>
              </a:p>
            </p:txBody>
          </p:sp>
          <p:sp>
            <p:nvSpPr>
              <p:cNvPr id="724997"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endParaRPr lang="zh-CN" altLang="en-US" dirty="0">
                  <a:ea typeface="黑体" pitchFamily="2" charset="-122"/>
                </a:endParaRPr>
              </a:p>
            </p:txBody>
          </p:sp>
        </p:grpSp>
        <p:grpSp>
          <p:nvGrpSpPr>
            <p:cNvPr id="4" name="Group 6"/>
            <p:cNvGrpSpPr>
              <a:grpSpLocks/>
            </p:cNvGrpSpPr>
            <p:nvPr/>
          </p:nvGrpSpPr>
          <p:grpSpPr bwMode="auto">
            <a:xfrm>
              <a:off x="261" y="1870"/>
              <a:ext cx="465" cy="299"/>
              <a:chOff x="912" y="2640"/>
              <a:chExt cx="672" cy="432"/>
            </a:xfrm>
          </p:grpSpPr>
          <p:sp>
            <p:nvSpPr>
              <p:cNvPr id="724999"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endParaRPr lang="zh-CN" altLang="en-US" dirty="0">
                  <a:ea typeface="黑体" pitchFamily="2" charset="-122"/>
                </a:endParaRPr>
              </a:p>
            </p:txBody>
          </p:sp>
          <p:sp>
            <p:nvSpPr>
              <p:cNvPr id="725000"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endParaRPr lang="zh-CN" altLang="en-US" dirty="0">
                  <a:ea typeface="黑体" pitchFamily="2" charset="-122"/>
                </a:endParaRPr>
              </a:p>
            </p:txBody>
          </p:sp>
        </p:grpSp>
        <p:sp>
          <p:nvSpPr>
            <p:cNvPr id="725001"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endParaRPr lang="zh-CN" altLang="en-US" dirty="0">
                <a:ea typeface="黑体" pitchFamily="2" charset="-122"/>
              </a:endParaRPr>
            </a:p>
          </p:txBody>
        </p:sp>
        <p:sp>
          <p:nvSpPr>
            <p:cNvPr id="725002"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endParaRPr lang="zh-CN" altLang="en-US" dirty="0">
                <a:ea typeface="黑体" pitchFamily="2" charset="-122"/>
              </a:endParaRPr>
            </a:p>
          </p:txBody>
        </p:sp>
        <p:sp>
          <p:nvSpPr>
            <p:cNvPr id="725003"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endParaRPr lang="zh-CN" altLang="en-US" dirty="0">
                <a:ea typeface="黑体" pitchFamily="2" charset="-122"/>
              </a:endParaRPr>
            </a:p>
          </p:txBody>
        </p:sp>
      </p:grpSp>
      <p:sp>
        <p:nvSpPr>
          <p:cNvPr id="725004" name="Rectangle 12"/>
          <p:cNvSpPr>
            <a:spLocks noGrp="1" noChangeArrowheads="1"/>
          </p:cNvSpPr>
          <p:nvPr>
            <p:ph type="ctrTitle"/>
          </p:nvPr>
        </p:nvSpPr>
        <p:spPr>
          <a:xfrm>
            <a:off x="990600" y="1828800"/>
            <a:ext cx="7772400" cy="1143000"/>
          </a:xfrm>
        </p:spPr>
        <p:txBody>
          <a:bodyPr/>
          <a:lstStyle>
            <a:lvl1pPr>
              <a:defRPr/>
            </a:lvl1pPr>
          </a:lstStyle>
          <a:p>
            <a:r>
              <a:rPr lang="zh-CN" altLang="en-US"/>
              <a:t>单击此处编辑母版标题样式</a:t>
            </a:r>
          </a:p>
        </p:txBody>
      </p:sp>
      <p:sp>
        <p:nvSpPr>
          <p:cNvPr id="725005"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zh-CN" altLang="en-US"/>
              <a:t>单击此处编辑母版副标题样式</a:t>
            </a:r>
          </a:p>
        </p:txBody>
      </p:sp>
      <p:sp>
        <p:nvSpPr>
          <p:cNvPr id="725006" name="Rectangle 14"/>
          <p:cNvSpPr>
            <a:spLocks noGrp="1" noChangeArrowheads="1"/>
          </p:cNvSpPr>
          <p:nvPr>
            <p:ph type="dt" sz="half" idx="2"/>
          </p:nvPr>
        </p:nvSpPr>
        <p:spPr>
          <a:xfrm>
            <a:off x="990600" y="6248400"/>
            <a:ext cx="1905000" cy="457200"/>
          </a:xfrm>
          <a:prstGeom prst="rect">
            <a:avLst/>
          </a:prstGeom>
        </p:spPr>
        <p:txBody>
          <a:bodyPr/>
          <a:lstStyle>
            <a:lvl1pPr>
              <a:defRPr>
                <a:solidFill>
                  <a:schemeClr val="bg2"/>
                </a:solidFill>
                <a:ea typeface="黑体" pitchFamily="2" charset="-122"/>
              </a:defRPr>
            </a:lvl1pPr>
          </a:lstStyle>
          <a:p>
            <a:fld id="{B86EC0CF-223F-4D4B-A828-FCF88DF90543}" type="datetime5">
              <a:rPr lang="zh-CN" altLang="en-US" smtClean="0"/>
              <a:pPr/>
              <a:t>2016/11/7</a:t>
            </a:fld>
            <a:endParaRPr lang="en-US" altLang="zh-CN" dirty="0"/>
          </a:p>
        </p:txBody>
      </p:sp>
      <p:sp>
        <p:nvSpPr>
          <p:cNvPr id="725007" name="Rectangle 15"/>
          <p:cNvSpPr>
            <a:spLocks noGrp="1" noChangeArrowheads="1"/>
          </p:cNvSpPr>
          <p:nvPr>
            <p:ph type="ftr" sz="quarter" idx="3"/>
          </p:nvPr>
        </p:nvSpPr>
        <p:spPr>
          <a:xfrm>
            <a:off x="3429000" y="6248400"/>
            <a:ext cx="2895600" cy="457200"/>
          </a:xfrm>
          <a:prstGeom prst="rect">
            <a:avLst/>
          </a:prstGeom>
        </p:spPr>
        <p:txBody>
          <a:bodyPr/>
          <a:lstStyle>
            <a:lvl1pPr>
              <a:defRPr>
                <a:solidFill>
                  <a:schemeClr val="bg2"/>
                </a:solidFill>
                <a:ea typeface="黑体" pitchFamily="2" charset="-122"/>
              </a:defRPr>
            </a:lvl1pPr>
          </a:lstStyle>
          <a:p>
            <a:r>
              <a:rPr lang="en-US" altLang="zh-CN" dirty="0" smtClean="0"/>
              <a:t>Ch08　</a:t>
            </a:r>
            <a:r>
              <a:rPr lang="en-US" altLang="zh-CN" dirty="0" err="1" smtClean="0"/>
              <a:t>目标市场营销战略</a:t>
            </a:r>
            <a:endParaRPr lang="en-US" altLang="zh-CN" dirty="0"/>
          </a:p>
        </p:txBody>
      </p:sp>
      <p:sp>
        <p:nvSpPr>
          <p:cNvPr id="725008" name="Rectangle 16"/>
          <p:cNvSpPr>
            <a:spLocks noGrp="1" noChangeArrowheads="1"/>
          </p:cNvSpPr>
          <p:nvPr>
            <p:ph type="sldNum" sz="quarter" idx="4"/>
          </p:nvPr>
        </p:nvSpPr>
        <p:spPr>
          <a:xfrm>
            <a:off x="6858000" y="6248400"/>
            <a:ext cx="1905000" cy="457200"/>
          </a:xfrm>
        </p:spPr>
        <p:txBody>
          <a:bodyPr/>
          <a:lstStyle>
            <a:lvl1pPr>
              <a:defRPr>
                <a:solidFill>
                  <a:schemeClr val="bg2"/>
                </a:solidFill>
              </a:defRPr>
            </a:lvl1pPr>
          </a:lstStyle>
          <a:p>
            <a:fld id="{9C9A9850-DCE8-4CB9-96A8-F08BBA1DDB90}" type="slidenum">
              <a:rPr lang="en-US" altLang="zh-CN"/>
              <a:pPr/>
              <a:t>‹#›</a:t>
            </a:fld>
            <a:endParaRPr lang="en-US" altLang="zh-CN"/>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914400" y="6324600"/>
            <a:ext cx="1905000" cy="457200"/>
          </a:xfrm>
          <a:prstGeom prst="rect">
            <a:avLst/>
          </a:prstGeom>
        </p:spPr>
        <p:txBody>
          <a:bodyPr/>
          <a:lstStyle>
            <a:lvl1pPr>
              <a:defRPr>
                <a:ea typeface="黑体" pitchFamily="2" charset="-122"/>
              </a:defRPr>
            </a:lvl1pPr>
          </a:lstStyle>
          <a:p>
            <a:fld id="{539E3E94-752F-43E1-8368-C3832105DF97}" type="datetime5">
              <a:rPr lang="zh-CN" altLang="en-US" smtClean="0"/>
              <a:pPr/>
              <a:t>2016/11/7</a:t>
            </a:fld>
            <a:endParaRPr lang="en-US" altLang="zh-CN" dirty="0"/>
          </a:p>
        </p:txBody>
      </p:sp>
      <p:sp>
        <p:nvSpPr>
          <p:cNvPr id="5" name="页脚占位符 4"/>
          <p:cNvSpPr>
            <a:spLocks noGrp="1"/>
          </p:cNvSpPr>
          <p:nvPr>
            <p:ph type="ftr" sz="quarter" idx="11"/>
          </p:nvPr>
        </p:nvSpPr>
        <p:spPr>
          <a:xfrm>
            <a:off x="3352800" y="6324600"/>
            <a:ext cx="2895600" cy="457200"/>
          </a:xfrm>
          <a:prstGeom prst="rect">
            <a:avLst/>
          </a:prstGeom>
        </p:spPr>
        <p:txBody>
          <a:bodyPr/>
          <a:lstStyle>
            <a:lvl1pPr>
              <a:defRPr>
                <a:ea typeface="黑体" pitchFamily="2" charset="-122"/>
              </a:defRPr>
            </a:lvl1pPr>
          </a:lstStyle>
          <a:p>
            <a:r>
              <a:rPr lang="en-US" altLang="zh-CN" dirty="0" smtClean="0"/>
              <a:t>Ch08　</a:t>
            </a:r>
            <a:r>
              <a:rPr lang="en-US" altLang="zh-CN" dirty="0" err="1" smtClean="0"/>
              <a:t>目标市场营销战略</a:t>
            </a:r>
            <a:endParaRPr lang="en-US" altLang="zh-CN" dirty="0"/>
          </a:p>
        </p:txBody>
      </p:sp>
      <p:sp>
        <p:nvSpPr>
          <p:cNvPr id="6" name="灯片编号占位符 5"/>
          <p:cNvSpPr>
            <a:spLocks noGrp="1"/>
          </p:cNvSpPr>
          <p:nvPr>
            <p:ph type="sldNum" sz="quarter" idx="12"/>
          </p:nvPr>
        </p:nvSpPr>
        <p:spPr/>
        <p:txBody>
          <a:bodyPr/>
          <a:lstStyle>
            <a:lvl1pPr>
              <a:defRPr/>
            </a:lvl1pPr>
          </a:lstStyle>
          <a:p>
            <a:fld id="{9D50BA3D-AE6B-40EC-A499-B4C3DCAF425A}" type="slidenum">
              <a:rPr lang="en-US" altLang="zh-CN"/>
              <a:pPr/>
              <a:t>‹#›</a:t>
            </a:fld>
            <a:endParaRPr lang="en-US" altLang="zh-CN"/>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3"/>
          <p:cNvSpPr>
            <a:spLocks noGrp="1"/>
          </p:cNvSpPr>
          <p:nvPr>
            <p:ph type="dt" sz="half" idx="10"/>
          </p:nvPr>
        </p:nvSpPr>
        <p:spPr>
          <a:xfrm>
            <a:off x="914400" y="6324600"/>
            <a:ext cx="1905000" cy="457200"/>
          </a:xfrm>
          <a:prstGeom prst="rect">
            <a:avLst/>
          </a:prstGeom>
        </p:spPr>
        <p:txBody>
          <a:bodyPr/>
          <a:lstStyle>
            <a:lvl1pPr>
              <a:defRPr>
                <a:ea typeface="黑体" pitchFamily="2" charset="-122"/>
              </a:defRPr>
            </a:lvl1pPr>
          </a:lstStyle>
          <a:p>
            <a:fld id="{FAC380EE-D73E-471E-8E7C-3606E0ED9EAC}" type="datetime5">
              <a:rPr lang="zh-CN" altLang="en-US" smtClean="0"/>
              <a:pPr/>
              <a:t>2016/11/7</a:t>
            </a:fld>
            <a:endParaRPr lang="en-US" altLang="zh-CN" dirty="0"/>
          </a:p>
        </p:txBody>
      </p:sp>
      <p:sp>
        <p:nvSpPr>
          <p:cNvPr id="5" name="页脚占位符 4"/>
          <p:cNvSpPr>
            <a:spLocks noGrp="1"/>
          </p:cNvSpPr>
          <p:nvPr>
            <p:ph type="ftr" sz="quarter" idx="11"/>
          </p:nvPr>
        </p:nvSpPr>
        <p:spPr>
          <a:xfrm>
            <a:off x="3352800" y="6324600"/>
            <a:ext cx="2895600" cy="457200"/>
          </a:xfrm>
          <a:prstGeom prst="rect">
            <a:avLst/>
          </a:prstGeom>
        </p:spPr>
        <p:txBody>
          <a:bodyPr/>
          <a:lstStyle>
            <a:lvl1pPr>
              <a:defRPr>
                <a:ea typeface="黑体" pitchFamily="2" charset="-122"/>
              </a:defRPr>
            </a:lvl1pPr>
          </a:lstStyle>
          <a:p>
            <a:r>
              <a:rPr lang="en-US" altLang="zh-CN" dirty="0" smtClean="0"/>
              <a:t>Ch08　</a:t>
            </a:r>
            <a:r>
              <a:rPr lang="en-US" altLang="zh-CN" dirty="0" err="1" smtClean="0"/>
              <a:t>目标市场营销战略</a:t>
            </a:r>
            <a:endParaRPr lang="en-US" altLang="zh-CN" dirty="0"/>
          </a:p>
        </p:txBody>
      </p:sp>
      <p:sp>
        <p:nvSpPr>
          <p:cNvPr id="6" name="灯片编号占位符 5"/>
          <p:cNvSpPr>
            <a:spLocks noGrp="1"/>
          </p:cNvSpPr>
          <p:nvPr>
            <p:ph type="sldNum" sz="quarter" idx="12"/>
          </p:nvPr>
        </p:nvSpPr>
        <p:spPr/>
        <p:txBody>
          <a:bodyPr/>
          <a:lstStyle>
            <a:lvl1pPr>
              <a:defRPr/>
            </a:lvl1pPr>
          </a:lstStyle>
          <a:p>
            <a:fld id="{40369E35-FB5E-4264-A6AB-4E6A67611183}" type="slidenum">
              <a:rPr lang="en-US" altLang="zh-CN"/>
              <a:pPr/>
              <a:t>‹#›</a:t>
            </a:fld>
            <a:endParaRPr lang="en-US" altLang="zh-CN"/>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914400" y="6324600"/>
            <a:ext cx="1905000" cy="457200"/>
          </a:xfrm>
          <a:prstGeom prst="rect">
            <a:avLst/>
          </a:prstGeom>
        </p:spPr>
        <p:txBody>
          <a:bodyPr/>
          <a:lstStyle>
            <a:lvl1pPr>
              <a:defRPr>
                <a:ea typeface="黑体" pitchFamily="2" charset="-122"/>
              </a:defRPr>
            </a:lvl1pPr>
          </a:lstStyle>
          <a:p>
            <a:fld id="{98B8428F-CD1D-4E39-83F0-35263A208F70}" type="datetime5">
              <a:rPr lang="zh-CN" altLang="en-US" smtClean="0"/>
              <a:pPr/>
              <a:t>2016/11/7</a:t>
            </a:fld>
            <a:endParaRPr lang="en-US" altLang="zh-CN" dirty="0"/>
          </a:p>
        </p:txBody>
      </p:sp>
      <p:sp>
        <p:nvSpPr>
          <p:cNvPr id="6" name="页脚占位符 5"/>
          <p:cNvSpPr>
            <a:spLocks noGrp="1"/>
          </p:cNvSpPr>
          <p:nvPr>
            <p:ph type="ftr" sz="quarter" idx="11"/>
          </p:nvPr>
        </p:nvSpPr>
        <p:spPr>
          <a:xfrm>
            <a:off x="3352800" y="6324600"/>
            <a:ext cx="2895600" cy="457200"/>
          </a:xfrm>
          <a:prstGeom prst="rect">
            <a:avLst/>
          </a:prstGeom>
        </p:spPr>
        <p:txBody>
          <a:bodyPr/>
          <a:lstStyle>
            <a:lvl1pPr>
              <a:defRPr>
                <a:ea typeface="黑体" pitchFamily="2" charset="-122"/>
              </a:defRPr>
            </a:lvl1pPr>
          </a:lstStyle>
          <a:p>
            <a:r>
              <a:rPr lang="en-US" altLang="zh-CN" dirty="0" smtClean="0"/>
              <a:t>Ch08　</a:t>
            </a:r>
            <a:r>
              <a:rPr lang="en-US" altLang="zh-CN" dirty="0" err="1" smtClean="0"/>
              <a:t>目标市场营销战略</a:t>
            </a:r>
            <a:endParaRPr lang="en-US" altLang="zh-CN" dirty="0"/>
          </a:p>
        </p:txBody>
      </p:sp>
      <p:sp>
        <p:nvSpPr>
          <p:cNvPr id="7" name="灯片编号占位符 6"/>
          <p:cNvSpPr>
            <a:spLocks noGrp="1"/>
          </p:cNvSpPr>
          <p:nvPr>
            <p:ph type="sldNum" sz="quarter" idx="12"/>
          </p:nvPr>
        </p:nvSpPr>
        <p:spPr/>
        <p:txBody>
          <a:bodyPr/>
          <a:lstStyle>
            <a:lvl1pPr>
              <a:defRPr/>
            </a:lvl1pPr>
          </a:lstStyle>
          <a:p>
            <a:fld id="{725FE07B-7C0E-4F46-863B-BB71E35894BB}" type="slidenum">
              <a:rPr lang="en-US" altLang="zh-CN"/>
              <a:pPr/>
              <a:t>‹#›</a:t>
            </a:fld>
            <a:endParaRPr lang="en-US" altLang="zh-CN"/>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914400" y="6324600"/>
            <a:ext cx="1905000" cy="457200"/>
          </a:xfrm>
          <a:prstGeom prst="rect">
            <a:avLst/>
          </a:prstGeom>
        </p:spPr>
        <p:txBody>
          <a:bodyPr/>
          <a:lstStyle>
            <a:lvl1pPr>
              <a:defRPr>
                <a:ea typeface="黑体" pitchFamily="2" charset="-122"/>
              </a:defRPr>
            </a:lvl1pPr>
          </a:lstStyle>
          <a:p>
            <a:fld id="{EBD34043-13D3-47D4-8B8B-839D53591D92}" type="datetime5">
              <a:rPr lang="zh-CN" altLang="en-US" smtClean="0"/>
              <a:pPr/>
              <a:t>2016/11/7</a:t>
            </a:fld>
            <a:endParaRPr lang="en-US" altLang="zh-CN" dirty="0"/>
          </a:p>
        </p:txBody>
      </p:sp>
      <p:sp>
        <p:nvSpPr>
          <p:cNvPr id="8" name="页脚占位符 7"/>
          <p:cNvSpPr>
            <a:spLocks noGrp="1"/>
          </p:cNvSpPr>
          <p:nvPr>
            <p:ph type="ftr" sz="quarter" idx="11"/>
          </p:nvPr>
        </p:nvSpPr>
        <p:spPr>
          <a:xfrm>
            <a:off x="3352800" y="6324600"/>
            <a:ext cx="2895600" cy="457200"/>
          </a:xfrm>
          <a:prstGeom prst="rect">
            <a:avLst/>
          </a:prstGeom>
        </p:spPr>
        <p:txBody>
          <a:bodyPr/>
          <a:lstStyle>
            <a:lvl1pPr>
              <a:defRPr>
                <a:ea typeface="黑体" pitchFamily="2" charset="-122"/>
              </a:defRPr>
            </a:lvl1pPr>
          </a:lstStyle>
          <a:p>
            <a:r>
              <a:rPr lang="en-US" altLang="zh-CN" dirty="0" smtClean="0"/>
              <a:t>Ch08　</a:t>
            </a:r>
            <a:r>
              <a:rPr lang="en-US" altLang="zh-CN" dirty="0" err="1" smtClean="0"/>
              <a:t>目标市场营销战略</a:t>
            </a:r>
            <a:endParaRPr lang="en-US" altLang="zh-CN" dirty="0"/>
          </a:p>
        </p:txBody>
      </p:sp>
      <p:sp>
        <p:nvSpPr>
          <p:cNvPr id="9" name="灯片编号占位符 8"/>
          <p:cNvSpPr>
            <a:spLocks noGrp="1"/>
          </p:cNvSpPr>
          <p:nvPr>
            <p:ph type="sldNum" sz="quarter" idx="12"/>
          </p:nvPr>
        </p:nvSpPr>
        <p:spPr/>
        <p:txBody>
          <a:bodyPr/>
          <a:lstStyle>
            <a:lvl1pPr>
              <a:defRPr/>
            </a:lvl1pPr>
          </a:lstStyle>
          <a:p>
            <a:fld id="{4344223D-37A8-4EC0-A7DE-F5FFB53036BB}" type="slidenum">
              <a:rPr lang="en-US" altLang="zh-CN"/>
              <a:pPr/>
              <a:t>‹#›</a:t>
            </a:fld>
            <a:endParaRPr lang="en-US" altLang="zh-CN"/>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914400" y="6324600"/>
            <a:ext cx="1905000" cy="457200"/>
          </a:xfrm>
          <a:prstGeom prst="rect">
            <a:avLst/>
          </a:prstGeom>
        </p:spPr>
        <p:txBody>
          <a:bodyPr/>
          <a:lstStyle>
            <a:lvl1pPr>
              <a:defRPr>
                <a:ea typeface="黑体" pitchFamily="2" charset="-122"/>
              </a:defRPr>
            </a:lvl1pPr>
          </a:lstStyle>
          <a:p>
            <a:fld id="{97CA94E1-D641-4AA7-9479-CCED2C831552}" type="datetime5">
              <a:rPr lang="zh-CN" altLang="en-US" smtClean="0"/>
              <a:pPr/>
              <a:t>2016/11/7</a:t>
            </a:fld>
            <a:endParaRPr lang="en-US" altLang="zh-CN" dirty="0"/>
          </a:p>
        </p:txBody>
      </p:sp>
      <p:sp>
        <p:nvSpPr>
          <p:cNvPr id="4" name="页脚占位符 3"/>
          <p:cNvSpPr>
            <a:spLocks noGrp="1"/>
          </p:cNvSpPr>
          <p:nvPr>
            <p:ph type="ftr" sz="quarter" idx="11"/>
          </p:nvPr>
        </p:nvSpPr>
        <p:spPr>
          <a:xfrm>
            <a:off x="3352800" y="6324600"/>
            <a:ext cx="2895600" cy="457200"/>
          </a:xfrm>
          <a:prstGeom prst="rect">
            <a:avLst/>
          </a:prstGeom>
        </p:spPr>
        <p:txBody>
          <a:bodyPr/>
          <a:lstStyle>
            <a:lvl1pPr>
              <a:defRPr>
                <a:ea typeface="黑体" pitchFamily="2" charset="-122"/>
              </a:defRPr>
            </a:lvl1pPr>
          </a:lstStyle>
          <a:p>
            <a:r>
              <a:rPr lang="en-US" altLang="zh-CN" dirty="0" smtClean="0"/>
              <a:t>Ch08　</a:t>
            </a:r>
            <a:r>
              <a:rPr lang="en-US" altLang="zh-CN" dirty="0" err="1" smtClean="0"/>
              <a:t>目标市场营销战略</a:t>
            </a:r>
            <a:endParaRPr lang="en-US" altLang="zh-CN" dirty="0"/>
          </a:p>
        </p:txBody>
      </p:sp>
      <p:sp>
        <p:nvSpPr>
          <p:cNvPr id="5" name="灯片编号占位符 4"/>
          <p:cNvSpPr>
            <a:spLocks noGrp="1"/>
          </p:cNvSpPr>
          <p:nvPr>
            <p:ph type="sldNum" sz="quarter" idx="12"/>
          </p:nvPr>
        </p:nvSpPr>
        <p:spPr/>
        <p:txBody>
          <a:bodyPr/>
          <a:lstStyle>
            <a:lvl1pPr>
              <a:defRPr/>
            </a:lvl1pPr>
          </a:lstStyle>
          <a:p>
            <a:fld id="{91742912-47A9-420F-80E3-FAF1BDDDA925}" type="slidenum">
              <a:rPr lang="en-US" altLang="zh-CN"/>
              <a:pPr/>
              <a:t>‹#›</a:t>
            </a:fld>
            <a:endParaRPr lang="en-US" altLang="zh-CN"/>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914400" y="6324600"/>
            <a:ext cx="1905000" cy="457200"/>
          </a:xfrm>
          <a:prstGeom prst="rect">
            <a:avLst/>
          </a:prstGeom>
        </p:spPr>
        <p:txBody>
          <a:bodyPr/>
          <a:lstStyle>
            <a:lvl1pPr>
              <a:defRPr>
                <a:ea typeface="黑体" pitchFamily="2" charset="-122"/>
              </a:defRPr>
            </a:lvl1pPr>
          </a:lstStyle>
          <a:p>
            <a:fld id="{0C1150B1-E367-43A8-BF87-279CA0E7965B}" type="datetime5">
              <a:rPr lang="zh-CN" altLang="en-US" smtClean="0"/>
              <a:pPr/>
              <a:t>2016/11/7</a:t>
            </a:fld>
            <a:endParaRPr lang="en-US" altLang="zh-CN" dirty="0"/>
          </a:p>
        </p:txBody>
      </p:sp>
      <p:sp>
        <p:nvSpPr>
          <p:cNvPr id="3" name="页脚占位符 2"/>
          <p:cNvSpPr>
            <a:spLocks noGrp="1"/>
          </p:cNvSpPr>
          <p:nvPr>
            <p:ph type="ftr" sz="quarter" idx="11"/>
          </p:nvPr>
        </p:nvSpPr>
        <p:spPr>
          <a:xfrm>
            <a:off x="3352800" y="6324600"/>
            <a:ext cx="2895600" cy="457200"/>
          </a:xfrm>
          <a:prstGeom prst="rect">
            <a:avLst/>
          </a:prstGeom>
        </p:spPr>
        <p:txBody>
          <a:bodyPr/>
          <a:lstStyle>
            <a:lvl1pPr>
              <a:defRPr>
                <a:ea typeface="黑体" pitchFamily="2" charset="-122"/>
              </a:defRPr>
            </a:lvl1pPr>
          </a:lstStyle>
          <a:p>
            <a:r>
              <a:rPr lang="en-US" altLang="zh-CN" dirty="0" smtClean="0"/>
              <a:t>Ch08　</a:t>
            </a:r>
            <a:r>
              <a:rPr lang="en-US" altLang="zh-CN" dirty="0" err="1" smtClean="0"/>
              <a:t>目标市场营销战略</a:t>
            </a:r>
            <a:endParaRPr lang="en-US" altLang="zh-CN" dirty="0"/>
          </a:p>
        </p:txBody>
      </p:sp>
      <p:sp>
        <p:nvSpPr>
          <p:cNvPr id="4" name="灯片编号占位符 3"/>
          <p:cNvSpPr>
            <a:spLocks noGrp="1"/>
          </p:cNvSpPr>
          <p:nvPr>
            <p:ph type="sldNum" sz="quarter" idx="12"/>
          </p:nvPr>
        </p:nvSpPr>
        <p:spPr/>
        <p:txBody>
          <a:bodyPr/>
          <a:lstStyle>
            <a:lvl1pPr>
              <a:defRPr/>
            </a:lvl1pPr>
          </a:lstStyle>
          <a:p>
            <a:fld id="{8D8423D0-E36A-4E54-BC29-13BC7C29FF50}" type="slidenum">
              <a:rPr lang="en-US" altLang="zh-CN"/>
              <a:pPr/>
              <a:t>‹#›</a:t>
            </a:fld>
            <a:endParaRPr lang="en-US" altLang="zh-CN"/>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914400" y="6324600"/>
            <a:ext cx="1905000" cy="457200"/>
          </a:xfrm>
          <a:prstGeom prst="rect">
            <a:avLst/>
          </a:prstGeom>
        </p:spPr>
        <p:txBody>
          <a:bodyPr/>
          <a:lstStyle>
            <a:lvl1pPr>
              <a:defRPr>
                <a:ea typeface="黑体" pitchFamily="2" charset="-122"/>
              </a:defRPr>
            </a:lvl1pPr>
          </a:lstStyle>
          <a:p>
            <a:fld id="{E867A98A-19EF-4C35-ACC1-41CAD163407B}" type="datetime5">
              <a:rPr lang="zh-CN" altLang="en-US" smtClean="0"/>
              <a:pPr/>
              <a:t>2016/11/7</a:t>
            </a:fld>
            <a:endParaRPr lang="en-US" altLang="zh-CN" dirty="0"/>
          </a:p>
        </p:txBody>
      </p:sp>
      <p:sp>
        <p:nvSpPr>
          <p:cNvPr id="6" name="页脚占位符 5"/>
          <p:cNvSpPr>
            <a:spLocks noGrp="1"/>
          </p:cNvSpPr>
          <p:nvPr>
            <p:ph type="ftr" sz="quarter" idx="11"/>
          </p:nvPr>
        </p:nvSpPr>
        <p:spPr>
          <a:xfrm>
            <a:off x="3352800" y="6324600"/>
            <a:ext cx="2895600" cy="457200"/>
          </a:xfrm>
          <a:prstGeom prst="rect">
            <a:avLst/>
          </a:prstGeom>
        </p:spPr>
        <p:txBody>
          <a:bodyPr/>
          <a:lstStyle>
            <a:lvl1pPr>
              <a:defRPr>
                <a:ea typeface="黑体" pitchFamily="2" charset="-122"/>
              </a:defRPr>
            </a:lvl1pPr>
          </a:lstStyle>
          <a:p>
            <a:r>
              <a:rPr lang="en-US" altLang="zh-CN" dirty="0" smtClean="0"/>
              <a:t>Ch08　</a:t>
            </a:r>
            <a:r>
              <a:rPr lang="en-US" altLang="zh-CN" dirty="0" err="1" smtClean="0"/>
              <a:t>目标市场营销战略</a:t>
            </a:r>
            <a:endParaRPr lang="en-US" altLang="zh-CN" dirty="0"/>
          </a:p>
        </p:txBody>
      </p:sp>
      <p:sp>
        <p:nvSpPr>
          <p:cNvPr id="7" name="灯片编号占位符 6"/>
          <p:cNvSpPr>
            <a:spLocks noGrp="1"/>
          </p:cNvSpPr>
          <p:nvPr>
            <p:ph type="sldNum" sz="quarter" idx="12"/>
          </p:nvPr>
        </p:nvSpPr>
        <p:spPr/>
        <p:txBody>
          <a:bodyPr/>
          <a:lstStyle>
            <a:lvl1pPr>
              <a:defRPr/>
            </a:lvl1pPr>
          </a:lstStyle>
          <a:p>
            <a:fld id="{4B4E1FAF-0F6E-4678-9360-862D071A5CE8}" type="slidenum">
              <a:rPr lang="en-US" altLang="zh-CN"/>
              <a:pPr/>
              <a:t>‹#›</a:t>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F50BA20-CA9E-4635-B31D-1781FE5545D0}" type="datetimeFigureOut">
              <a:rPr lang="zh-CN" altLang="en-US" smtClean="0"/>
              <a:pPr/>
              <a:t>2016/11/7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A892E3E-307B-4053-98AE-004A678F67D4}" type="slidenum">
              <a:rPr lang="zh-CN" altLang="en-US" smtClean="0"/>
              <a:pPr/>
              <a:t>‹#›</a:t>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914400" y="6324600"/>
            <a:ext cx="1905000" cy="457200"/>
          </a:xfrm>
          <a:prstGeom prst="rect">
            <a:avLst/>
          </a:prstGeom>
        </p:spPr>
        <p:txBody>
          <a:bodyPr/>
          <a:lstStyle>
            <a:lvl1pPr>
              <a:defRPr>
                <a:ea typeface="黑体" pitchFamily="2" charset="-122"/>
              </a:defRPr>
            </a:lvl1pPr>
          </a:lstStyle>
          <a:p>
            <a:fld id="{E107DC20-912F-4799-B799-C319A1449DAF}" type="datetime5">
              <a:rPr lang="zh-CN" altLang="en-US" smtClean="0"/>
              <a:pPr/>
              <a:t>2016/11/7</a:t>
            </a:fld>
            <a:endParaRPr lang="en-US" altLang="zh-CN" dirty="0"/>
          </a:p>
        </p:txBody>
      </p:sp>
      <p:sp>
        <p:nvSpPr>
          <p:cNvPr id="6" name="页脚占位符 5"/>
          <p:cNvSpPr>
            <a:spLocks noGrp="1"/>
          </p:cNvSpPr>
          <p:nvPr>
            <p:ph type="ftr" sz="quarter" idx="11"/>
          </p:nvPr>
        </p:nvSpPr>
        <p:spPr>
          <a:xfrm>
            <a:off x="3352800" y="6324600"/>
            <a:ext cx="2895600" cy="457200"/>
          </a:xfrm>
          <a:prstGeom prst="rect">
            <a:avLst/>
          </a:prstGeom>
        </p:spPr>
        <p:txBody>
          <a:bodyPr/>
          <a:lstStyle>
            <a:lvl1pPr>
              <a:defRPr>
                <a:ea typeface="黑体" pitchFamily="2" charset="-122"/>
              </a:defRPr>
            </a:lvl1pPr>
          </a:lstStyle>
          <a:p>
            <a:r>
              <a:rPr lang="en-US" altLang="zh-CN" dirty="0" smtClean="0"/>
              <a:t>Ch08　</a:t>
            </a:r>
            <a:r>
              <a:rPr lang="en-US" altLang="zh-CN" dirty="0" err="1" smtClean="0"/>
              <a:t>目标市场营销战略</a:t>
            </a:r>
            <a:endParaRPr lang="en-US" altLang="zh-CN" dirty="0"/>
          </a:p>
        </p:txBody>
      </p:sp>
      <p:sp>
        <p:nvSpPr>
          <p:cNvPr id="7" name="灯片编号占位符 6"/>
          <p:cNvSpPr>
            <a:spLocks noGrp="1"/>
          </p:cNvSpPr>
          <p:nvPr>
            <p:ph type="sldNum" sz="quarter" idx="12"/>
          </p:nvPr>
        </p:nvSpPr>
        <p:spPr/>
        <p:txBody>
          <a:bodyPr/>
          <a:lstStyle>
            <a:lvl1pPr>
              <a:defRPr/>
            </a:lvl1pPr>
          </a:lstStyle>
          <a:p>
            <a:fld id="{B78DA466-EFB5-46AA-B692-198FE73A7150}" type="slidenum">
              <a:rPr lang="en-US" altLang="zh-CN"/>
              <a:pPr/>
              <a:t>‹#›</a:t>
            </a:fld>
            <a:endParaRPr lang="en-US" altLang="zh-CN"/>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914400" y="6324600"/>
            <a:ext cx="1905000" cy="457200"/>
          </a:xfrm>
          <a:prstGeom prst="rect">
            <a:avLst/>
          </a:prstGeom>
        </p:spPr>
        <p:txBody>
          <a:bodyPr/>
          <a:lstStyle>
            <a:lvl1pPr>
              <a:defRPr>
                <a:ea typeface="黑体" pitchFamily="2" charset="-122"/>
              </a:defRPr>
            </a:lvl1pPr>
          </a:lstStyle>
          <a:p>
            <a:fld id="{4B995776-2BD5-4AB5-B5E2-CE497215845E}" type="datetime5">
              <a:rPr lang="zh-CN" altLang="en-US" smtClean="0"/>
              <a:pPr/>
              <a:t>2016/11/7</a:t>
            </a:fld>
            <a:endParaRPr lang="en-US" altLang="zh-CN" dirty="0"/>
          </a:p>
        </p:txBody>
      </p:sp>
      <p:sp>
        <p:nvSpPr>
          <p:cNvPr id="5" name="页脚占位符 4"/>
          <p:cNvSpPr>
            <a:spLocks noGrp="1"/>
          </p:cNvSpPr>
          <p:nvPr>
            <p:ph type="ftr" sz="quarter" idx="11"/>
          </p:nvPr>
        </p:nvSpPr>
        <p:spPr>
          <a:xfrm>
            <a:off x="3352800" y="6324600"/>
            <a:ext cx="2895600" cy="457200"/>
          </a:xfrm>
          <a:prstGeom prst="rect">
            <a:avLst/>
          </a:prstGeom>
        </p:spPr>
        <p:txBody>
          <a:bodyPr/>
          <a:lstStyle>
            <a:lvl1pPr>
              <a:defRPr>
                <a:ea typeface="黑体" pitchFamily="2" charset="-122"/>
              </a:defRPr>
            </a:lvl1pPr>
          </a:lstStyle>
          <a:p>
            <a:r>
              <a:rPr lang="en-US" altLang="zh-CN" dirty="0" smtClean="0"/>
              <a:t>Ch08　</a:t>
            </a:r>
            <a:r>
              <a:rPr lang="en-US" altLang="zh-CN" dirty="0" err="1" smtClean="0"/>
              <a:t>目标市场营销战略</a:t>
            </a:r>
            <a:endParaRPr lang="en-US" altLang="zh-CN" dirty="0"/>
          </a:p>
        </p:txBody>
      </p:sp>
      <p:sp>
        <p:nvSpPr>
          <p:cNvPr id="6" name="灯片编号占位符 5"/>
          <p:cNvSpPr>
            <a:spLocks noGrp="1"/>
          </p:cNvSpPr>
          <p:nvPr>
            <p:ph type="sldNum" sz="quarter" idx="12"/>
          </p:nvPr>
        </p:nvSpPr>
        <p:spPr/>
        <p:txBody>
          <a:bodyPr/>
          <a:lstStyle>
            <a:lvl1pPr>
              <a:defRPr/>
            </a:lvl1pPr>
          </a:lstStyle>
          <a:p>
            <a:fld id="{64A5CD0F-8373-4910-BEB0-1DD959773F1A}" type="slidenum">
              <a:rPr lang="en-US" altLang="zh-CN"/>
              <a:pPr/>
              <a:t>‹#›</a:t>
            </a:fld>
            <a:endParaRPr lang="en-US" altLang="zh-CN"/>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004050" y="617538"/>
            <a:ext cx="1951038" cy="551497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1150938" y="617538"/>
            <a:ext cx="5700712" cy="551497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914400" y="6324600"/>
            <a:ext cx="1905000" cy="457200"/>
          </a:xfrm>
          <a:prstGeom prst="rect">
            <a:avLst/>
          </a:prstGeom>
        </p:spPr>
        <p:txBody>
          <a:bodyPr/>
          <a:lstStyle>
            <a:lvl1pPr>
              <a:defRPr>
                <a:ea typeface="黑体" pitchFamily="2" charset="-122"/>
              </a:defRPr>
            </a:lvl1pPr>
          </a:lstStyle>
          <a:p>
            <a:fld id="{972BE485-010C-4EA3-AF55-343F07A9186E}" type="datetime5">
              <a:rPr lang="zh-CN" altLang="en-US" smtClean="0"/>
              <a:pPr/>
              <a:t>2016/11/7</a:t>
            </a:fld>
            <a:endParaRPr lang="en-US" altLang="zh-CN" dirty="0"/>
          </a:p>
        </p:txBody>
      </p:sp>
      <p:sp>
        <p:nvSpPr>
          <p:cNvPr id="5" name="页脚占位符 4"/>
          <p:cNvSpPr>
            <a:spLocks noGrp="1"/>
          </p:cNvSpPr>
          <p:nvPr>
            <p:ph type="ftr" sz="quarter" idx="11"/>
          </p:nvPr>
        </p:nvSpPr>
        <p:spPr>
          <a:xfrm>
            <a:off x="3352800" y="6324600"/>
            <a:ext cx="2895600" cy="457200"/>
          </a:xfrm>
          <a:prstGeom prst="rect">
            <a:avLst/>
          </a:prstGeom>
        </p:spPr>
        <p:txBody>
          <a:bodyPr/>
          <a:lstStyle>
            <a:lvl1pPr>
              <a:defRPr>
                <a:ea typeface="黑体" pitchFamily="2" charset="-122"/>
              </a:defRPr>
            </a:lvl1pPr>
          </a:lstStyle>
          <a:p>
            <a:r>
              <a:rPr lang="en-US" altLang="zh-CN" dirty="0" smtClean="0"/>
              <a:t>Ch08　</a:t>
            </a:r>
            <a:r>
              <a:rPr lang="en-US" altLang="zh-CN" dirty="0" err="1" smtClean="0"/>
              <a:t>目标市场营销战略</a:t>
            </a:r>
            <a:endParaRPr lang="en-US" altLang="zh-CN" dirty="0"/>
          </a:p>
        </p:txBody>
      </p:sp>
      <p:sp>
        <p:nvSpPr>
          <p:cNvPr id="6" name="灯片编号占位符 5"/>
          <p:cNvSpPr>
            <a:spLocks noGrp="1"/>
          </p:cNvSpPr>
          <p:nvPr>
            <p:ph type="sldNum" sz="quarter" idx="12"/>
          </p:nvPr>
        </p:nvSpPr>
        <p:spPr/>
        <p:txBody>
          <a:bodyPr/>
          <a:lstStyle>
            <a:lvl1pPr>
              <a:defRPr/>
            </a:lvl1pPr>
          </a:lstStyle>
          <a:p>
            <a:fld id="{200A33C8-9AF8-48F1-87E9-756B77FDFAD4}" type="slidenum">
              <a:rPr lang="en-US" altLang="zh-CN"/>
              <a:pPr/>
              <a:t>‹#›</a:t>
            </a:fld>
            <a:endParaRPr lang="en-US" altLang="zh-CN"/>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ClipArt" preserve="1">
  <p:cSld name="标题，文本与剪贴画">
    <p:spTree>
      <p:nvGrpSpPr>
        <p:cNvPr id="1" name=""/>
        <p:cNvGrpSpPr/>
        <p:nvPr/>
      </p:nvGrpSpPr>
      <p:grpSpPr>
        <a:xfrm>
          <a:off x="0" y="0"/>
          <a:ext cx="0" cy="0"/>
          <a:chOff x="0" y="0"/>
          <a:chExt cx="0" cy="0"/>
        </a:xfrm>
      </p:grpSpPr>
      <p:sp>
        <p:nvSpPr>
          <p:cNvPr id="2" name="标题 1"/>
          <p:cNvSpPr>
            <a:spLocks noGrp="1"/>
          </p:cNvSpPr>
          <p:nvPr>
            <p:ph type="title"/>
          </p:nvPr>
        </p:nvSpPr>
        <p:spPr>
          <a:xfrm>
            <a:off x="1150938" y="617538"/>
            <a:ext cx="7793037"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1182688" y="2017713"/>
            <a:ext cx="3810000" cy="41148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剪贴画占位符 3"/>
          <p:cNvSpPr>
            <a:spLocks noGrp="1"/>
          </p:cNvSpPr>
          <p:nvPr>
            <p:ph type="clipArt" sz="half" idx="2"/>
          </p:nvPr>
        </p:nvSpPr>
        <p:spPr>
          <a:xfrm>
            <a:off x="5145088" y="2017713"/>
            <a:ext cx="3810000" cy="4114800"/>
          </a:xfrm>
        </p:spPr>
        <p:txBody>
          <a:bodyPr/>
          <a:lstStyle/>
          <a:p>
            <a:endParaRPr lang="zh-CN" altLang="en-US"/>
          </a:p>
        </p:txBody>
      </p:sp>
      <p:sp>
        <p:nvSpPr>
          <p:cNvPr id="5" name="日期占位符 4"/>
          <p:cNvSpPr>
            <a:spLocks noGrp="1"/>
          </p:cNvSpPr>
          <p:nvPr>
            <p:ph type="dt" sz="half" idx="10"/>
          </p:nvPr>
        </p:nvSpPr>
        <p:spPr>
          <a:xfrm>
            <a:off x="914400" y="6324600"/>
            <a:ext cx="1905000" cy="457200"/>
          </a:xfrm>
          <a:prstGeom prst="rect">
            <a:avLst/>
          </a:prstGeom>
        </p:spPr>
        <p:txBody>
          <a:bodyPr/>
          <a:lstStyle>
            <a:lvl1pPr>
              <a:defRPr>
                <a:ea typeface="黑体" pitchFamily="2" charset="-122"/>
              </a:defRPr>
            </a:lvl1pPr>
          </a:lstStyle>
          <a:p>
            <a:fld id="{77C346ED-43CF-4A59-80A5-C102BDAB2DCF}" type="datetime5">
              <a:rPr lang="zh-CN" altLang="en-US" smtClean="0"/>
              <a:pPr/>
              <a:t>2016/11/7</a:t>
            </a:fld>
            <a:endParaRPr lang="en-US" altLang="zh-CN" dirty="0"/>
          </a:p>
        </p:txBody>
      </p:sp>
      <p:sp>
        <p:nvSpPr>
          <p:cNvPr id="6" name="页脚占位符 5"/>
          <p:cNvSpPr>
            <a:spLocks noGrp="1"/>
          </p:cNvSpPr>
          <p:nvPr>
            <p:ph type="ftr" sz="quarter" idx="11"/>
          </p:nvPr>
        </p:nvSpPr>
        <p:spPr>
          <a:xfrm>
            <a:off x="3352800" y="6324600"/>
            <a:ext cx="2895600" cy="457200"/>
          </a:xfrm>
          <a:prstGeom prst="rect">
            <a:avLst/>
          </a:prstGeom>
        </p:spPr>
        <p:txBody>
          <a:bodyPr/>
          <a:lstStyle>
            <a:lvl1pPr>
              <a:defRPr>
                <a:ea typeface="黑体" pitchFamily="2" charset="-122"/>
              </a:defRPr>
            </a:lvl1pPr>
          </a:lstStyle>
          <a:p>
            <a:r>
              <a:rPr lang="en-US" altLang="zh-CN" dirty="0" smtClean="0"/>
              <a:t>Ch08　</a:t>
            </a:r>
            <a:r>
              <a:rPr lang="en-US" altLang="zh-CN" dirty="0" err="1" smtClean="0"/>
              <a:t>目标市场营销战略</a:t>
            </a:r>
            <a:endParaRPr lang="en-US" altLang="zh-CN" dirty="0"/>
          </a:p>
        </p:txBody>
      </p:sp>
      <p:sp>
        <p:nvSpPr>
          <p:cNvPr id="7" name="灯片编号占位符 6"/>
          <p:cNvSpPr>
            <a:spLocks noGrp="1"/>
          </p:cNvSpPr>
          <p:nvPr>
            <p:ph type="sldNum" sz="quarter" idx="12"/>
          </p:nvPr>
        </p:nvSpPr>
        <p:spPr>
          <a:xfrm>
            <a:off x="6781800" y="6324600"/>
            <a:ext cx="1905000" cy="457200"/>
          </a:xfrm>
        </p:spPr>
        <p:txBody>
          <a:bodyPr/>
          <a:lstStyle>
            <a:lvl1pPr>
              <a:defRPr/>
            </a:lvl1pPr>
          </a:lstStyle>
          <a:p>
            <a:fld id="{8A572470-D618-4528-9ABE-E32D35DB7484}" type="slidenum">
              <a:rPr lang="en-US" altLang="zh-CN"/>
              <a:pPr/>
              <a:t>‹#›</a:t>
            </a:fld>
            <a:endParaRPr lang="en-US" altLang="zh-CN"/>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0774F13-DBE1-4F69-8F4E-EE56E2F44E14}" type="datetimeFigureOut">
              <a:rPr lang="zh-CN" altLang="en-US" smtClean="0"/>
              <a:pPr/>
              <a:t>2016/11/7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70BECDA-BCC6-40E3-B7BF-C26A6F166CF5}" type="slidenum">
              <a:rPr lang="zh-CN" altLang="en-US" smtClean="0"/>
              <a:pPr/>
              <a:t>‹#›</a:t>
            </a:fld>
            <a:endParaRPr lang="zh-CN" alt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0774F13-DBE1-4F69-8F4E-EE56E2F44E14}" type="datetimeFigureOut">
              <a:rPr lang="zh-CN" altLang="en-US" smtClean="0"/>
              <a:pPr/>
              <a:t>2016/11/7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70BECDA-BCC6-40E3-B7BF-C26A6F166CF5}" type="slidenum">
              <a:rPr lang="zh-CN" altLang="en-US" smtClean="0"/>
              <a:pPr/>
              <a:t>‹#›</a:t>
            </a:fld>
            <a:endParaRPr lang="zh-CN" alt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80774F13-DBE1-4F69-8F4E-EE56E2F44E14}" type="datetimeFigureOut">
              <a:rPr lang="zh-CN" altLang="en-US" smtClean="0"/>
              <a:pPr/>
              <a:t>2016/11/7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70BECDA-BCC6-40E3-B7BF-C26A6F166CF5}" type="slidenum">
              <a:rPr lang="zh-CN" altLang="en-US" smtClean="0"/>
              <a:pPr/>
              <a:t>‹#›</a:t>
            </a:fld>
            <a:endParaRPr lang="zh-CN" alt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0774F13-DBE1-4F69-8F4E-EE56E2F44E14}" type="datetimeFigureOut">
              <a:rPr lang="zh-CN" altLang="en-US" smtClean="0"/>
              <a:pPr/>
              <a:t>2016/11/7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70BECDA-BCC6-40E3-B7BF-C26A6F166CF5}" type="slidenum">
              <a:rPr lang="zh-CN" altLang="en-US" smtClean="0"/>
              <a:pPr/>
              <a:t>‹#›</a:t>
            </a:fld>
            <a:endParaRPr lang="zh-CN" alt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0774F13-DBE1-4F69-8F4E-EE56E2F44E14}" type="datetimeFigureOut">
              <a:rPr lang="zh-CN" altLang="en-US" smtClean="0"/>
              <a:pPr/>
              <a:t>2016/11/7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70BECDA-BCC6-40E3-B7BF-C26A6F166CF5}" type="slidenum">
              <a:rPr lang="zh-CN" altLang="en-US" smtClean="0"/>
              <a:pPr/>
              <a:t>‹#›</a:t>
            </a:fld>
            <a:endParaRPr lang="zh-CN" alt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0774F13-DBE1-4F69-8F4E-EE56E2F44E14}" type="datetimeFigureOut">
              <a:rPr lang="zh-CN" altLang="en-US" smtClean="0"/>
              <a:pPr/>
              <a:t>2016/11/7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70BECDA-BCC6-40E3-B7BF-C26A6F166CF5}"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6F50BA20-CA9E-4635-B31D-1781FE5545D0}" type="datetimeFigureOut">
              <a:rPr lang="zh-CN" altLang="en-US" smtClean="0"/>
              <a:pPr/>
              <a:t>2016/11/7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A892E3E-307B-4053-98AE-004A678F67D4}" type="slidenum">
              <a:rPr lang="zh-CN" altLang="en-US" smtClean="0"/>
              <a:pPr/>
              <a:t>‹#›</a:t>
            </a:fld>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0774F13-DBE1-4F69-8F4E-EE56E2F44E14}" type="datetimeFigureOut">
              <a:rPr lang="zh-CN" altLang="en-US" smtClean="0"/>
              <a:pPr/>
              <a:t>2016/11/7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70BECDA-BCC6-40E3-B7BF-C26A6F166CF5}" type="slidenum">
              <a:rPr lang="zh-CN" altLang="en-US" smtClean="0"/>
              <a:pPr/>
              <a:t>‹#›</a:t>
            </a:fld>
            <a:endParaRPr lang="zh-CN" alt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80774F13-DBE1-4F69-8F4E-EE56E2F44E14}" type="datetimeFigureOut">
              <a:rPr lang="zh-CN" altLang="en-US" smtClean="0"/>
              <a:pPr/>
              <a:t>2016/11/7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70BECDA-BCC6-40E3-B7BF-C26A6F166CF5}" type="slidenum">
              <a:rPr lang="zh-CN" altLang="en-US" smtClean="0"/>
              <a:pPr/>
              <a:t>‹#›</a:t>
            </a:fld>
            <a:endParaRPr lang="zh-CN" alt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80774F13-DBE1-4F69-8F4E-EE56E2F44E14}" type="datetimeFigureOut">
              <a:rPr lang="zh-CN" altLang="en-US" smtClean="0"/>
              <a:pPr/>
              <a:t>2016/11/7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70BECDA-BCC6-40E3-B7BF-C26A6F166CF5}" type="slidenum">
              <a:rPr lang="zh-CN" altLang="en-US" smtClean="0"/>
              <a:pPr/>
              <a:t>‹#›</a:t>
            </a:fld>
            <a:endParaRPr lang="zh-CN" alt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0774F13-DBE1-4F69-8F4E-EE56E2F44E14}" type="datetimeFigureOut">
              <a:rPr lang="zh-CN" altLang="en-US" smtClean="0"/>
              <a:pPr/>
              <a:t>2016/11/7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70BECDA-BCC6-40E3-B7BF-C26A6F166CF5}" type="slidenum">
              <a:rPr lang="zh-CN" altLang="en-US" smtClean="0"/>
              <a:pPr/>
              <a:t>‹#›</a:t>
            </a:fld>
            <a:endParaRPr lang="zh-CN" alt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0774F13-DBE1-4F69-8F4E-EE56E2F44E14}" type="datetimeFigureOut">
              <a:rPr lang="zh-CN" altLang="en-US" smtClean="0"/>
              <a:pPr/>
              <a:t>2016/11/7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70BECDA-BCC6-40E3-B7BF-C26A6F166CF5}"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6F50BA20-CA9E-4635-B31D-1781FE5545D0}" type="datetimeFigureOut">
              <a:rPr lang="zh-CN" altLang="en-US" smtClean="0"/>
              <a:pPr/>
              <a:t>2016/11/7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A892E3E-307B-4053-98AE-004A678F67D4}"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7.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黑体" pitchFamily="2" charset="-122"/>
              </a:defRPr>
            </a:lvl1pPr>
          </a:lstStyle>
          <a:p>
            <a:fld id="{6F50BA20-CA9E-4635-B31D-1781FE5545D0}" type="datetimeFigureOut">
              <a:rPr lang="zh-CN" altLang="en-US" smtClean="0"/>
              <a:pPr/>
              <a:t>2016/11/7</a:t>
            </a:fld>
            <a:endParaRPr lang="zh-CN" altLang="en-US" dirty="0"/>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黑体" pitchFamily="2" charset="-122"/>
              </a:defRPr>
            </a:lvl1pPr>
          </a:lstStyle>
          <a:p>
            <a:endParaRPr lang="zh-CN" altLang="en-US" dirty="0"/>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ea typeface="黑体" pitchFamily="2" charset="-122"/>
              </a:defRPr>
            </a:lvl1pPr>
          </a:lstStyle>
          <a:p>
            <a:fld id="{9A892E3E-307B-4053-98AE-004A678F67D4}" type="slidenum">
              <a:rPr lang="zh-CN" altLang="en-US" smtClean="0"/>
              <a:pPr/>
              <a:t>‹#›</a:t>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37" r:id="rId12"/>
    <p:sldLayoutId id="2147483738" r:id="rId13"/>
  </p:sldLayoutIdLst>
  <p:txStyles>
    <p:titleStyle>
      <a:lvl1pPr algn="ctr" defTabSz="914400" rtl="0" eaLnBrk="1" latinLnBrk="0" hangingPunct="1">
        <a:spcBef>
          <a:spcPct val="0"/>
        </a:spcBef>
        <a:buNone/>
        <a:defRPr sz="4400" kern="1200">
          <a:solidFill>
            <a:schemeClr val="tx1"/>
          </a:solidFill>
          <a:latin typeface="+mj-lt"/>
          <a:ea typeface="黑体" pitchFamily="2" charset="-122"/>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黑体" pitchFamily="2" charset="-122"/>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黑体" pitchFamily="2" charset="-122"/>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黑体" pitchFamily="2" charset="-122"/>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黑体" pitchFamily="2" charset="-122"/>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黑体" pitchFamily="2"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23970" name="Rectangle 2"/>
          <p:cNvSpPr>
            <a:spLocks noChangeArrowheads="1"/>
          </p:cNvSpPr>
          <p:nvPr/>
        </p:nvSpPr>
        <p:spPr bwMode="ltGray">
          <a:xfrm>
            <a:off x="417513" y="1098550"/>
            <a:ext cx="438150" cy="474663"/>
          </a:xfrm>
          <a:prstGeom prst="rect">
            <a:avLst/>
          </a:prstGeom>
          <a:solidFill>
            <a:schemeClr val="accent2"/>
          </a:solidFill>
          <a:ln w="9525">
            <a:noFill/>
            <a:miter lim="800000"/>
            <a:headEnd/>
            <a:tailEnd/>
          </a:ln>
          <a:effectLst/>
        </p:spPr>
        <p:txBody>
          <a:bodyPr wrap="none" anchor="ctr"/>
          <a:lstStyle/>
          <a:p>
            <a:pPr algn="ctr"/>
            <a:endParaRPr lang="zh-CN" altLang="zh-CN" dirty="0">
              <a:ea typeface="黑体" pitchFamily="2" charset="-122"/>
            </a:endParaRPr>
          </a:p>
        </p:txBody>
      </p:sp>
      <p:sp>
        <p:nvSpPr>
          <p:cNvPr id="723971"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endParaRPr lang="zh-CN" altLang="zh-CN" dirty="0">
              <a:ea typeface="黑体" pitchFamily="2" charset="-122"/>
            </a:endParaRPr>
          </a:p>
        </p:txBody>
      </p:sp>
      <p:sp>
        <p:nvSpPr>
          <p:cNvPr id="723972" name="Rectangle 4"/>
          <p:cNvSpPr>
            <a:spLocks noChangeArrowheads="1"/>
          </p:cNvSpPr>
          <p:nvPr/>
        </p:nvSpPr>
        <p:spPr bwMode="ltGray">
          <a:xfrm>
            <a:off x="541338" y="1520825"/>
            <a:ext cx="422275" cy="474663"/>
          </a:xfrm>
          <a:prstGeom prst="rect">
            <a:avLst/>
          </a:prstGeom>
          <a:solidFill>
            <a:schemeClr val="folHlink"/>
          </a:solidFill>
          <a:ln w="9525">
            <a:noFill/>
            <a:miter lim="800000"/>
            <a:headEnd/>
            <a:tailEnd/>
          </a:ln>
          <a:effectLst/>
        </p:spPr>
        <p:txBody>
          <a:bodyPr wrap="none" anchor="ctr"/>
          <a:lstStyle/>
          <a:p>
            <a:pPr algn="ctr"/>
            <a:endParaRPr lang="zh-CN" altLang="zh-CN" dirty="0">
              <a:ea typeface="黑体" pitchFamily="2" charset="-122"/>
            </a:endParaRPr>
          </a:p>
        </p:txBody>
      </p:sp>
      <p:sp>
        <p:nvSpPr>
          <p:cNvPr id="723973"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endParaRPr lang="zh-CN" altLang="zh-CN" dirty="0">
              <a:ea typeface="黑体" pitchFamily="2" charset="-122"/>
            </a:endParaRPr>
          </a:p>
        </p:txBody>
      </p:sp>
      <p:sp>
        <p:nvSpPr>
          <p:cNvPr id="723974"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endParaRPr lang="zh-CN" altLang="zh-CN" dirty="0">
              <a:ea typeface="黑体" pitchFamily="2" charset="-122"/>
            </a:endParaRPr>
          </a:p>
        </p:txBody>
      </p:sp>
      <p:sp>
        <p:nvSpPr>
          <p:cNvPr id="723975" name="Rectangle 7"/>
          <p:cNvSpPr>
            <a:spLocks noChangeArrowheads="1"/>
          </p:cNvSpPr>
          <p:nvPr/>
        </p:nvSpPr>
        <p:spPr bwMode="gray">
          <a:xfrm>
            <a:off x="762000" y="990600"/>
            <a:ext cx="31750" cy="1052513"/>
          </a:xfrm>
          <a:prstGeom prst="rect">
            <a:avLst/>
          </a:prstGeom>
          <a:solidFill>
            <a:schemeClr val="bg2"/>
          </a:solidFill>
          <a:ln w="9525">
            <a:noFill/>
            <a:miter lim="800000"/>
            <a:headEnd/>
            <a:tailEnd/>
          </a:ln>
          <a:effectLst/>
        </p:spPr>
        <p:txBody>
          <a:bodyPr wrap="none" anchor="ctr"/>
          <a:lstStyle/>
          <a:p>
            <a:pPr algn="ctr"/>
            <a:endParaRPr lang="zh-CN" altLang="zh-CN" dirty="0">
              <a:ea typeface="黑体" pitchFamily="2" charset="-122"/>
            </a:endParaRPr>
          </a:p>
        </p:txBody>
      </p:sp>
      <p:sp>
        <p:nvSpPr>
          <p:cNvPr id="723976"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endParaRPr lang="zh-CN" altLang="zh-CN" dirty="0">
              <a:ea typeface="黑体" pitchFamily="2" charset="-122"/>
            </a:endParaRPr>
          </a:p>
        </p:txBody>
      </p:sp>
      <p:sp>
        <p:nvSpPr>
          <p:cNvPr id="723977" name="Rectangle 9"/>
          <p:cNvSpPr>
            <a:spLocks noGrp="1" noChangeArrowheads="1"/>
          </p:cNvSpPr>
          <p:nvPr>
            <p:ph type="title"/>
          </p:nvPr>
        </p:nvSpPr>
        <p:spPr bwMode="auto">
          <a:xfrm>
            <a:off x="1150938" y="617538"/>
            <a:ext cx="7793037"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zh-CN" altLang="en-US" dirty="0" smtClean="0"/>
              <a:t>单击此处编辑母版标题样式</a:t>
            </a:r>
          </a:p>
        </p:txBody>
      </p:sp>
      <p:sp>
        <p:nvSpPr>
          <p:cNvPr id="723978"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723979"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a:ea typeface="黑体" pitchFamily="2" charset="-122"/>
              </a:defRPr>
            </a:lvl1pPr>
          </a:lstStyle>
          <a:p>
            <a:fld id="{2EDF6FAF-DF3B-4805-9B7A-95DE27F08260}" type="datetime5">
              <a:rPr lang="zh-CN" altLang="en-US" smtClean="0"/>
              <a:pPr/>
              <a:t>2016/11/7</a:t>
            </a:fld>
            <a:endParaRPr lang="en-US" altLang="zh-CN" dirty="0"/>
          </a:p>
        </p:txBody>
      </p:sp>
      <p:sp>
        <p:nvSpPr>
          <p:cNvPr id="723980"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a:ea typeface="黑体" pitchFamily="2" charset="-122"/>
              </a:defRPr>
            </a:lvl1pPr>
          </a:lstStyle>
          <a:p>
            <a:r>
              <a:rPr lang="en-US" altLang="zh-CN" dirty="0" smtClean="0"/>
              <a:t>Ch08　</a:t>
            </a:r>
            <a:r>
              <a:rPr lang="en-US" altLang="zh-CN" dirty="0" err="1" smtClean="0"/>
              <a:t>目标市场营销战略</a:t>
            </a:r>
            <a:endParaRPr lang="en-US" altLang="zh-CN" dirty="0"/>
          </a:p>
        </p:txBody>
      </p:sp>
      <p:sp>
        <p:nvSpPr>
          <p:cNvPr id="723981"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a:ea typeface="黑体" pitchFamily="2" charset="-122"/>
              </a:defRPr>
            </a:lvl1pPr>
          </a:lstStyle>
          <a:p>
            <a:fld id="{C773DA97-900D-4763-BF4E-124C9B31CE49}" type="slidenum">
              <a:rPr lang="en-US" altLang="zh-CN" smtClean="0"/>
              <a:pPr/>
              <a:t>‹#›</a:t>
            </a:fld>
            <a:endParaRPr lang="en-US" altLang="zh-CN" dirty="0"/>
          </a:p>
        </p:txBody>
      </p:sp>
      <p:sp>
        <p:nvSpPr>
          <p:cNvPr id="723984" name="AutoShape 16">
            <a:hlinkClick r:id="" action="ppaction://hlinkshowjump?jump=previousslide" highlightClick="1"/>
          </p:cNvPr>
          <p:cNvSpPr>
            <a:spLocks noChangeArrowheads="1"/>
          </p:cNvSpPr>
          <p:nvPr userDrawn="1"/>
        </p:nvSpPr>
        <p:spPr bwMode="auto">
          <a:xfrm>
            <a:off x="6781800" y="6477000"/>
            <a:ext cx="304800" cy="228600"/>
          </a:xfrm>
          <a:prstGeom prst="actionButtonBackPrevious">
            <a:avLst/>
          </a:prstGeom>
          <a:gradFill rotWithShape="0">
            <a:gsLst>
              <a:gs pos="0">
                <a:srgbClr val="DDEBCF"/>
              </a:gs>
              <a:gs pos="50000">
                <a:srgbClr val="9CB86E"/>
              </a:gs>
              <a:gs pos="100000">
                <a:srgbClr val="156B13"/>
              </a:gs>
            </a:gsLst>
            <a:path path="rect">
              <a:fillToRect l="50000" t="50000" r="50000" b="50000"/>
            </a:path>
          </a:gradFill>
          <a:ln w="9525">
            <a:solidFill>
              <a:schemeClr val="tx1"/>
            </a:solidFill>
            <a:miter lim="800000"/>
            <a:headEnd type="none" w="sm" len="sm"/>
            <a:tailEnd type="none" w="sm" len="sm"/>
          </a:ln>
          <a:effectLst/>
        </p:spPr>
        <p:txBody>
          <a:bodyPr wrap="none" anchor="ctr"/>
          <a:lstStyle/>
          <a:p>
            <a:endParaRPr lang="zh-CN" altLang="en-US" dirty="0">
              <a:ea typeface="黑体" pitchFamily="2" charset="-122"/>
            </a:endParaRPr>
          </a:p>
        </p:txBody>
      </p:sp>
      <p:sp>
        <p:nvSpPr>
          <p:cNvPr id="723985" name="AutoShape 17">
            <a:hlinkClick r:id="" action="ppaction://hlinkshowjump?jump=nextslide" highlightClick="1"/>
          </p:cNvPr>
          <p:cNvSpPr>
            <a:spLocks noChangeArrowheads="1"/>
          </p:cNvSpPr>
          <p:nvPr userDrawn="1"/>
        </p:nvSpPr>
        <p:spPr bwMode="auto">
          <a:xfrm>
            <a:off x="7086600" y="6477000"/>
            <a:ext cx="304800" cy="228600"/>
          </a:xfrm>
          <a:prstGeom prst="actionButtonForwardNext">
            <a:avLst/>
          </a:prstGeom>
          <a:gradFill rotWithShape="0">
            <a:gsLst>
              <a:gs pos="0">
                <a:srgbClr val="D6B19C"/>
              </a:gs>
              <a:gs pos="30000">
                <a:srgbClr val="D49E6C"/>
              </a:gs>
              <a:gs pos="70000">
                <a:srgbClr val="A65528"/>
              </a:gs>
              <a:gs pos="100000">
                <a:srgbClr val="663012"/>
              </a:gs>
            </a:gsLst>
            <a:path path="rect">
              <a:fillToRect l="50000" t="50000" r="50000" b="50000"/>
            </a:path>
          </a:gradFill>
          <a:ln w="9525">
            <a:solidFill>
              <a:schemeClr val="tx1"/>
            </a:solidFill>
            <a:miter lim="800000"/>
            <a:headEnd type="none" w="sm" len="sm"/>
            <a:tailEnd type="none" w="sm" len="sm"/>
          </a:ln>
          <a:effectLst/>
        </p:spPr>
        <p:txBody>
          <a:bodyPr wrap="none" anchor="ctr"/>
          <a:lstStyle/>
          <a:p>
            <a:endParaRPr lang="zh-CN" altLang="en-US" dirty="0">
              <a:ea typeface="黑体" pitchFamily="2" charset="-122"/>
            </a:endParaRPr>
          </a:p>
        </p:txBody>
      </p:sp>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hf hdr="0" dt="0"/>
  <p:txStyles>
    <p:titleStyle>
      <a:lvl1pPr algn="l" rtl="0" fontAlgn="base">
        <a:spcBef>
          <a:spcPct val="0"/>
        </a:spcBef>
        <a:spcAft>
          <a:spcPct val="0"/>
        </a:spcAft>
        <a:defRPr kumimoji="1" sz="4400">
          <a:solidFill>
            <a:schemeClr val="tx2"/>
          </a:solidFill>
          <a:latin typeface="+mj-lt"/>
          <a:ea typeface="黑体" pitchFamily="2" charset="-122"/>
          <a:cs typeface="+mj-cs"/>
        </a:defRPr>
      </a:lvl1pPr>
      <a:lvl2pPr algn="l" rtl="0" fontAlgn="base">
        <a:spcBef>
          <a:spcPct val="0"/>
        </a:spcBef>
        <a:spcAft>
          <a:spcPct val="0"/>
        </a:spcAft>
        <a:defRPr kumimoji="1" sz="4400">
          <a:solidFill>
            <a:schemeClr val="tx2"/>
          </a:solidFill>
          <a:latin typeface="Tahoma" pitchFamily="34" charset="0"/>
          <a:ea typeface="宋体" pitchFamily="2" charset="-122"/>
        </a:defRPr>
      </a:lvl2pPr>
      <a:lvl3pPr algn="l" rtl="0" fontAlgn="base">
        <a:spcBef>
          <a:spcPct val="0"/>
        </a:spcBef>
        <a:spcAft>
          <a:spcPct val="0"/>
        </a:spcAft>
        <a:defRPr kumimoji="1" sz="4400">
          <a:solidFill>
            <a:schemeClr val="tx2"/>
          </a:solidFill>
          <a:latin typeface="Tahoma" pitchFamily="34" charset="0"/>
          <a:ea typeface="宋体" pitchFamily="2" charset="-122"/>
        </a:defRPr>
      </a:lvl3pPr>
      <a:lvl4pPr algn="l" rtl="0" fontAlgn="base">
        <a:spcBef>
          <a:spcPct val="0"/>
        </a:spcBef>
        <a:spcAft>
          <a:spcPct val="0"/>
        </a:spcAft>
        <a:defRPr kumimoji="1" sz="4400">
          <a:solidFill>
            <a:schemeClr val="tx2"/>
          </a:solidFill>
          <a:latin typeface="Tahoma" pitchFamily="34" charset="0"/>
          <a:ea typeface="宋体" pitchFamily="2" charset="-122"/>
        </a:defRPr>
      </a:lvl4pPr>
      <a:lvl5pPr algn="l" rtl="0" fontAlgn="base">
        <a:spcBef>
          <a:spcPct val="0"/>
        </a:spcBef>
        <a:spcAft>
          <a:spcPct val="0"/>
        </a:spcAft>
        <a:defRPr kumimoji="1" sz="4400">
          <a:solidFill>
            <a:schemeClr val="tx2"/>
          </a:solidFill>
          <a:latin typeface="Tahoma" pitchFamily="34" charset="0"/>
          <a:ea typeface="宋体" pitchFamily="2" charset="-122"/>
        </a:defRPr>
      </a:lvl5pPr>
      <a:lvl6pPr marL="457200" algn="l" rtl="0" fontAlgn="base">
        <a:spcBef>
          <a:spcPct val="0"/>
        </a:spcBef>
        <a:spcAft>
          <a:spcPct val="0"/>
        </a:spcAft>
        <a:defRPr kumimoji="1" sz="4400">
          <a:solidFill>
            <a:schemeClr val="tx2"/>
          </a:solidFill>
          <a:latin typeface="Tahoma" pitchFamily="34" charset="0"/>
          <a:ea typeface="宋体" pitchFamily="2" charset="-122"/>
        </a:defRPr>
      </a:lvl6pPr>
      <a:lvl7pPr marL="914400" algn="l" rtl="0" fontAlgn="base">
        <a:spcBef>
          <a:spcPct val="0"/>
        </a:spcBef>
        <a:spcAft>
          <a:spcPct val="0"/>
        </a:spcAft>
        <a:defRPr kumimoji="1" sz="4400">
          <a:solidFill>
            <a:schemeClr val="tx2"/>
          </a:solidFill>
          <a:latin typeface="Tahoma" pitchFamily="34" charset="0"/>
          <a:ea typeface="宋体" pitchFamily="2" charset="-122"/>
        </a:defRPr>
      </a:lvl7pPr>
      <a:lvl8pPr marL="1371600" algn="l" rtl="0" fontAlgn="base">
        <a:spcBef>
          <a:spcPct val="0"/>
        </a:spcBef>
        <a:spcAft>
          <a:spcPct val="0"/>
        </a:spcAft>
        <a:defRPr kumimoji="1" sz="4400">
          <a:solidFill>
            <a:schemeClr val="tx2"/>
          </a:solidFill>
          <a:latin typeface="Tahoma" pitchFamily="34" charset="0"/>
          <a:ea typeface="宋体" pitchFamily="2" charset="-122"/>
        </a:defRPr>
      </a:lvl8pPr>
      <a:lvl9pPr marL="1828800" algn="l" rtl="0" fontAlgn="base">
        <a:spcBef>
          <a:spcPct val="0"/>
        </a:spcBef>
        <a:spcAft>
          <a:spcPct val="0"/>
        </a:spcAft>
        <a:defRPr kumimoji="1" sz="4400">
          <a:solidFill>
            <a:schemeClr val="tx2"/>
          </a:solidFill>
          <a:latin typeface="Tahoma" pitchFamily="34" charset="0"/>
          <a:ea typeface="宋体" pitchFamily="2" charset="-122"/>
        </a:defRPr>
      </a:lvl9pPr>
    </p:titleStyle>
    <p:bodyStyle>
      <a:lvl1pPr marL="342900" indent="-342900" algn="l" rtl="0" fontAlgn="base">
        <a:spcBef>
          <a:spcPct val="20000"/>
        </a:spcBef>
        <a:spcAft>
          <a:spcPct val="0"/>
        </a:spcAft>
        <a:buClr>
          <a:schemeClr val="folHlink"/>
        </a:buClr>
        <a:buSzPct val="60000"/>
        <a:buFont typeface="Wingdings" pitchFamily="2" charset="2"/>
        <a:buChar char="n"/>
        <a:defRPr kumimoji="1" sz="3200">
          <a:solidFill>
            <a:schemeClr val="tx1"/>
          </a:solidFill>
          <a:latin typeface="+mn-lt"/>
          <a:ea typeface="黑体" pitchFamily="2" charset="-122"/>
          <a:cs typeface="+mn-cs"/>
        </a:defRPr>
      </a:lvl1pPr>
      <a:lvl2pPr marL="742950" indent="-285750" algn="l" rtl="0" fontAlgn="base">
        <a:spcBef>
          <a:spcPct val="20000"/>
        </a:spcBef>
        <a:spcAft>
          <a:spcPct val="0"/>
        </a:spcAft>
        <a:buClr>
          <a:schemeClr val="hlink"/>
        </a:buClr>
        <a:buSzPct val="55000"/>
        <a:buFont typeface="Wingdings" pitchFamily="2" charset="2"/>
        <a:buChar char="n"/>
        <a:defRPr kumimoji="1" sz="2800">
          <a:solidFill>
            <a:schemeClr val="tx1"/>
          </a:solidFill>
          <a:latin typeface="+mn-lt"/>
          <a:ea typeface="黑体" pitchFamily="2" charset="-122"/>
        </a:defRPr>
      </a:lvl2pPr>
      <a:lvl3pPr marL="1143000" indent="-228600" algn="l" rtl="0" fontAlgn="base">
        <a:spcBef>
          <a:spcPct val="20000"/>
        </a:spcBef>
        <a:spcAft>
          <a:spcPct val="0"/>
        </a:spcAft>
        <a:buClr>
          <a:schemeClr val="folHlink"/>
        </a:buClr>
        <a:buSzPct val="50000"/>
        <a:buFont typeface="Wingdings" pitchFamily="2" charset="2"/>
        <a:buChar char="n"/>
        <a:defRPr kumimoji="1" sz="2400">
          <a:solidFill>
            <a:schemeClr val="tx1"/>
          </a:solidFill>
          <a:latin typeface="+mn-lt"/>
          <a:ea typeface="黑体" pitchFamily="2" charset="-122"/>
        </a:defRPr>
      </a:lvl3pPr>
      <a:lvl4pPr marL="1600200" indent="-228600" algn="l" rtl="0" fontAlgn="base">
        <a:spcBef>
          <a:spcPct val="20000"/>
        </a:spcBef>
        <a:spcAft>
          <a:spcPct val="0"/>
        </a:spcAft>
        <a:buClr>
          <a:schemeClr val="accent2"/>
        </a:buClr>
        <a:buSzPct val="55000"/>
        <a:buFont typeface="Wingdings" pitchFamily="2" charset="2"/>
        <a:buChar char="n"/>
        <a:defRPr kumimoji="1" sz="2000">
          <a:solidFill>
            <a:schemeClr val="tx1"/>
          </a:solidFill>
          <a:latin typeface="+mn-lt"/>
          <a:ea typeface="黑体" pitchFamily="2" charset="-122"/>
        </a:defRPr>
      </a:lvl4pPr>
      <a:lvl5pPr marL="20574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黑体" pitchFamily="2" charset="-122"/>
        </a:defRPr>
      </a:lvl5pPr>
      <a:lvl6pPr marL="25146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23970" name="Rectangle 2"/>
          <p:cNvSpPr>
            <a:spLocks noChangeArrowheads="1"/>
          </p:cNvSpPr>
          <p:nvPr/>
        </p:nvSpPr>
        <p:spPr bwMode="ltGray">
          <a:xfrm>
            <a:off x="417513" y="1098550"/>
            <a:ext cx="438150" cy="474663"/>
          </a:xfrm>
          <a:prstGeom prst="rect">
            <a:avLst/>
          </a:prstGeom>
          <a:solidFill>
            <a:schemeClr val="accent2"/>
          </a:solidFill>
          <a:ln w="9525">
            <a:noFill/>
            <a:miter lim="800000"/>
            <a:headEnd/>
            <a:tailEnd/>
          </a:ln>
          <a:effectLst/>
        </p:spPr>
        <p:txBody>
          <a:bodyPr wrap="none" anchor="ctr"/>
          <a:lstStyle/>
          <a:p>
            <a:pPr algn="ctr"/>
            <a:endParaRPr lang="zh-CN" altLang="zh-CN" dirty="0">
              <a:ea typeface="黑体" pitchFamily="2" charset="-122"/>
            </a:endParaRPr>
          </a:p>
        </p:txBody>
      </p:sp>
      <p:sp>
        <p:nvSpPr>
          <p:cNvPr id="723971"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endParaRPr lang="zh-CN" altLang="zh-CN" dirty="0">
              <a:ea typeface="黑体" pitchFamily="2" charset="-122"/>
            </a:endParaRPr>
          </a:p>
        </p:txBody>
      </p:sp>
      <p:sp>
        <p:nvSpPr>
          <p:cNvPr id="723972" name="Rectangle 4"/>
          <p:cNvSpPr>
            <a:spLocks noChangeArrowheads="1"/>
          </p:cNvSpPr>
          <p:nvPr/>
        </p:nvSpPr>
        <p:spPr bwMode="ltGray">
          <a:xfrm>
            <a:off x="541338" y="1520825"/>
            <a:ext cx="422275" cy="474663"/>
          </a:xfrm>
          <a:prstGeom prst="rect">
            <a:avLst/>
          </a:prstGeom>
          <a:solidFill>
            <a:schemeClr val="folHlink"/>
          </a:solidFill>
          <a:ln w="9525">
            <a:noFill/>
            <a:miter lim="800000"/>
            <a:headEnd/>
            <a:tailEnd/>
          </a:ln>
          <a:effectLst/>
        </p:spPr>
        <p:txBody>
          <a:bodyPr wrap="none" anchor="ctr"/>
          <a:lstStyle/>
          <a:p>
            <a:pPr algn="ctr"/>
            <a:endParaRPr lang="zh-CN" altLang="zh-CN" dirty="0">
              <a:ea typeface="黑体" pitchFamily="2" charset="-122"/>
            </a:endParaRPr>
          </a:p>
        </p:txBody>
      </p:sp>
      <p:sp>
        <p:nvSpPr>
          <p:cNvPr id="723973"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endParaRPr lang="zh-CN" altLang="zh-CN" dirty="0">
              <a:ea typeface="黑体" pitchFamily="2" charset="-122"/>
            </a:endParaRPr>
          </a:p>
        </p:txBody>
      </p:sp>
      <p:sp>
        <p:nvSpPr>
          <p:cNvPr id="723974"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endParaRPr lang="zh-CN" altLang="zh-CN" dirty="0">
              <a:ea typeface="黑体" pitchFamily="2" charset="-122"/>
            </a:endParaRPr>
          </a:p>
        </p:txBody>
      </p:sp>
      <p:sp>
        <p:nvSpPr>
          <p:cNvPr id="723975" name="Rectangle 7"/>
          <p:cNvSpPr>
            <a:spLocks noChangeArrowheads="1"/>
          </p:cNvSpPr>
          <p:nvPr/>
        </p:nvSpPr>
        <p:spPr bwMode="gray">
          <a:xfrm>
            <a:off x="762000" y="990600"/>
            <a:ext cx="31750" cy="1052513"/>
          </a:xfrm>
          <a:prstGeom prst="rect">
            <a:avLst/>
          </a:prstGeom>
          <a:solidFill>
            <a:schemeClr val="bg2"/>
          </a:solidFill>
          <a:ln w="9525">
            <a:noFill/>
            <a:miter lim="800000"/>
            <a:headEnd/>
            <a:tailEnd/>
          </a:ln>
          <a:effectLst/>
        </p:spPr>
        <p:txBody>
          <a:bodyPr wrap="none" anchor="ctr"/>
          <a:lstStyle/>
          <a:p>
            <a:pPr algn="ctr"/>
            <a:endParaRPr lang="zh-CN" altLang="zh-CN" dirty="0">
              <a:ea typeface="黑体" pitchFamily="2" charset="-122"/>
            </a:endParaRPr>
          </a:p>
        </p:txBody>
      </p:sp>
      <p:sp>
        <p:nvSpPr>
          <p:cNvPr id="723976"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endParaRPr lang="zh-CN" altLang="zh-CN" dirty="0">
              <a:ea typeface="黑体" pitchFamily="2" charset="-122"/>
            </a:endParaRPr>
          </a:p>
        </p:txBody>
      </p:sp>
      <p:sp>
        <p:nvSpPr>
          <p:cNvPr id="723977" name="Rectangle 9"/>
          <p:cNvSpPr>
            <a:spLocks noGrp="1" noChangeArrowheads="1"/>
          </p:cNvSpPr>
          <p:nvPr>
            <p:ph type="title"/>
          </p:nvPr>
        </p:nvSpPr>
        <p:spPr bwMode="auto">
          <a:xfrm>
            <a:off x="1150938" y="617538"/>
            <a:ext cx="7793037"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zh-CN" altLang="en-US" dirty="0" smtClean="0"/>
              <a:t>单击此处编辑母版标题样式</a:t>
            </a:r>
          </a:p>
        </p:txBody>
      </p:sp>
      <p:sp>
        <p:nvSpPr>
          <p:cNvPr id="723978"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723979"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a:ea typeface="黑体" pitchFamily="2" charset="-122"/>
              </a:defRPr>
            </a:lvl1pPr>
          </a:lstStyle>
          <a:p>
            <a:fld id="{2EDF6FAF-DF3B-4805-9B7A-95DE27F08260}" type="datetime5">
              <a:rPr lang="zh-CN" altLang="en-US" smtClean="0"/>
              <a:pPr/>
              <a:t>2016/11/7</a:t>
            </a:fld>
            <a:endParaRPr lang="en-US" altLang="zh-CN" dirty="0"/>
          </a:p>
        </p:txBody>
      </p:sp>
      <p:sp>
        <p:nvSpPr>
          <p:cNvPr id="723980"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a:ea typeface="黑体" pitchFamily="2" charset="-122"/>
              </a:defRPr>
            </a:lvl1pPr>
          </a:lstStyle>
          <a:p>
            <a:r>
              <a:rPr lang="en-US" altLang="zh-CN" dirty="0" smtClean="0"/>
              <a:t>Ch08　</a:t>
            </a:r>
            <a:r>
              <a:rPr lang="en-US" altLang="zh-CN" dirty="0" err="1" smtClean="0"/>
              <a:t>目标市场营销战略</a:t>
            </a:r>
            <a:endParaRPr lang="en-US" altLang="zh-CN" dirty="0"/>
          </a:p>
        </p:txBody>
      </p:sp>
      <p:sp>
        <p:nvSpPr>
          <p:cNvPr id="723981"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a:ea typeface="黑体" pitchFamily="2" charset="-122"/>
              </a:defRPr>
            </a:lvl1pPr>
          </a:lstStyle>
          <a:p>
            <a:fld id="{C773DA97-900D-4763-BF4E-124C9B31CE49}" type="slidenum">
              <a:rPr lang="en-US" altLang="zh-CN" smtClean="0"/>
              <a:pPr/>
              <a:t>‹#›</a:t>
            </a:fld>
            <a:endParaRPr lang="en-US" altLang="zh-CN" dirty="0"/>
          </a:p>
        </p:txBody>
      </p:sp>
      <p:sp>
        <p:nvSpPr>
          <p:cNvPr id="723984" name="AutoShape 16">
            <a:hlinkClick r:id="" action="ppaction://hlinkshowjump?jump=previousslide" highlightClick="1"/>
          </p:cNvPr>
          <p:cNvSpPr>
            <a:spLocks noChangeArrowheads="1"/>
          </p:cNvSpPr>
          <p:nvPr userDrawn="1"/>
        </p:nvSpPr>
        <p:spPr bwMode="auto">
          <a:xfrm>
            <a:off x="6781800" y="6477000"/>
            <a:ext cx="304800" cy="228600"/>
          </a:xfrm>
          <a:prstGeom prst="actionButtonBackPrevious">
            <a:avLst/>
          </a:prstGeom>
          <a:gradFill rotWithShape="0">
            <a:gsLst>
              <a:gs pos="0">
                <a:srgbClr val="DDEBCF"/>
              </a:gs>
              <a:gs pos="50000">
                <a:srgbClr val="9CB86E"/>
              </a:gs>
              <a:gs pos="100000">
                <a:srgbClr val="156B13"/>
              </a:gs>
            </a:gsLst>
            <a:path path="rect">
              <a:fillToRect l="50000" t="50000" r="50000" b="50000"/>
            </a:path>
          </a:gradFill>
          <a:ln w="9525">
            <a:solidFill>
              <a:schemeClr val="tx1"/>
            </a:solidFill>
            <a:miter lim="800000"/>
            <a:headEnd type="none" w="sm" len="sm"/>
            <a:tailEnd type="none" w="sm" len="sm"/>
          </a:ln>
          <a:effectLst/>
        </p:spPr>
        <p:txBody>
          <a:bodyPr wrap="none" anchor="ctr"/>
          <a:lstStyle/>
          <a:p>
            <a:endParaRPr lang="zh-CN" altLang="en-US" dirty="0">
              <a:ea typeface="黑体" pitchFamily="2" charset="-122"/>
            </a:endParaRPr>
          </a:p>
        </p:txBody>
      </p:sp>
      <p:sp>
        <p:nvSpPr>
          <p:cNvPr id="723985" name="AutoShape 17">
            <a:hlinkClick r:id="" action="ppaction://hlinkshowjump?jump=nextslide" highlightClick="1"/>
          </p:cNvPr>
          <p:cNvSpPr>
            <a:spLocks noChangeArrowheads="1"/>
          </p:cNvSpPr>
          <p:nvPr userDrawn="1"/>
        </p:nvSpPr>
        <p:spPr bwMode="auto">
          <a:xfrm>
            <a:off x="7086600" y="6477000"/>
            <a:ext cx="304800" cy="228600"/>
          </a:xfrm>
          <a:prstGeom prst="actionButtonForwardNext">
            <a:avLst/>
          </a:prstGeom>
          <a:gradFill rotWithShape="0">
            <a:gsLst>
              <a:gs pos="0">
                <a:srgbClr val="D6B19C"/>
              </a:gs>
              <a:gs pos="30000">
                <a:srgbClr val="D49E6C"/>
              </a:gs>
              <a:gs pos="70000">
                <a:srgbClr val="A65528"/>
              </a:gs>
              <a:gs pos="100000">
                <a:srgbClr val="663012"/>
              </a:gs>
            </a:gsLst>
            <a:path path="rect">
              <a:fillToRect l="50000" t="50000" r="50000" b="50000"/>
            </a:path>
          </a:gradFill>
          <a:ln w="9525">
            <a:solidFill>
              <a:schemeClr val="tx1"/>
            </a:solidFill>
            <a:miter lim="800000"/>
            <a:headEnd type="none" w="sm" len="sm"/>
            <a:tailEnd type="none" w="sm" len="sm"/>
          </a:ln>
          <a:effectLst/>
        </p:spPr>
        <p:txBody>
          <a:bodyPr wrap="none" anchor="ctr"/>
          <a:lstStyle/>
          <a:p>
            <a:endParaRPr lang="zh-CN" altLang="en-US" dirty="0">
              <a:ea typeface="黑体" pitchFamily="2" charset="-122"/>
            </a:endParaRPr>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hf hdr="0" dt="0"/>
  <p:txStyles>
    <p:titleStyle>
      <a:lvl1pPr algn="l" rtl="0" fontAlgn="base">
        <a:spcBef>
          <a:spcPct val="0"/>
        </a:spcBef>
        <a:spcAft>
          <a:spcPct val="0"/>
        </a:spcAft>
        <a:defRPr kumimoji="1" sz="4400">
          <a:solidFill>
            <a:schemeClr val="tx2"/>
          </a:solidFill>
          <a:latin typeface="+mj-lt"/>
          <a:ea typeface="黑体" pitchFamily="2" charset="-122"/>
          <a:cs typeface="+mj-cs"/>
        </a:defRPr>
      </a:lvl1pPr>
      <a:lvl2pPr algn="l" rtl="0" fontAlgn="base">
        <a:spcBef>
          <a:spcPct val="0"/>
        </a:spcBef>
        <a:spcAft>
          <a:spcPct val="0"/>
        </a:spcAft>
        <a:defRPr kumimoji="1" sz="4400">
          <a:solidFill>
            <a:schemeClr val="tx2"/>
          </a:solidFill>
          <a:latin typeface="Tahoma" pitchFamily="34" charset="0"/>
          <a:ea typeface="宋体" pitchFamily="2" charset="-122"/>
        </a:defRPr>
      </a:lvl2pPr>
      <a:lvl3pPr algn="l" rtl="0" fontAlgn="base">
        <a:spcBef>
          <a:spcPct val="0"/>
        </a:spcBef>
        <a:spcAft>
          <a:spcPct val="0"/>
        </a:spcAft>
        <a:defRPr kumimoji="1" sz="4400">
          <a:solidFill>
            <a:schemeClr val="tx2"/>
          </a:solidFill>
          <a:latin typeface="Tahoma" pitchFamily="34" charset="0"/>
          <a:ea typeface="宋体" pitchFamily="2" charset="-122"/>
        </a:defRPr>
      </a:lvl3pPr>
      <a:lvl4pPr algn="l" rtl="0" fontAlgn="base">
        <a:spcBef>
          <a:spcPct val="0"/>
        </a:spcBef>
        <a:spcAft>
          <a:spcPct val="0"/>
        </a:spcAft>
        <a:defRPr kumimoji="1" sz="4400">
          <a:solidFill>
            <a:schemeClr val="tx2"/>
          </a:solidFill>
          <a:latin typeface="Tahoma" pitchFamily="34" charset="0"/>
          <a:ea typeface="宋体" pitchFamily="2" charset="-122"/>
        </a:defRPr>
      </a:lvl4pPr>
      <a:lvl5pPr algn="l" rtl="0" fontAlgn="base">
        <a:spcBef>
          <a:spcPct val="0"/>
        </a:spcBef>
        <a:spcAft>
          <a:spcPct val="0"/>
        </a:spcAft>
        <a:defRPr kumimoji="1" sz="4400">
          <a:solidFill>
            <a:schemeClr val="tx2"/>
          </a:solidFill>
          <a:latin typeface="Tahoma" pitchFamily="34" charset="0"/>
          <a:ea typeface="宋体" pitchFamily="2" charset="-122"/>
        </a:defRPr>
      </a:lvl5pPr>
      <a:lvl6pPr marL="457200" algn="l" rtl="0" fontAlgn="base">
        <a:spcBef>
          <a:spcPct val="0"/>
        </a:spcBef>
        <a:spcAft>
          <a:spcPct val="0"/>
        </a:spcAft>
        <a:defRPr kumimoji="1" sz="4400">
          <a:solidFill>
            <a:schemeClr val="tx2"/>
          </a:solidFill>
          <a:latin typeface="Tahoma" pitchFamily="34" charset="0"/>
          <a:ea typeface="宋体" pitchFamily="2" charset="-122"/>
        </a:defRPr>
      </a:lvl6pPr>
      <a:lvl7pPr marL="914400" algn="l" rtl="0" fontAlgn="base">
        <a:spcBef>
          <a:spcPct val="0"/>
        </a:spcBef>
        <a:spcAft>
          <a:spcPct val="0"/>
        </a:spcAft>
        <a:defRPr kumimoji="1" sz="4400">
          <a:solidFill>
            <a:schemeClr val="tx2"/>
          </a:solidFill>
          <a:latin typeface="Tahoma" pitchFamily="34" charset="0"/>
          <a:ea typeface="宋体" pitchFamily="2" charset="-122"/>
        </a:defRPr>
      </a:lvl7pPr>
      <a:lvl8pPr marL="1371600" algn="l" rtl="0" fontAlgn="base">
        <a:spcBef>
          <a:spcPct val="0"/>
        </a:spcBef>
        <a:spcAft>
          <a:spcPct val="0"/>
        </a:spcAft>
        <a:defRPr kumimoji="1" sz="4400">
          <a:solidFill>
            <a:schemeClr val="tx2"/>
          </a:solidFill>
          <a:latin typeface="Tahoma" pitchFamily="34" charset="0"/>
          <a:ea typeface="宋体" pitchFamily="2" charset="-122"/>
        </a:defRPr>
      </a:lvl8pPr>
      <a:lvl9pPr marL="1828800" algn="l" rtl="0" fontAlgn="base">
        <a:spcBef>
          <a:spcPct val="0"/>
        </a:spcBef>
        <a:spcAft>
          <a:spcPct val="0"/>
        </a:spcAft>
        <a:defRPr kumimoji="1" sz="4400">
          <a:solidFill>
            <a:schemeClr val="tx2"/>
          </a:solidFill>
          <a:latin typeface="Tahoma" pitchFamily="34" charset="0"/>
          <a:ea typeface="宋体" pitchFamily="2" charset="-122"/>
        </a:defRPr>
      </a:lvl9pPr>
    </p:titleStyle>
    <p:bodyStyle>
      <a:lvl1pPr marL="342900" indent="-342900" algn="l" rtl="0" fontAlgn="base">
        <a:spcBef>
          <a:spcPct val="20000"/>
        </a:spcBef>
        <a:spcAft>
          <a:spcPct val="0"/>
        </a:spcAft>
        <a:buClr>
          <a:schemeClr val="folHlink"/>
        </a:buClr>
        <a:buSzPct val="60000"/>
        <a:buFont typeface="Wingdings" pitchFamily="2" charset="2"/>
        <a:buChar char="n"/>
        <a:defRPr kumimoji="1" sz="3200">
          <a:solidFill>
            <a:schemeClr val="tx1"/>
          </a:solidFill>
          <a:latin typeface="+mn-lt"/>
          <a:ea typeface="黑体" pitchFamily="2" charset="-122"/>
          <a:cs typeface="+mn-cs"/>
        </a:defRPr>
      </a:lvl1pPr>
      <a:lvl2pPr marL="742950" indent="-285750" algn="l" rtl="0" fontAlgn="base">
        <a:spcBef>
          <a:spcPct val="20000"/>
        </a:spcBef>
        <a:spcAft>
          <a:spcPct val="0"/>
        </a:spcAft>
        <a:buClr>
          <a:schemeClr val="hlink"/>
        </a:buClr>
        <a:buSzPct val="55000"/>
        <a:buFont typeface="Wingdings" pitchFamily="2" charset="2"/>
        <a:buChar char="n"/>
        <a:defRPr kumimoji="1" sz="2800">
          <a:solidFill>
            <a:schemeClr val="tx1"/>
          </a:solidFill>
          <a:latin typeface="+mn-lt"/>
          <a:ea typeface="黑体" pitchFamily="2" charset="-122"/>
        </a:defRPr>
      </a:lvl2pPr>
      <a:lvl3pPr marL="1143000" indent="-228600" algn="l" rtl="0" fontAlgn="base">
        <a:spcBef>
          <a:spcPct val="20000"/>
        </a:spcBef>
        <a:spcAft>
          <a:spcPct val="0"/>
        </a:spcAft>
        <a:buClr>
          <a:schemeClr val="folHlink"/>
        </a:buClr>
        <a:buSzPct val="50000"/>
        <a:buFont typeface="Wingdings" pitchFamily="2" charset="2"/>
        <a:buChar char="n"/>
        <a:defRPr kumimoji="1" sz="2400">
          <a:solidFill>
            <a:schemeClr val="tx1"/>
          </a:solidFill>
          <a:latin typeface="+mn-lt"/>
          <a:ea typeface="黑体" pitchFamily="2" charset="-122"/>
        </a:defRPr>
      </a:lvl3pPr>
      <a:lvl4pPr marL="1600200" indent="-228600" algn="l" rtl="0" fontAlgn="base">
        <a:spcBef>
          <a:spcPct val="20000"/>
        </a:spcBef>
        <a:spcAft>
          <a:spcPct val="0"/>
        </a:spcAft>
        <a:buClr>
          <a:schemeClr val="accent2"/>
        </a:buClr>
        <a:buSzPct val="55000"/>
        <a:buFont typeface="Wingdings" pitchFamily="2" charset="2"/>
        <a:buChar char="n"/>
        <a:defRPr kumimoji="1" sz="2000">
          <a:solidFill>
            <a:schemeClr val="tx1"/>
          </a:solidFill>
          <a:latin typeface="+mn-lt"/>
          <a:ea typeface="黑体" pitchFamily="2" charset="-122"/>
        </a:defRPr>
      </a:lvl4pPr>
      <a:lvl5pPr marL="20574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黑体" pitchFamily="2" charset="-122"/>
        </a:defRPr>
      </a:lvl5pPr>
      <a:lvl6pPr marL="25146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23970" name="Rectangle 2"/>
          <p:cNvSpPr>
            <a:spLocks noChangeArrowheads="1"/>
          </p:cNvSpPr>
          <p:nvPr/>
        </p:nvSpPr>
        <p:spPr bwMode="ltGray">
          <a:xfrm>
            <a:off x="417513" y="1098550"/>
            <a:ext cx="438150" cy="474663"/>
          </a:xfrm>
          <a:prstGeom prst="rect">
            <a:avLst/>
          </a:prstGeom>
          <a:solidFill>
            <a:schemeClr val="accent2"/>
          </a:solidFill>
          <a:ln w="9525">
            <a:noFill/>
            <a:miter lim="800000"/>
            <a:headEnd/>
            <a:tailEnd/>
          </a:ln>
          <a:effectLst/>
        </p:spPr>
        <p:txBody>
          <a:bodyPr wrap="none" anchor="ctr"/>
          <a:lstStyle/>
          <a:p>
            <a:pPr algn="ctr"/>
            <a:endParaRPr lang="zh-CN" altLang="zh-CN" dirty="0">
              <a:ea typeface="黑体" pitchFamily="2" charset="-122"/>
            </a:endParaRPr>
          </a:p>
        </p:txBody>
      </p:sp>
      <p:sp>
        <p:nvSpPr>
          <p:cNvPr id="723971"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endParaRPr lang="zh-CN" altLang="zh-CN" dirty="0">
              <a:ea typeface="黑体" pitchFamily="2" charset="-122"/>
            </a:endParaRPr>
          </a:p>
        </p:txBody>
      </p:sp>
      <p:sp>
        <p:nvSpPr>
          <p:cNvPr id="723972" name="Rectangle 4"/>
          <p:cNvSpPr>
            <a:spLocks noChangeArrowheads="1"/>
          </p:cNvSpPr>
          <p:nvPr/>
        </p:nvSpPr>
        <p:spPr bwMode="ltGray">
          <a:xfrm>
            <a:off x="541338" y="1520825"/>
            <a:ext cx="422275" cy="474663"/>
          </a:xfrm>
          <a:prstGeom prst="rect">
            <a:avLst/>
          </a:prstGeom>
          <a:solidFill>
            <a:schemeClr val="folHlink"/>
          </a:solidFill>
          <a:ln w="9525">
            <a:noFill/>
            <a:miter lim="800000"/>
            <a:headEnd/>
            <a:tailEnd/>
          </a:ln>
          <a:effectLst/>
        </p:spPr>
        <p:txBody>
          <a:bodyPr wrap="none" anchor="ctr"/>
          <a:lstStyle/>
          <a:p>
            <a:pPr algn="ctr"/>
            <a:endParaRPr lang="zh-CN" altLang="zh-CN" dirty="0">
              <a:ea typeface="黑体" pitchFamily="2" charset="-122"/>
            </a:endParaRPr>
          </a:p>
        </p:txBody>
      </p:sp>
      <p:sp>
        <p:nvSpPr>
          <p:cNvPr id="723973"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endParaRPr lang="zh-CN" altLang="zh-CN" dirty="0">
              <a:ea typeface="黑体" pitchFamily="2" charset="-122"/>
            </a:endParaRPr>
          </a:p>
        </p:txBody>
      </p:sp>
      <p:sp>
        <p:nvSpPr>
          <p:cNvPr id="723974"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endParaRPr lang="zh-CN" altLang="zh-CN" dirty="0">
              <a:ea typeface="黑体" pitchFamily="2" charset="-122"/>
            </a:endParaRPr>
          </a:p>
        </p:txBody>
      </p:sp>
      <p:sp>
        <p:nvSpPr>
          <p:cNvPr id="723975" name="Rectangle 7"/>
          <p:cNvSpPr>
            <a:spLocks noChangeArrowheads="1"/>
          </p:cNvSpPr>
          <p:nvPr/>
        </p:nvSpPr>
        <p:spPr bwMode="gray">
          <a:xfrm>
            <a:off x="762000" y="990600"/>
            <a:ext cx="31750" cy="1052513"/>
          </a:xfrm>
          <a:prstGeom prst="rect">
            <a:avLst/>
          </a:prstGeom>
          <a:solidFill>
            <a:schemeClr val="bg2"/>
          </a:solidFill>
          <a:ln w="9525">
            <a:noFill/>
            <a:miter lim="800000"/>
            <a:headEnd/>
            <a:tailEnd/>
          </a:ln>
          <a:effectLst/>
        </p:spPr>
        <p:txBody>
          <a:bodyPr wrap="none" anchor="ctr"/>
          <a:lstStyle/>
          <a:p>
            <a:pPr algn="ctr"/>
            <a:endParaRPr lang="zh-CN" altLang="zh-CN" dirty="0">
              <a:ea typeface="黑体" pitchFamily="2" charset="-122"/>
            </a:endParaRPr>
          </a:p>
        </p:txBody>
      </p:sp>
      <p:sp>
        <p:nvSpPr>
          <p:cNvPr id="723976"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endParaRPr lang="zh-CN" altLang="zh-CN" dirty="0">
              <a:ea typeface="黑体" pitchFamily="2" charset="-122"/>
            </a:endParaRPr>
          </a:p>
        </p:txBody>
      </p:sp>
      <p:sp>
        <p:nvSpPr>
          <p:cNvPr id="723977" name="Rectangle 9"/>
          <p:cNvSpPr>
            <a:spLocks noGrp="1" noChangeArrowheads="1"/>
          </p:cNvSpPr>
          <p:nvPr>
            <p:ph type="title"/>
          </p:nvPr>
        </p:nvSpPr>
        <p:spPr bwMode="auto">
          <a:xfrm>
            <a:off x="1150938" y="617538"/>
            <a:ext cx="7793037"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zh-CN" altLang="en-US" dirty="0" smtClean="0"/>
              <a:t>单击此处编辑母版标题样式</a:t>
            </a:r>
          </a:p>
        </p:txBody>
      </p:sp>
      <p:sp>
        <p:nvSpPr>
          <p:cNvPr id="723978"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723979"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a:ea typeface="黑体" pitchFamily="2" charset="-122"/>
              </a:defRPr>
            </a:lvl1pPr>
          </a:lstStyle>
          <a:p>
            <a:endParaRPr lang="en-US" altLang="zh-CN" dirty="0"/>
          </a:p>
        </p:txBody>
      </p:sp>
      <p:sp>
        <p:nvSpPr>
          <p:cNvPr id="723981"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a:ea typeface="黑体" pitchFamily="2" charset="-122"/>
              </a:defRPr>
            </a:lvl1pPr>
          </a:lstStyle>
          <a:p>
            <a:fld id="{C773DA97-900D-4763-BF4E-124C9B31CE49}" type="slidenum">
              <a:rPr lang="en-US" altLang="zh-CN" smtClean="0"/>
              <a:pPr/>
              <a:t>‹#›</a:t>
            </a:fld>
            <a:endParaRPr lang="en-US" altLang="zh-CN" dirty="0"/>
          </a:p>
        </p:txBody>
      </p:sp>
      <p:sp>
        <p:nvSpPr>
          <p:cNvPr id="723984" name="AutoShape 16">
            <a:hlinkClick r:id="" action="ppaction://hlinkshowjump?jump=previousslide" highlightClick="1"/>
          </p:cNvPr>
          <p:cNvSpPr>
            <a:spLocks noChangeArrowheads="1"/>
          </p:cNvSpPr>
          <p:nvPr userDrawn="1"/>
        </p:nvSpPr>
        <p:spPr bwMode="auto">
          <a:xfrm>
            <a:off x="6781800" y="6477000"/>
            <a:ext cx="304800" cy="228600"/>
          </a:xfrm>
          <a:prstGeom prst="actionButtonBackPrevious">
            <a:avLst/>
          </a:prstGeom>
          <a:gradFill rotWithShape="0">
            <a:gsLst>
              <a:gs pos="0">
                <a:srgbClr val="DDEBCF"/>
              </a:gs>
              <a:gs pos="50000">
                <a:srgbClr val="9CB86E"/>
              </a:gs>
              <a:gs pos="100000">
                <a:srgbClr val="156B13"/>
              </a:gs>
            </a:gsLst>
            <a:path path="rect">
              <a:fillToRect l="50000" t="50000" r="50000" b="50000"/>
            </a:path>
          </a:gradFill>
          <a:ln w="9525">
            <a:solidFill>
              <a:schemeClr val="tx1"/>
            </a:solidFill>
            <a:miter lim="800000"/>
            <a:headEnd type="none" w="sm" len="sm"/>
            <a:tailEnd type="none" w="sm" len="sm"/>
          </a:ln>
          <a:effectLst/>
        </p:spPr>
        <p:txBody>
          <a:bodyPr wrap="none" anchor="ctr"/>
          <a:lstStyle/>
          <a:p>
            <a:endParaRPr lang="zh-CN" altLang="en-US" dirty="0">
              <a:ea typeface="黑体" pitchFamily="2" charset="-122"/>
            </a:endParaRPr>
          </a:p>
        </p:txBody>
      </p:sp>
      <p:sp>
        <p:nvSpPr>
          <p:cNvPr id="723985" name="AutoShape 17">
            <a:hlinkClick r:id="" action="ppaction://hlinkshowjump?jump=nextslide" highlightClick="1"/>
          </p:cNvPr>
          <p:cNvSpPr>
            <a:spLocks noChangeArrowheads="1"/>
          </p:cNvSpPr>
          <p:nvPr userDrawn="1"/>
        </p:nvSpPr>
        <p:spPr bwMode="auto">
          <a:xfrm>
            <a:off x="7086600" y="6477000"/>
            <a:ext cx="304800" cy="228600"/>
          </a:xfrm>
          <a:prstGeom prst="actionButtonForwardNext">
            <a:avLst/>
          </a:prstGeom>
          <a:gradFill rotWithShape="0">
            <a:gsLst>
              <a:gs pos="0">
                <a:srgbClr val="D6B19C"/>
              </a:gs>
              <a:gs pos="30000">
                <a:srgbClr val="D49E6C"/>
              </a:gs>
              <a:gs pos="70000">
                <a:srgbClr val="A65528"/>
              </a:gs>
              <a:gs pos="100000">
                <a:srgbClr val="663012"/>
              </a:gs>
            </a:gsLst>
            <a:path path="rect">
              <a:fillToRect l="50000" t="50000" r="50000" b="50000"/>
            </a:path>
          </a:gradFill>
          <a:ln w="9525">
            <a:solidFill>
              <a:schemeClr val="tx1"/>
            </a:solidFill>
            <a:miter lim="800000"/>
            <a:headEnd type="none" w="sm" len="sm"/>
            <a:tailEnd type="none" w="sm" len="sm"/>
          </a:ln>
          <a:effectLst/>
        </p:spPr>
        <p:txBody>
          <a:bodyPr wrap="none" anchor="ctr"/>
          <a:lstStyle/>
          <a:p>
            <a:endParaRPr lang="zh-CN" altLang="en-US" dirty="0">
              <a:ea typeface="黑体" pitchFamily="2" charset="-122"/>
            </a:endParaRPr>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hf hdr="0" dt="0"/>
  <p:txStyles>
    <p:titleStyle>
      <a:lvl1pPr algn="l" rtl="0" fontAlgn="base">
        <a:spcBef>
          <a:spcPct val="0"/>
        </a:spcBef>
        <a:spcAft>
          <a:spcPct val="0"/>
        </a:spcAft>
        <a:defRPr kumimoji="1" sz="4400">
          <a:solidFill>
            <a:schemeClr val="tx2"/>
          </a:solidFill>
          <a:latin typeface="+mj-lt"/>
          <a:ea typeface="黑体" pitchFamily="2" charset="-122"/>
          <a:cs typeface="+mj-cs"/>
        </a:defRPr>
      </a:lvl1pPr>
      <a:lvl2pPr algn="l" rtl="0" fontAlgn="base">
        <a:spcBef>
          <a:spcPct val="0"/>
        </a:spcBef>
        <a:spcAft>
          <a:spcPct val="0"/>
        </a:spcAft>
        <a:defRPr kumimoji="1" sz="4400">
          <a:solidFill>
            <a:schemeClr val="tx2"/>
          </a:solidFill>
          <a:latin typeface="Tahoma" pitchFamily="34" charset="0"/>
          <a:ea typeface="宋体" pitchFamily="2" charset="-122"/>
        </a:defRPr>
      </a:lvl2pPr>
      <a:lvl3pPr algn="l" rtl="0" fontAlgn="base">
        <a:spcBef>
          <a:spcPct val="0"/>
        </a:spcBef>
        <a:spcAft>
          <a:spcPct val="0"/>
        </a:spcAft>
        <a:defRPr kumimoji="1" sz="4400">
          <a:solidFill>
            <a:schemeClr val="tx2"/>
          </a:solidFill>
          <a:latin typeface="Tahoma" pitchFamily="34" charset="0"/>
          <a:ea typeface="宋体" pitchFamily="2" charset="-122"/>
        </a:defRPr>
      </a:lvl3pPr>
      <a:lvl4pPr algn="l" rtl="0" fontAlgn="base">
        <a:spcBef>
          <a:spcPct val="0"/>
        </a:spcBef>
        <a:spcAft>
          <a:spcPct val="0"/>
        </a:spcAft>
        <a:defRPr kumimoji="1" sz="4400">
          <a:solidFill>
            <a:schemeClr val="tx2"/>
          </a:solidFill>
          <a:latin typeface="Tahoma" pitchFamily="34" charset="0"/>
          <a:ea typeface="宋体" pitchFamily="2" charset="-122"/>
        </a:defRPr>
      </a:lvl4pPr>
      <a:lvl5pPr algn="l" rtl="0" fontAlgn="base">
        <a:spcBef>
          <a:spcPct val="0"/>
        </a:spcBef>
        <a:spcAft>
          <a:spcPct val="0"/>
        </a:spcAft>
        <a:defRPr kumimoji="1" sz="4400">
          <a:solidFill>
            <a:schemeClr val="tx2"/>
          </a:solidFill>
          <a:latin typeface="Tahoma" pitchFamily="34" charset="0"/>
          <a:ea typeface="宋体" pitchFamily="2" charset="-122"/>
        </a:defRPr>
      </a:lvl5pPr>
      <a:lvl6pPr marL="457200" algn="l" rtl="0" fontAlgn="base">
        <a:spcBef>
          <a:spcPct val="0"/>
        </a:spcBef>
        <a:spcAft>
          <a:spcPct val="0"/>
        </a:spcAft>
        <a:defRPr kumimoji="1" sz="4400">
          <a:solidFill>
            <a:schemeClr val="tx2"/>
          </a:solidFill>
          <a:latin typeface="Tahoma" pitchFamily="34" charset="0"/>
          <a:ea typeface="宋体" pitchFamily="2" charset="-122"/>
        </a:defRPr>
      </a:lvl6pPr>
      <a:lvl7pPr marL="914400" algn="l" rtl="0" fontAlgn="base">
        <a:spcBef>
          <a:spcPct val="0"/>
        </a:spcBef>
        <a:spcAft>
          <a:spcPct val="0"/>
        </a:spcAft>
        <a:defRPr kumimoji="1" sz="4400">
          <a:solidFill>
            <a:schemeClr val="tx2"/>
          </a:solidFill>
          <a:latin typeface="Tahoma" pitchFamily="34" charset="0"/>
          <a:ea typeface="宋体" pitchFamily="2" charset="-122"/>
        </a:defRPr>
      </a:lvl7pPr>
      <a:lvl8pPr marL="1371600" algn="l" rtl="0" fontAlgn="base">
        <a:spcBef>
          <a:spcPct val="0"/>
        </a:spcBef>
        <a:spcAft>
          <a:spcPct val="0"/>
        </a:spcAft>
        <a:defRPr kumimoji="1" sz="4400">
          <a:solidFill>
            <a:schemeClr val="tx2"/>
          </a:solidFill>
          <a:latin typeface="Tahoma" pitchFamily="34" charset="0"/>
          <a:ea typeface="宋体" pitchFamily="2" charset="-122"/>
        </a:defRPr>
      </a:lvl8pPr>
      <a:lvl9pPr marL="1828800" algn="l" rtl="0" fontAlgn="base">
        <a:spcBef>
          <a:spcPct val="0"/>
        </a:spcBef>
        <a:spcAft>
          <a:spcPct val="0"/>
        </a:spcAft>
        <a:defRPr kumimoji="1" sz="4400">
          <a:solidFill>
            <a:schemeClr val="tx2"/>
          </a:solidFill>
          <a:latin typeface="Tahoma" pitchFamily="34" charset="0"/>
          <a:ea typeface="宋体" pitchFamily="2" charset="-122"/>
        </a:defRPr>
      </a:lvl9pPr>
    </p:titleStyle>
    <p:bodyStyle>
      <a:lvl1pPr marL="342900" indent="-342900" algn="l" rtl="0" fontAlgn="base">
        <a:spcBef>
          <a:spcPct val="20000"/>
        </a:spcBef>
        <a:spcAft>
          <a:spcPct val="0"/>
        </a:spcAft>
        <a:buClr>
          <a:schemeClr val="folHlink"/>
        </a:buClr>
        <a:buSzPct val="60000"/>
        <a:buFont typeface="Wingdings" pitchFamily="2" charset="2"/>
        <a:buChar char="n"/>
        <a:defRPr kumimoji="1" sz="3200">
          <a:solidFill>
            <a:schemeClr val="tx1"/>
          </a:solidFill>
          <a:latin typeface="+mn-lt"/>
          <a:ea typeface="黑体" pitchFamily="2" charset="-122"/>
          <a:cs typeface="+mn-cs"/>
        </a:defRPr>
      </a:lvl1pPr>
      <a:lvl2pPr marL="742950" indent="-285750" algn="l" rtl="0" fontAlgn="base">
        <a:spcBef>
          <a:spcPct val="20000"/>
        </a:spcBef>
        <a:spcAft>
          <a:spcPct val="0"/>
        </a:spcAft>
        <a:buClr>
          <a:schemeClr val="hlink"/>
        </a:buClr>
        <a:buSzPct val="55000"/>
        <a:buFont typeface="Wingdings" pitchFamily="2" charset="2"/>
        <a:buChar char="n"/>
        <a:defRPr kumimoji="1" sz="2800">
          <a:solidFill>
            <a:schemeClr val="tx1"/>
          </a:solidFill>
          <a:latin typeface="+mn-lt"/>
          <a:ea typeface="黑体" pitchFamily="2" charset="-122"/>
        </a:defRPr>
      </a:lvl2pPr>
      <a:lvl3pPr marL="1143000" indent="-228600" algn="l" rtl="0" fontAlgn="base">
        <a:spcBef>
          <a:spcPct val="20000"/>
        </a:spcBef>
        <a:spcAft>
          <a:spcPct val="0"/>
        </a:spcAft>
        <a:buClr>
          <a:schemeClr val="folHlink"/>
        </a:buClr>
        <a:buSzPct val="50000"/>
        <a:buFont typeface="Wingdings" pitchFamily="2" charset="2"/>
        <a:buChar char="n"/>
        <a:defRPr kumimoji="1" sz="2400">
          <a:solidFill>
            <a:schemeClr val="tx1"/>
          </a:solidFill>
          <a:latin typeface="+mn-lt"/>
          <a:ea typeface="黑体" pitchFamily="2" charset="-122"/>
        </a:defRPr>
      </a:lvl3pPr>
      <a:lvl4pPr marL="1600200" indent="-228600" algn="l" rtl="0" fontAlgn="base">
        <a:spcBef>
          <a:spcPct val="20000"/>
        </a:spcBef>
        <a:spcAft>
          <a:spcPct val="0"/>
        </a:spcAft>
        <a:buClr>
          <a:schemeClr val="accent2"/>
        </a:buClr>
        <a:buSzPct val="55000"/>
        <a:buFont typeface="Wingdings" pitchFamily="2" charset="2"/>
        <a:buChar char="n"/>
        <a:defRPr kumimoji="1" sz="2000">
          <a:solidFill>
            <a:schemeClr val="tx1"/>
          </a:solidFill>
          <a:latin typeface="+mn-lt"/>
          <a:ea typeface="黑体" pitchFamily="2" charset="-122"/>
        </a:defRPr>
      </a:lvl4pPr>
      <a:lvl5pPr marL="20574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黑体" pitchFamily="2" charset="-122"/>
        </a:defRPr>
      </a:lvl5pPr>
      <a:lvl6pPr marL="25146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23970" name="Rectangle 2"/>
          <p:cNvSpPr>
            <a:spLocks noChangeArrowheads="1"/>
          </p:cNvSpPr>
          <p:nvPr/>
        </p:nvSpPr>
        <p:spPr bwMode="ltGray">
          <a:xfrm>
            <a:off x="417513" y="1098550"/>
            <a:ext cx="438150" cy="474663"/>
          </a:xfrm>
          <a:prstGeom prst="rect">
            <a:avLst/>
          </a:prstGeom>
          <a:solidFill>
            <a:schemeClr val="accent2"/>
          </a:solidFill>
          <a:ln w="9525">
            <a:noFill/>
            <a:miter lim="800000"/>
            <a:headEnd/>
            <a:tailEnd/>
          </a:ln>
          <a:effectLst/>
        </p:spPr>
        <p:txBody>
          <a:bodyPr wrap="none" anchor="ctr"/>
          <a:lstStyle/>
          <a:p>
            <a:pPr algn="ctr"/>
            <a:endParaRPr lang="zh-CN" altLang="zh-CN" dirty="0">
              <a:ea typeface="黑体" pitchFamily="2" charset="-122"/>
            </a:endParaRPr>
          </a:p>
        </p:txBody>
      </p:sp>
      <p:sp>
        <p:nvSpPr>
          <p:cNvPr id="723971"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endParaRPr lang="zh-CN" altLang="zh-CN" dirty="0">
              <a:ea typeface="黑体" pitchFamily="2" charset="-122"/>
            </a:endParaRPr>
          </a:p>
        </p:txBody>
      </p:sp>
      <p:sp>
        <p:nvSpPr>
          <p:cNvPr id="723972" name="Rectangle 4"/>
          <p:cNvSpPr>
            <a:spLocks noChangeArrowheads="1"/>
          </p:cNvSpPr>
          <p:nvPr/>
        </p:nvSpPr>
        <p:spPr bwMode="ltGray">
          <a:xfrm>
            <a:off x="541338" y="1520825"/>
            <a:ext cx="422275" cy="474663"/>
          </a:xfrm>
          <a:prstGeom prst="rect">
            <a:avLst/>
          </a:prstGeom>
          <a:solidFill>
            <a:schemeClr val="folHlink"/>
          </a:solidFill>
          <a:ln w="9525">
            <a:noFill/>
            <a:miter lim="800000"/>
            <a:headEnd/>
            <a:tailEnd/>
          </a:ln>
          <a:effectLst/>
        </p:spPr>
        <p:txBody>
          <a:bodyPr wrap="none" anchor="ctr"/>
          <a:lstStyle/>
          <a:p>
            <a:pPr algn="ctr"/>
            <a:endParaRPr lang="zh-CN" altLang="zh-CN" dirty="0">
              <a:ea typeface="黑体" pitchFamily="2" charset="-122"/>
            </a:endParaRPr>
          </a:p>
        </p:txBody>
      </p:sp>
      <p:sp>
        <p:nvSpPr>
          <p:cNvPr id="723973"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endParaRPr lang="zh-CN" altLang="zh-CN" dirty="0">
              <a:ea typeface="黑体" pitchFamily="2" charset="-122"/>
            </a:endParaRPr>
          </a:p>
        </p:txBody>
      </p:sp>
      <p:sp>
        <p:nvSpPr>
          <p:cNvPr id="723974"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endParaRPr lang="zh-CN" altLang="zh-CN" dirty="0">
              <a:ea typeface="黑体" pitchFamily="2" charset="-122"/>
            </a:endParaRPr>
          </a:p>
        </p:txBody>
      </p:sp>
      <p:sp>
        <p:nvSpPr>
          <p:cNvPr id="723975" name="Rectangle 7"/>
          <p:cNvSpPr>
            <a:spLocks noChangeArrowheads="1"/>
          </p:cNvSpPr>
          <p:nvPr/>
        </p:nvSpPr>
        <p:spPr bwMode="gray">
          <a:xfrm>
            <a:off x="762000" y="990600"/>
            <a:ext cx="31750" cy="1052513"/>
          </a:xfrm>
          <a:prstGeom prst="rect">
            <a:avLst/>
          </a:prstGeom>
          <a:solidFill>
            <a:schemeClr val="bg2"/>
          </a:solidFill>
          <a:ln w="9525">
            <a:noFill/>
            <a:miter lim="800000"/>
            <a:headEnd/>
            <a:tailEnd/>
          </a:ln>
          <a:effectLst/>
        </p:spPr>
        <p:txBody>
          <a:bodyPr wrap="none" anchor="ctr"/>
          <a:lstStyle/>
          <a:p>
            <a:pPr algn="ctr"/>
            <a:endParaRPr lang="zh-CN" altLang="zh-CN" dirty="0">
              <a:ea typeface="黑体" pitchFamily="2" charset="-122"/>
            </a:endParaRPr>
          </a:p>
        </p:txBody>
      </p:sp>
      <p:sp>
        <p:nvSpPr>
          <p:cNvPr id="723976"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endParaRPr lang="zh-CN" altLang="zh-CN" dirty="0">
              <a:ea typeface="黑体" pitchFamily="2" charset="-122"/>
            </a:endParaRPr>
          </a:p>
        </p:txBody>
      </p:sp>
      <p:sp>
        <p:nvSpPr>
          <p:cNvPr id="723977" name="Rectangle 9"/>
          <p:cNvSpPr>
            <a:spLocks noGrp="1" noChangeArrowheads="1"/>
          </p:cNvSpPr>
          <p:nvPr>
            <p:ph type="title"/>
          </p:nvPr>
        </p:nvSpPr>
        <p:spPr bwMode="auto">
          <a:xfrm>
            <a:off x="1150938" y="617538"/>
            <a:ext cx="7793037"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zh-CN" altLang="en-US" dirty="0" smtClean="0"/>
              <a:t>单击此处编辑母版标题样式</a:t>
            </a:r>
          </a:p>
        </p:txBody>
      </p:sp>
      <p:sp>
        <p:nvSpPr>
          <p:cNvPr id="723978"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723979"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a:ea typeface="黑体" pitchFamily="2" charset="-122"/>
              </a:defRPr>
            </a:lvl1pPr>
          </a:lstStyle>
          <a:p>
            <a:r>
              <a:rPr lang="en-US" altLang="zh-CN" dirty="0" smtClean="0"/>
              <a:t>2013/11/30</a:t>
            </a:r>
            <a:endParaRPr lang="en-US" altLang="zh-CN" dirty="0"/>
          </a:p>
        </p:txBody>
      </p:sp>
      <p:sp>
        <p:nvSpPr>
          <p:cNvPr id="723981"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a:ea typeface="黑体" pitchFamily="2" charset="-122"/>
              </a:defRPr>
            </a:lvl1pPr>
          </a:lstStyle>
          <a:p>
            <a:r>
              <a:rPr lang="en-US" altLang="zh-CN" dirty="0" smtClean="0"/>
              <a:t>  </a:t>
            </a:r>
            <a:endParaRPr lang="en-US" altLang="zh-CN" dirty="0"/>
          </a:p>
        </p:txBody>
      </p:sp>
      <p:sp>
        <p:nvSpPr>
          <p:cNvPr id="723984" name="AutoShape 16">
            <a:hlinkClick r:id="" action="ppaction://hlinkshowjump?jump=previousslide" highlightClick="1"/>
          </p:cNvPr>
          <p:cNvSpPr>
            <a:spLocks noChangeArrowheads="1"/>
          </p:cNvSpPr>
          <p:nvPr userDrawn="1"/>
        </p:nvSpPr>
        <p:spPr bwMode="auto">
          <a:xfrm>
            <a:off x="6781800" y="6477000"/>
            <a:ext cx="304800" cy="228600"/>
          </a:xfrm>
          <a:prstGeom prst="actionButtonBackPrevious">
            <a:avLst/>
          </a:prstGeom>
          <a:gradFill rotWithShape="0">
            <a:gsLst>
              <a:gs pos="0">
                <a:srgbClr val="DDEBCF"/>
              </a:gs>
              <a:gs pos="50000">
                <a:srgbClr val="9CB86E"/>
              </a:gs>
              <a:gs pos="100000">
                <a:srgbClr val="156B13"/>
              </a:gs>
            </a:gsLst>
            <a:path path="rect">
              <a:fillToRect l="50000" t="50000" r="50000" b="50000"/>
            </a:path>
          </a:gradFill>
          <a:ln w="9525">
            <a:solidFill>
              <a:schemeClr val="tx1"/>
            </a:solidFill>
            <a:miter lim="800000"/>
            <a:headEnd type="none" w="sm" len="sm"/>
            <a:tailEnd type="none" w="sm" len="sm"/>
          </a:ln>
          <a:effectLst/>
        </p:spPr>
        <p:txBody>
          <a:bodyPr wrap="none" anchor="ctr"/>
          <a:lstStyle/>
          <a:p>
            <a:endParaRPr lang="zh-CN" altLang="en-US" dirty="0">
              <a:ea typeface="黑体" pitchFamily="2" charset="-122"/>
            </a:endParaRPr>
          </a:p>
        </p:txBody>
      </p:sp>
      <p:sp>
        <p:nvSpPr>
          <p:cNvPr id="723985" name="AutoShape 17">
            <a:hlinkClick r:id="" action="ppaction://hlinkshowjump?jump=nextslide" highlightClick="1"/>
          </p:cNvPr>
          <p:cNvSpPr>
            <a:spLocks noChangeArrowheads="1"/>
          </p:cNvSpPr>
          <p:nvPr userDrawn="1"/>
        </p:nvSpPr>
        <p:spPr bwMode="auto">
          <a:xfrm>
            <a:off x="7086600" y="6477000"/>
            <a:ext cx="304800" cy="228600"/>
          </a:xfrm>
          <a:prstGeom prst="actionButtonForwardNext">
            <a:avLst/>
          </a:prstGeom>
          <a:gradFill rotWithShape="0">
            <a:gsLst>
              <a:gs pos="0">
                <a:srgbClr val="D6B19C"/>
              </a:gs>
              <a:gs pos="30000">
                <a:srgbClr val="D49E6C"/>
              </a:gs>
              <a:gs pos="70000">
                <a:srgbClr val="A65528"/>
              </a:gs>
              <a:gs pos="100000">
                <a:srgbClr val="663012"/>
              </a:gs>
            </a:gsLst>
            <a:path path="rect">
              <a:fillToRect l="50000" t="50000" r="50000" b="50000"/>
            </a:path>
          </a:gradFill>
          <a:ln w="9525">
            <a:solidFill>
              <a:schemeClr val="tx1"/>
            </a:solidFill>
            <a:miter lim="800000"/>
            <a:headEnd type="none" w="sm" len="sm"/>
            <a:tailEnd type="none" w="sm" len="sm"/>
          </a:ln>
          <a:effectLst/>
        </p:spPr>
        <p:txBody>
          <a:bodyPr wrap="none" anchor="ctr"/>
          <a:lstStyle/>
          <a:p>
            <a:endParaRPr lang="zh-CN" altLang="en-US" dirty="0">
              <a:ea typeface="黑体" pitchFamily="2" charset="-122"/>
            </a:endParaRPr>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hdr="0" dt="0"/>
  <p:txStyles>
    <p:titleStyle>
      <a:lvl1pPr algn="l" rtl="0" fontAlgn="base">
        <a:spcBef>
          <a:spcPct val="0"/>
        </a:spcBef>
        <a:spcAft>
          <a:spcPct val="0"/>
        </a:spcAft>
        <a:defRPr kumimoji="1" sz="4400">
          <a:solidFill>
            <a:schemeClr val="tx2"/>
          </a:solidFill>
          <a:latin typeface="+mj-lt"/>
          <a:ea typeface="黑体" pitchFamily="2" charset="-122"/>
          <a:cs typeface="+mj-cs"/>
        </a:defRPr>
      </a:lvl1pPr>
      <a:lvl2pPr algn="l" rtl="0" fontAlgn="base">
        <a:spcBef>
          <a:spcPct val="0"/>
        </a:spcBef>
        <a:spcAft>
          <a:spcPct val="0"/>
        </a:spcAft>
        <a:defRPr kumimoji="1" sz="4400">
          <a:solidFill>
            <a:schemeClr val="tx2"/>
          </a:solidFill>
          <a:latin typeface="Tahoma" pitchFamily="34" charset="0"/>
          <a:ea typeface="宋体" pitchFamily="2" charset="-122"/>
        </a:defRPr>
      </a:lvl2pPr>
      <a:lvl3pPr algn="l" rtl="0" fontAlgn="base">
        <a:spcBef>
          <a:spcPct val="0"/>
        </a:spcBef>
        <a:spcAft>
          <a:spcPct val="0"/>
        </a:spcAft>
        <a:defRPr kumimoji="1" sz="4400">
          <a:solidFill>
            <a:schemeClr val="tx2"/>
          </a:solidFill>
          <a:latin typeface="Tahoma" pitchFamily="34" charset="0"/>
          <a:ea typeface="宋体" pitchFamily="2" charset="-122"/>
        </a:defRPr>
      </a:lvl3pPr>
      <a:lvl4pPr algn="l" rtl="0" fontAlgn="base">
        <a:spcBef>
          <a:spcPct val="0"/>
        </a:spcBef>
        <a:spcAft>
          <a:spcPct val="0"/>
        </a:spcAft>
        <a:defRPr kumimoji="1" sz="4400">
          <a:solidFill>
            <a:schemeClr val="tx2"/>
          </a:solidFill>
          <a:latin typeface="Tahoma" pitchFamily="34" charset="0"/>
          <a:ea typeface="宋体" pitchFamily="2" charset="-122"/>
        </a:defRPr>
      </a:lvl4pPr>
      <a:lvl5pPr algn="l" rtl="0" fontAlgn="base">
        <a:spcBef>
          <a:spcPct val="0"/>
        </a:spcBef>
        <a:spcAft>
          <a:spcPct val="0"/>
        </a:spcAft>
        <a:defRPr kumimoji="1" sz="4400">
          <a:solidFill>
            <a:schemeClr val="tx2"/>
          </a:solidFill>
          <a:latin typeface="Tahoma" pitchFamily="34" charset="0"/>
          <a:ea typeface="宋体" pitchFamily="2" charset="-122"/>
        </a:defRPr>
      </a:lvl5pPr>
      <a:lvl6pPr marL="457200" algn="l" rtl="0" fontAlgn="base">
        <a:spcBef>
          <a:spcPct val="0"/>
        </a:spcBef>
        <a:spcAft>
          <a:spcPct val="0"/>
        </a:spcAft>
        <a:defRPr kumimoji="1" sz="4400">
          <a:solidFill>
            <a:schemeClr val="tx2"/>
          </a:solidFill>
          <a:latin typeface="Tahoma" pitchFamily="34" charset="0"/>
          <a:ea typeface="宋体" pitchFamily="2" charset="-122"/>
        </a:defRPr>
      </a:lvl6pPr>
      <a:lvl7pPr marL="914400" algn="l" rtl="0" fontAlgn="base">
        <a:spcBef>
          <a:spcPct val="0"/>
        </a:spcBef>
        <a:spcAft>
          <a:spcPct val="0"/>
        </a:spcAft>
        <a:defRPr kumimoji="1" sz="4400">
          <a:solidFill>
            <a:schemeClr val="tx2"/>
          </a:solidFill>
          <a:latin typeface="Tahoma" pitchFamily="34" charset="0"/>
          <a:ea typeface="宋体" pitchFamily="2" charset="-122"/>
        </a:defRPr>
      </a:lvl7pPr>
      <a:lvl8pPr marL="1371600" algn="l" rtl="0" fontAlgn="base">
        <a:spcBef>
          <a:spcPct val="0"/>
        </a:spcBef>
        <a:spcAft>
          <a:spcPct val="0"/>
        </a:spcAft>
        <a:defRPr kumimoji="1" sz="4400">
          <a:solidFill>
            <a:schemeClr val="tx2"/>
          </a:solidFill>
          <a:latin typeface="Tahoma" pitchFamily="34" charset="0"/>
          <a:ea typeface="宋体" pitchFamily="2" charset="-122"/>
        </a:defRPr>
      </a:lvl8pPr>
      <a:lvl9pPr marL="1828800" algn="l" rtl="0" fontAlgn="base">
        <a:spcBef>
          <a:spcPct val="0"/>
        </a:spcBef>
        <a:spcAft>
          <a:spcPct val="0"/>
        </a:spcAft>
        <a:defRPr kumimoji="1" sz="4400">
          <a:solidFill>
            <a:schemeClr val="tx2"/>
          </a:solidFill>
          <a:latin typeface="Tahoma" pitchFamily="34" charset="0"/>
          <a:ea typeface="宋体" pitchFamily="2" charset="-122"/>
        </a:defRPr>
      </a:lvl9pPr>
    </p:titleStyle>
    <p:bodyStyle>
      <a:lvl1pPr marL="342900" indent="-342900" algn="l" rtl="0" fontAlgn="base">
        <a:spcBef>
          <a:spcPct val="20000"/>
        </a:spcBef>
        <a:spcAft>
          <a:spcPct val="0"/>
        </a:spcAft>
        <a:buClr>
          <a:schemeClr val="folHlink"/>
        </a:buClr>
        <a:buSzPct val="60000"/>
        <a:buFont typeface="Wingdings" pitchFamily="2" charset="2"/>
        <a:buChar char="n"/>
        <a:defRPr kumimoji="1" sz="3200">
          <a:solidFill>
            <a:schemeClr val="tx1"/>
          </a:solidFill>
          <a:latin typeface="+mn-lt"/>
          <a:ea typeface="黑体" pitchFamily="2" charset="-122"/>
          <a:cs typeface="+mn-cs"/>
        </a:defRPr>
      </a:lvl1pPr>
      <a:lvl2pPr marL="742950" indent="-285750" algn="l" rtl="0" fontAlgn="base">
        <a:spcBef>
          <a:spcPct val="20000"/>
        </a:spcBef>
        <a:spcAft>
          <a:spcPct val="0"/>
        </a:spcAft>
        <a:buClr>
          <a:schemeClr val="hlink"/>
        </a:buClr>
        <a:buSzPct val="55000"/>
        <a:buFont typeface="Wingdings" pitchFamily="2" charset="2"/>
        <a:buChar char="n"/>
        <a:defRPr kumimoji="1" sz="2800">
          <a:solidFill>
            <a:schemeClr val="tx1"/>
          </a:solidFill>
          <a:latin typeface="+mn-lt"/>
          <a:ea typeface="黑体" pitchFamily="2" charset="-122"/>
        </a:defRPr>
      </a:lvl2pPr>
      <a:lvl3pPr marL="1143000" indent="-228600" algn="l" rtl="0" fontAlgn="base">
        <a:spcBef>
          <a:spcPct val="20000"/>
        </a:spcBef>
        <a:spcAft>
          <a:spcPct val="0"/>
        </a:spcAft>
        <a:buClr>
          <a:schemeClr val="folHlink"/>
        </a:buClr>
        <a:buSzPct val="50000"/>
        <a:buFont typeface="Wingdings" pitchFamily="2" charset="2"/>
        <a:buChar char="n"/>
        <a:defRPr kumimoji="1" sz="2400">
          <a:solidFill>
            <a:schemeClr val="tx1"/>
          </a:solidFill>
          <a:latin typeface="+mn-lt"/>
          <a:ea typeface="黑体" pitchFamily="2" charset="-122"/>
        </a:defRPr>
      </a:lvl3pPr>
      <a:lvl4pPr marL="1600200" indent="-228600" algn="l" rtl="0" fontAlgn="base">
        <a:spcBef>
          <a:spcPct val="20000"/>
        </a:spcBef>
        <a:spcAft>
          <a:spcPct val="0"/>
        </a:spcAft>
        <a:buClr>
          <a:schemeClr val="accent2"/>
        </a:buClr>
        <a:buSzPct val="55000"/>
        <a:buFont typeface="Wingdings" pitchFamily="2" charset="2"/>
        <a:buChar char="n"/>
        <a:defRPr kumimoji="1" sz="2000">
          <a:solidFill>
            <a:schemeClr val="tx1"/>
          </a:solidFill>
          <a:latin typeface="+mn-lt"/>
          <a:ea typeface="黑体" pitchFamily="2" charset="-122"/>
        </a:defRPr>
      </a:lvl4pPr>
      <a:lvl5pPr marL="20574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黑体" pitchFamily="2" charset="-122"/>
        </a:defRPr>
      </a:lvl5pPr>
      <a:lvl6pPr marL="25146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3970" name="Rectangle 2"/>
          <p:cNvSpPr>
            <a:spLocks noChangeArrowheads="1"/>
          </p:cNvSpPr>
          <p:nvPr/>
        </p:nvSpPr>
        <p:spPr bwMode="ltGray">
          <a:xfrm>
            <a:off x="417513" y="1098550"/>
            <a:ext cx="438150" cy="474663"/>
          </a:xfrm>
          <a:prstGeom prst="rect">
            <a:avLst/>
          </a:prstGeom>
          <a:solidFill>
            <a:schemeClr val="accent2"/>
          </a:solidFill>
          <a:ln w="9525">
            <a:noFill/>
            <a:miter lim="800000"/>
            <a:headEnd/>
            <a:tailEnd/>
          </a:ln>
          <a:effectLst/>
        </p:spPr>
        <p:txBody>
          <a:bodyPr wrap="none" anchor="ctr"/>
          <a:lstStyle/>
          <a:p>
            <a:pPr algn="ctr"/>
            <a:endParaRPr lang="zh-CN" altLang="zh-CN" dirty="0">
              <a:ea typeface="黑体" pitchFamily="2" charset="-122"/>
            </a:endParaRPr>
          </a:p>
        </p:txBody>
      </p:sp>
      <p:sp>
        <p:nvSpPr>
          <p:cNvPr id="723971"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endParaRPr lang="zh-CN" altLang="zh-CN" dirty="0">
              <a:ea typeface="黑体" pitchFamily="2" charset="-122"/>
            </a:endParaRPr>
          </a:p>
        </p:txBody>
      </p:sp>
      <p:sp>
        <p:nvSpPr>
          <p:cNvPr id="723972" name="Rectangle 4"/>
          <p:cNvSpPr>
            <a:spLocks noChangeArrowheads="1"/>
          </p:cNvSpPr>
          <p:nvPr/>
        </p:nvSpPr>
        <p:spPr bwMode="ltGray">
          <a:xfrm>
            <a:off x="541338" y="1520825"/>
            <a:ext cx="422275" cy="474663"/>
          </a:xfrm>
          <a:prstGeom prst="rect">
            <a:avLst/>
          </a:prstGeom>
          <a:solidFill>
            <a:schemeClr val="folHlink"/>
          </a:solidFill>
          <a:ln w="9525">
            <a:noFill/>
            <a:miter lim="800000"/>
            <a:headEnd/>
            <a:tailEnd/>
          </a:ln>
          <a:effectLst/>
        </p:spPr>
        <p:txBody>
          <a:bodyPr wrap="none" anchor="ctr"/>
          <a:lstStyle/>
          <a:p>
            <a:pPr algn="ctr"/>
            <a:endParaRPr lang="zh-CN" altLang="zh-CN" dirty="0">
              <a:ea typeface="黑体" pitchFamily="2" charset="-122"/>
            </a:endParaRPr>
          </a:p>
        </p:txBody>
      </p:sp>
      <p:sp>
        <p:nvSpPr>
          <p:cNvPr id="723973"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endParaRPr lang="zh-CN" altLang="zh-CN" dirty="0">
              <a:ea typeface="黑体" pitchFamily="2" charset="-122"/>
            </a:endParaRPr>
          </a:p>
        </p:txBody>
      </p:sp>
      <p:sp>
        <p:nvSpPr>
          <p:cNvPr id="723974"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endParaRPr lang="zh-CN" altLang="zh-CN" dirty="0">
              <a:ea typeface="黑体" pitchFamily="2" charset="-122"/>
            </a:endParaRPr>
          </a:p>
        </p:txBody>
      </p:sp>
      <p:sp>
        <p:nvSpPr>
          <p:cNvPr id="723975" name="Rectangle 7"/>
          <p:cNvSpPr>
            <a:spLocks noChangeArrowheads="1"/>
          </p:cNvSpPr>
          <p:nvPr/>
        </p:nvSpPr>
        <p:spPr bwMode="gray">
          <a:xfrm>
            <a:off x="762000" y="990600"/>
            <a:ext cx="31750" cy="1052513"/>
          </a:xfrm>
          <a:prstGeom prst="rect">
            <a:avLst/>
          </a:prstGeom>
          <a:solidFill>
            <a:schemeClr val="bg2"/>
          </a:solidFill>
          <a:ln w="9525">
            <a:noFill/>
            <a:miter lim="800000"/>
            <a:headEnd/>
            <a:tailEnd/>
          </a:ln>
          <a:effectLst/>
        </p:spPr>
        <p:txBody>
          <a:bodyPr wrap="none" anchor="ctr"/>
          <a:lstStyle/>
          <a:p>
            <a:pPr algn="ctr"/>
            <a:endParaRPr lang="zh-CN" altLang="zh-CN" dirty="0">
              <a:ea typeface="黑体" pitchFamily="2" charset="-122"/>
            </a:endParaRPr>
          </a:p>
        </p:txBody>
      </p:sp>
      <p:sp>
        <p:nvSpPr>
          <p:cNvPr id="723976"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endParaRPr lang="zh-CN" altLang="zh-CN" dirty="0">
              <a:ea typeface="黑体" pitchFamily="2" charset="-122"/>
            </a:endParaRPr>
          </a:p>
        </p:txBody>
      </p:sp>
      <p:sp>
        <p:nvSpPr>
          <p:cNvPr id="723977" name="Rectangle 9"/>
          <p:cNvSpPr>
            <a:spLocks noGrp="1" noChangeArrowheads="1"/>
          </p:cNvSpPr>
          <p:nvPr>
            <p:ph type="title"/>
          </p:nvPr>
        </p:nvSpPr>
        <p:spPr bwMode="auto">
          <a:xfrm>
            <a:off x="1150938" y="617538"/>
            <a:ext cx="7793037"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zh-CN" altLang="en-US" dirty="0" smtClean="0"/>
              <a:t>单击此处编辑母版标题样式</a:t>
            </a:r>
          </a:p>
        </p:txBody>
      </p:sp>
      <p:sp>
        <p:nvSpPr>
          <p:cNvPr id="723978"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723981"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a:ea typeface="黑体" pitchFamily="2" charset="-122"/>
              </a:defRPr>
            </a:lvl1pPr>
          </a:lstStyle>
          <a:p>
            <a:r>
              <a:rPr lang="en-US" altLang="zh-CN" dirty="0" smtClean="0"/>
              <a:t>   </a:t>
            </a:r>
            <a:endParaRPr lang="en-US" altLang="zh-CN" dirty="0"/>
          </a:p>
        </p:txBody>
      </p:sp>
      <p:sp>
        <p:nvSpPr>
          <p:cNvPr id="723984" name="AutoShape 16">
            <a:hlinkClick r:id="" action="ppaction://hlinkshowjump?jump=previousslide" highlightClick="1"/>
          </p:cNvPr>
          <p:cNvSpPr>
            <a:spLocks noChangeArrowheads="1"/>
          </p:cNvSpPr>
          <p:nvPr userDrawn="1"/>
        </p:nvSpPr>
        <p:spPr bwMode="auto">
          <a:xfrm>
            <a:off x="6781800" y="6477000"/>
            <a:ext cx="304800" cy="228600"/>
          </a:xfrm>
          <a:prstGeom prst="actionButtonBackPrevious">
            <a:avLst/>
          </a:prstGeom>
          <a:gradFill rotWithShape="0">
            <a:gsLst>
              <a:gs pos="0">
                <a:srgbClr val="DDEBCF"/>
              </a:gs>
              <a:gs pos="50000">
                <a:srgbClr val="9CB86E"/>
              </a:gs>
              <a:gs pos="100000">
                <a:srgbClr val="156B13"/>
              </a:gs>
            </a:gsLst>
            <a:path path="rect">
              <a:fillToRect l="50000" t="50000" r="50000" b="50000"/>
            </a:path>
          </a:gradFill>
          <a:ln w="9525">
            <a:solidFill>
              <a:schemeClr val="tx1"/>
            </a:solidFill>
            <a:miter lim="800000"/>
            <a:headEnd type="none" w="sm" len="sm"/>
            <a:tailEnd type="none" w="sm" len="sm"/>
          </a:ln>
          <a:effectLst/>
        </p:spPr>
        <p:txBody>
          <a:bodyPr wrap="none" anchor="ctr"/>
          <a:lstStyle/>
          <a:p>
            <a:endParaRPr lang="zh-CN" altLang="en-US" dirty="0">
              <a:ea typeface="黑体" pitchFamily="2" charset="-122"/>
            </a:endParaRPr>
          </a:p>
        </p:txBody>
      </p:sp>
      <p:sp>
        <p:nvSpPr>
          <p:cNvPr id="723985" name="AutoShape 17">
            <a:hlinkClick r:id="" action="ppaction://hlinkshowjump?jump=nextslide" highlightClick="1"/>
          </p:cNvPr>
          <p:cNvSpPr>
            <a:spLocks noChangeArrowheads="1"/>
          </p:cNvSpPr>
          <p:nvPr userDrawn="1"/>
        </p:nvSpPr>
        <p:spPr bwMode="auto">
          <a:xfrm>
            <a:off x="7086600" y="6477000"/>
            <a:ext cx="304800" cy="228600"/>
          </a:xfrm>
          <a:prstGeom prst="actionButtonForwardNext">
            <a:avLst/>
          </a:prstGeom>
          <a:gradFill rotWithShape="0">
            <a:gsLst>
              <a:gs pos="0">
                <a:srgbClr val="D6B19C"/>
              </a:gs>
              <a:gs pos="30000">
                <a:srgbClr val="D49E6C"/>
              </a:gs>
              <a:gs pos="70000">
                <a:srgbClr val="A65528"/>
              </a:gs>
              <a:gs pos="100000">
                <a:srgbClr val="663012"/>
              </a:gs>
            </a:gsLst>
            <a:path path="rect">
              <a:fillToRect l="50000" t="50000" r="50000" b="50000"/>
            </a:path>
          </a:gradFill>
          <a:ln w="9525">
            <a:solidFill>
              <a:schemeClr val="tx1"/>
            </a:solidFill>
            <a:miter lim="800000"/>
            <a:headEnd type="none" w="sm" len="sm"/>
            <a:tailEnd type="none" w="sm" len="sm"/>
          </a:ln>
          <a:effectLst/>
        </p:spPr>
        <p:txBody>
          <a:bodyPr wrap="none" anchor="ctr"/>
          <a:lstStyle/>
          <a:p>
            <a:endParaRPr lang="zh-CN" altLang="en-US" dirty="0">
              <a:ea typeface="黑体" pitchFamily="2" charset="-122"/>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dt="0"/>
  <p:txStyles>
    <p:titleStyle>
      <a:lvl1pPr algn="l" rtl="0" fontAlgn="base">
        <a:spcBef>
          <a:spcPct val="0"/>
        </a:spcBef>
        <a:spcAft>
          <a:spcPct val="0"/>
        </a:spcAft>
        <a:defRPr kumimoji="1" sz="4400">
          <a:solidFill>
            <a:schemeClr val="tx2"/>
          </a:solidFill>
          <a:latin typeface="+mj-lt"/>
          <a:ea typeface="黑体" pitchFamily="2" charset="-122"/>
          <a:cs typeface="+mj-cs"/>
        </a:defRPr>
      </a:lvl1pPr>
      <a:lvl2pPr algn="l" rtl="0" fontAlgn="base">
        <a:spcBef>
          <a:spcPct val="0"/>
        </a:spcBef>
        <a:spcAft>
          <a:spcPct val="0"/>
        </a:spcAft>
        <a:defRPr kumimoji="1" sz="4400">
          <a:solidFill>
            <a:schemeClr val="tx2"/>
          </a:solidFill>
          <a:latin typeface="Tahoma" pitchFamily="34" charset="0"/>
          <a:ea typeface="宋体" pitchFamily="2" charset="-122"/>
        </a:defRPr>
      </a:lvl2pPr>
      <a:lvl3pPr algn="l" rtl="0" fontAlgn="base">
        <a:spcBef>
          <a:spcPct val="0"/>
        </a:spcBef>
        <a:spcAft>
          <a:spcPct val="0"/>
        </a:spcAft>
        <a:defRPr kumimoji="1" sz="4400">
          <a:solidFill>
            <a:schemeClr val="tx2"/>
          </a:solidFill>
          <a:latin typeface="Tahoma" pitchFamily="34" charset="0"/>
          <a:ea typeface="宋体" pitchFamily="2" charset="-122"/>
        </a:defRPr>
      </a:lvl3pPr>
      <a:lvl4pPr algn="l" rtl="0" fontAlgn="base">
        <a:spcBef>
          <a:spcPct val="0"/>
        </a:spcBef>
        <a:spcAft>
          <a:spcPct val="0"/>
        </a:spcAft>
        <a:defRPr kumimoji="1" sz="4400">
          <a:solidFill>
            <a:schemeClr val="tx2"/>
          </a:solidFill>
          <a:latin typeface="Tahoma" pitchFamily="34" charset="0"/>
          <a:ea typeface="宋体" pitchFamily="2" charset="-122"/>
        </a:defRPr>
      </a:lvl4pPr>
      <a:lvl5pPr algn="l" rtl="0" fontAlgn="base">
        <a:spcBef>
          <a:spcPct val="0"/>
        </a:spcBef>
        <a:spcAft>
          <a:spcPct val="0"/>
        </a:spcAft>
        <a:defRPr kumimoji="1" sz="4400">
          <a:solidFill>
            <a:schemeClr val="tx2"/>
          </a:solidFill>
          <a:latin typeface="Tahoma" pitchFamily="34" charset="0"/>
          <a:ea typeface="宋体" pitchFamily="2" charset="-122"/>
        </a:defRPr>
      </a:lvl5pPr>
      <a:lvl6pPr marL="457200" algn="l" rtl="0" fontAlgn="base">
        <a:spcBef>
          <a:spcPct val="0"/>
        </a:spcBef>
        <a:spcAft>
          <a:spcPct val="0"/>
        </a:spcAft>
        <a:defRPr kumimoji="1" sz="4400">
          <a:solidFill>
            <a:schemeClr val="tx2"/>
          </a:solidFill>
          <a:latin typeface="Tahoma" pitchFamily="34" charset="0"/>
          <a:ea typeface="宋体" pitchFamily="2" charset="-122"/>
        </a:defRPr>
      </a:lvl6pPr>
      <a:lvl7pPr marL="914400" algn="l" rtl="0" fontAlgn="base">
        <a:spcBef>
          <a:spcPct val="0"/>
        </a:spcBef>
        <a:spcAft>
          <a:spcPct val="0"/>
        </a:spcAft>
        <a:defRPr kumimoji="1" sz="4400">
          <a:solidFill>
            <a:schemeClr val="tx2"/>
          </a:solidFill>
          <a:latin typeface="Tahoma" pitchFamily="34" charset="0"/>
          <a:ea typeface="宋体" pitchFamily="2" charset="-122"/>
        </a:defRPr>
      </a:lvl7pPr>
      <a:lvl8pPr marL="1371600" algn="l" rtl="0" fontAlgn="base">
        <a:spcBef>
          <a:spcPct val="0"/>
        </a:spcBef>
        <a:spcAft>
          <a:spcPct val="0"/>
        </a:spcAft>
        <a:defRPr kumimoji="1" sz="4400">
          <a:solidFill>
            <a:schemeClr val="tx2"/>
          </a:solidFill>
          <a:latin typeface="Tahoma" pitchFamily="34" charset="0"/>
          <a:ea typeface="宋体" pitchFamily="2" charset="-122"/>
        </a:defRPr>
      </a:lvl8pPr>
      <a:lvl9pPr marL="1828800" algn="l" rtl="0" fontAlgn="base">
        <a:spcBef>
          <a:spcPct val="0"/>
        </a:spcBef>
        <a:spcAft>
          <a:spcPct val="0"/>
        </a:spcAft>
        <a:defRPr kumimoji="1" sz="4400">
          <a:solidFill>
            <a:schemeClr val="tx2"/>
          </a:solidFill>
          <a:latin typeface="Tahoma" pitchFamily="34" charset="0"/>
          <a:ea typeface="宋体" pitchFamily="2" charset="-122"/>
        </a:defRPr>
      </a:lvl9pPr>
    </p:titleStyle>
    <p:bodyStyle>
      <a:lvl1pPr marL="342900" indent="-342900" algn="l" rtl="0" fontAlgn="base">
        <a:spcBef>
          <a:spcPct val="20000"/>
        </a:spcBef>
        <a:spcAft>
          <a:spcPct val="0"/>
        </a:spcAft>
        <a:buClr>
          <a:schemeClr val="folHlink"/>
        </a:buClr>
        <a:buSzPct val="60000"/>
        <a:buFont typeface="Wingdings" pitchFamily="2" charset="2"/>
        <a:buChar char="n"/>
        <a:defRPr kumimoji="1" sz="3200">
          <a:solidFill>
            <a:schemeClr val="tx1"/>
          </a:solidFill>
          <a:latin typeface="+mn-lt"/>
          <a:ea typeface="黑体" pitchFamily="2" charset="-122"/>
          <a:cs typeface="+mn-cs"/>
        </a:defRPr>
      </a:lvl1pPr>
      <a:lvl2pPr marL="742950" indent="-285750" algn="l" rtl="0" fontAlgn="base">
        <a:spcBef>
          <a:spcPct val="20000"/>
        </a:spcBef>
        <a:spcAft>
          <a:spcPct val="0"/>
        </a:spcAft>
        <a:buClr>
          <a:schemeClr val="hlink"/>
        </a:buClr>
        <a:buSzPct val="55000"/>
        <a:buFont typeface="Wingdings" pitchFamily="2" charset="2"/>
        <a:buChar char="n"/>
        <a:defRPr kumimoji="1" sz="2800">
          <a:solidFill>
            <a:schemeClr val="tx1"/>
          </a:solidFill>
          <a:latin typeface="+mn-lt"/>
          <a:ea typeface="黑体" pitchFamily="2" charset="-122"/>
        </a:defRPr>
      </a:lvl2pPr>
      <a:lvl3pPr marL="1143000" indent="-228600" algn="l" rtl="0" fontAlgn="base">
        <a:spcBef>
          <a:spcPct val="20000"/>
        </a:spcBef>
        <a:spcAft>
          <a:spcPct val="0"/>
        </a:spcAft>
        <a:buClr>
          <a:schemeClr val="folHlink"/>
        </a:buClr>
        <a:buSzPct val="50000"/>
        <a:buFont typeface="Wingdings" pitchFamily="2" charset="2"/>
        <a:buChar char="n"/>
        <a:defRPr kumimoji="1" sz="2400">
          <a:solidFill>
            <a:schemeClr val="tx1"/>
          </a:solidFill>
          <a:latin typeface="+mn-lt"/>
          <a:ea typeface="黑体" pitchFamily="2" charset="-122"/>
        </a:defRPr>
      </a:lvl3pPr>
      <a:lvl4pPr marL="1600200" indent="-228600" algn="l" rtl="0" fontAlgn="base">
        <a:spcBef>
          <a:spcPct val="20000"/>
        </a:spcBef>
        <a:spcAft>
          <a:spcPct val="0"/>
        </a:spcAft>
        <a:buClr>
          <a:schemeClr val="accent2"/>
        </a:buClr>
        <a:buSzPct val="55000"/>
        <a:buFont typeface="Wingdings" pitchFamily="2" charset="2"/>
        <a:buChar char="n"/>
        <a:defRPr kumimoji="1" sz="2000">
          <a:solidFill>
            <a:schemeClr val="tx1"/>
          </a:solidFill>
          <a:latin typeface="+mn-lt"/>
          <a:ea typeface="黑体" pitchFamily="2" charset="-122"/>
        </a:defRPr>
      </a:lvl4pPr>
      <a:lvl5pPr marL="20574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黑体" pitchFamily="2" charset="-122"/>
        </a:defRPr>
      </a:lvl5pPr>
      <a:lvl6pPr marL="25146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黑体" pitchFamily="2" charset="-122"/>
              </a:defRPr>
            </a:lvl1pPr>
          </a:lstStyle>
          <a:p>
            <a:fld id="{80774F13-DBE1-4F69-8F4E-EE56E2F44E14}" type="datetimeFigureOut">
              <a:rPr lang="zh-CN" altLang="en-US" smtClean="0"/>
              <a:pPr/>
              <a:t>2016/11/7</a:t>
            </a:fld>
            <a:endParaRPr lang="zh-CN" altLang="en-US" dirty="0"/>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黑体" pitchFamily="2" charset="-122"/>
              </a:defRPr>
            </a:lvl1pPr>
          </a:lstStyle>
          <a:p>
            <a:endParaRPr lang="zh-CN" altLang="en-US" dirty="0"/>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ea typeface="黑体" pitchFamily="2" charset="-122"/>
              </a:defRPr>
            </a:lvl1pPr>
          </a:lstStyle>
          <a:p>
            <a:fld id="{970BECDA-BCC6-40E3-B7BF-C26A6F166CF5}" type="slidenum">
              <a:rPr lang="zh-CN" altLang="en-US" smtClean="0"/>
              <a:pPr/>
              <a:t>‹#›</a:t>
            </a:fld>
            <a:endParaRPr lang="zh-CN" alt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黑体" pitchFamily="2" charset="-122"/>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黑体" pitchFamily="2" charset="-122"/>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黑体" pitchFamily="2" charset="-122"/>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黑体" pitchFamily="2" charset="-122"/>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黑体" pitchFamily="2" charset="-122"/>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黑体" pitchFamily="2"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32654;&#22269;&#29190;&#28856;&#29289;&#21697;&#23450;&#20041;.doc" TargetMode="External"/><Relationship Id="rId2" Type="http://schemas.openxmlformats.org/officeDocument/2006/relationships/hyperlink" Target="&#21697;&#21517;&#34920;.doc" TargetMode="External"/><Relationship Id="rId1" Type="http://schemas.openxmlformats.org/officeDocument/2006/relationships/slideLayout" Target="../slideLayouts/slideLayout2.xml"/><Relationship Id="rId4" Type="http://schemas.openxmlformats.org/officeDocument/2006/relationships/hyperlink" Target="1%20&#32852;&#37030;&#20844;&#25253;-&#29190;&#28856;&#29289;&#21697;&#26448;&#26009;&#34920;2011&#24180;10&#26376;6&#26085;&#25209;&#20934;.doc"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3.xml"/><Relationship Id="rId4" Type="http://schemas.openxmlformats.org/officeDocument/2006/relationships/image" Target="../media/image7.jpeg"/></Relationships>
</file>

<file path=ppt/slides/_rels/slide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image" Target="../media/image15.wmf"/><Relationship Id="rId7" Type="http://schemas.openxmlformats.org/officeDocument/2006/relationships/image" Target="../media/image19.w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8.wmf"/><Relationship Id="rId5" Type="http://schemas.openxmlformats.org/officeDocument/2006/relationships/image" Target="../media/image17.wmf"/><Relationship Id="rId10" Type="http://schemas.openxmlformats.org/officeDocument/2006/relationships/image" Target="../media/image22.wmf"/><Relationship Id="rId4" Type="http://schemas.openxmlformats.org/officeDocument/2006/relationships/image" Target="../media/image16.wmf"/><Relationship Id="rId9" Type="http://schemas.openxmlformats.org/officeDocument/2006/relationships/image" Target="../media/image21.wmf"/></Relationships>
</file>

<file path=ppt/slides/_rels/slide53.xml.rels><?xml version="1.0" encoding="UTF-8" standalone="yes"?>
<Relationships xmlns="http://schemas.openxmlformats.org/package/2006/relationships"><Relationship Id="rId3" Type="http://schemas.openxmlformats.org/officeDocument/2006/relationships/hyperlink" Target="&#19987;&#29992;&#36816;&#36755;WJ9073.doc" TargetMode="External"/><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5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5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0" y="1412777"/>
            <a:ext cx="9144000" cy="2187674"/>
          </a:xfrm>
        </p:spPr>
        <p:txBody>
          <a:bodyPr>
            <a:normAutofit fontScale="90000"/>
          </a:bodyPr>
          <a:lstStyle/>
          <a:p>
            <a:r>
              <a:rPr lang="zh-CN" altLang="zh-CN" sz="5300" b="1" dirty="0" smtClean="0">
                <a:latin typeface="黑体" pitchFamily="49" charset="-122"/>
                <a:ea typeface="黑体" pitchFamily="49" charset="-122"/>
              </a:rPr>
              <a:t>民</a:t>
            </a:r>
            <a:r>
              <a:rPr lang="zh-CN" altLang="zh-CN" sz="5300" b="1" dirty="0">
                <a:latin typeface="黑体" pitchFamily="49" charset="-122"/>
                <a:ea typeface="黑体" pitchFamily="49" charset="-122"/>
              </a:rPr>
              <a:t>爆</a:t>
            </a:r>
            <a:r>
              <a:rPr lang="zh-CN" altLang="zh-CN" sz="5300" b="1" dirty="0" smtClean="0">
                <a:latin typeface="黑体" pitchFamily="49" charset="-122"/>
                <a:ea typeface="黑体" pitchFamily="49" charset="-122"/>
              </a:rPr>
              <a:t>行业</a:t>
            </a:r>
            <a:r>
              <a:rPr lang="zh-CN" altLang="en-US" sz="5300" b="1" dirty="0" smtClean="0">
                <a:latin typeface="黑体" pitchFamily="49" charset="-122"/>
                <a:ea typeface="黑体" pitchFamily="49" charset="-122"/>
              </a:rPr>
              <a:t>地方安全生产监管</a:t>
            </a:r>
            <a:r>
              <a:rPr lang="en-US" altLang="zh-CN" sz="5300" b="1" dirty="0" smtClean="0">
                <a:latin typeface="黑体" pitchFamily="49" charset="-122"/>
                <a:ea typeface="黑体" pitchFamily="49" charset="-122"/>
              </a:rPr>
              <a:t/>
            </a:r>
            <a:br>
              <a:rPr lang="en-US" altLang="zh-CN" sz="5300" b="1" dirty="0" smtClean="0">
                <a:latin typeface="黑体" pitchFamily="49" charset="-122"/>
                <a:ea typeface="黑体" pitchFamily="49" charset="-122"/>
              </a:rPr>
            </a:br>
            <a:r>
              <a:rPr lang="zh-CN" altLang="zh-CN" sz="5300" b="1" dirty="0" smtClean="0">
                <a:latin typeface="黑体" pitchFamily="49" charset="-122"/>
                <a:ea typeface="黑体" pitchFamily="49" charset="-122"/>
              </a:rPr>
              <a:t>的若干</a:t>
            </a:r>
            <a:r>
              <a:rPr lang="zh-CN" altLang="zh-CN" sz="5300" b="1" dirty="0">
                <a:latin typeface="黑体" pitchFamily="49" charset="-122"/>
                <a:ea typeface="黑体" pitchFamily="49" charset="-122"/>
              </a:rPr>
              <a:t>问题</a:t>
            </a:r>
            <a:r>
              <a:rPr lang="zh-CN" altLang="zh-CN" b="1" dirty="0"/>
              <a:t/>
            </a:r>
            <a:br>
              <a:rPr lang="zh-CN" altLang="zh-CN" b="1" dirty="0"/>
            </a:br>
            <a:endParaRPr lang="zh-CN" altLang="en-US" dirty="0"/>
          </a:p>
        </p:txBody>
      </p:sp>
      <p:sp>
        <p:nvSpPr>
          <p:cNvPr id="3" name="副标题 2"/>
          <p:cNvSpPr>
            <a:spLocks noGrp="1"/>
          </p:cNvSpPr>
          <p:nvPr>
            <p:ph type="subTitle" idx="1"/>
          </p:nvPr>
        </p:nvSpPr>
        <p:spPr>
          <a:xfrm>
            <a:off x="1259632" y="4005064"/>
            <a:ext cx="6400800" cy="1752600"/>
          </a:xfrm>
        </p:spPr>
        <p:txBody>
          <a:bodyPr>
            <a:normAutofit fontScale="92500" lnSpcReduction="20000"/>
          </a:bodyPr>
          <a:lstStyle/>
          <a:p>
            <a:r>
              <a:rPr lang="zh-CN" altLang="en-US" sz="2800" dirty="0" smtClean="0">
                <a:solidFill>
                  <a:schemeClr val="tx1"/>
                </a:solidFill>
                <a:latin typeface="黑体" pitchFamily="49" charset="-122"/>
                <a:ea typeface="黑体" pitchFamily="49" charset="-122"/>
              </a:rPr>
              <a:t>杨</a:t>
            </a:r>
            <a:r>
              <a:rPr lang="zh-CN" altLang="en-US" sz="2800" dirty="0">
                <a:solidFill>
                  <a:schemeClr val="tx1"/>
                </a:solidFill>
                <a:latin typeface="黑体" pitchFamily="49" charset="-122"/>
                <a:ea typeface="黑体" pitchFamily="49" charset="-122"/>
              </a:rPr>
              <a:t>祖</a:t>
            </a:r>
            <a:r>
              <a:rPr lang="zh-CN" altLang="en-US" sz="2800" dirty="0" smtClean="0">
                <a:solidFill>
                  <a:schemeClr val="tx1"/>
                </a:solidFill>
                <a:latin typeface="黑体" pitchFamily="49" charset="-122"/>
                <a:ea typeface="黑体" pitchFamily="49" charset="-122"/>
              </a:rPr>
              <a:t>一</a:t>
            </a:r>
            <a:endParaRPr lang="en-US" altLang="zh-CN" sz="2800" dirty="0" smtClean="0">
              <a:solidFill>
                <a:schemeClr val="tx1"/>
              </a:solidFill>
              <a:latin typeface="黑体" pitchFamily="49" charset="-122"/>
              <a:ea typeface="黑体" pitchFamily="49" charset="-122"/>
            </a:endParaRPr>
          </a:p>
          <a:p>
            <a:r>
              <a:rPr lang="zh-CN" altLang="en-US" sz="2800" dirty="0" smtClean="0">
                <a:solidFill>
                  <a:schemeClr val="tx1"/>
                </a:solidFill>
                <a:latin typeface="黑体" pitchFamily="49" charset="-122"/>
                <a:ea typeface="黑体" pitchFamily="49" charset="-122"/>
              </a:rPr>
              <a:t>（</a:t>
            </a:r>
            <a:r>
              <a:rPr lang="en-US" altLang="zh-CN" sz="2800" dirty="0" smtClean="0">
                <a:solidFill>
                  <a:schemeClr val="tx1"/>
                </a:solidFill>
                <a:latin typeface="黑体" pitchFamily="49" charset="-122"/>
                <a:ea typeface="黑体" pitchFamily="49" charset="-122"/>
              </a:rPr>
              <a:t>13701113224</a:t>
            </a:r>
            <a:r>
              <a:rPr lang="zh-CN" altLang="en-US" sz="2800" dirty="0" smtClean="0">
                <a:solidFill>
                  <a:schemeClr val="tx1"/>
                </a:solidFill>
                <a:latin typeface="黑体" pitchFamily="49" charset="-122"/>
                <a:ea typeface="黑体" pitchFamily="49" charset="-122"/>
              </a:rPr>
              <a:t>）</a:t>
            </a:r>
            <a:endParaRPr lang="en-US" altLang="zh-CN" sz="2800" dirty="0" smtClean="0">
              <a:solidFill>
                <a:schemeClr val="tx1"/>
              </a:solidFill>
              <a:latin typeface="黑体" pitchFamily="49" charset="-122"/>
              <a:ea typeface="黑体" pitchFamily="49" charset="-122"/>
            </a:endParaRPr>
          </a:p>
          <a:p>
            <a:r>
              <a:rPr lang="zh-CN" altLang="en-US" sz="2800" dirty="0" smtClean="0">
                <a:solidFill>
                  <a:schemeClr val="tx1"/>
                </a:solidFill>
                <a:latin typeface="黑体" pitchFamily="49" charset="-122"/>
                <a:ea typeface="黑体" pitchFamily="49" charset="-122"/>
              </a:rPr>
              <a:t>中国爆破器材行业协会</a:t>
            </a:r>
            <a:endParaRPr lang="en-US" altLang="zh-CN" sz="2800" dirty="0" smtClean="0">
              <a:solidFill>
                <a:schemeClr val="tx1"/>
              </a:solidFill>
              <a:latin typeface="黑体" pitchFamily="49" charset="-122"/>
              <a:ea typeface="黑体" pitchFamily="49" charset="-122"/>
            </a:endParaRPr>
          </a:p>
          <a:p>
            <a:r>
              <a:rPr lang="en-US" altLang="zh-CN" sz="2800" dirty="0" smtClean="0">
                <a:solidFill>
                  <a:schemeClr val="tx1"/>
                </a:solidFill>
                <a:latin typeface="黑体" pitchFamily="49" charset="-122"/>
                <a:ea typeface="黑体" pitchFamily="49" charset="-122"/>
              </a:rPr>
              <a:t>2016.11.9 </a:t>
            </a:r>
            <a:r>
              <a:rPr lang="zh-CN" altLang="en-US" sz="2800" dirty="0" smtClean="0">
                <a:solidFill>
                  <a:schemeClr val="tx1"/>
                </a:solidFill>
                <a:latin typeface="黑体" pitchFamily="49" charset="-122"/>
                <a:ea typeface="黑体" pitchFamily="49" charset="-122"/>
              </a:rPr>
              <a:t>长沙</a:t>
            </a:r>
            <a:endParaRPr lang="zh-CN" altLang="en-US" sz="2800" dirty="0">
              <a:solidFill>
                <a:schemeClr val="tx1"/>
              </a:solidFill>
              <a:latin typeface="黑体" pitchFamily="49" charset="-122"/>
              <a:ea typeface="黑体" pitchFamily="49"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57374" y="571488"/>
            <a:ext cx="7191090" cy="1143000"/>
          </a:xfrm>
        </p:spPr>
        <p:txBody>
          <a:bodyPr>
            <a:normAutofit/>
          </a:bodyPr>
          <a:lstStyle/>
          <a:p>
            <a:pPr algn="l"/>
            <a:r>
              <a:rPr lang="zh-CN" altLang="en-US" sz="4000" b="1" dirty="0" smtClean="0">
                <a:latin typeface="黑体" pitchFamily="2" charset="-122"/>
                <a:ea typeface="黑体" pitchFamily="2" charset="-122"/>
              </a:rPr>
              <a:t>二</a:t>
            </a:r>
            <a:r>
              <a:rPr lang="zh-CN" altLang="zh-CN" sz="4000" b="1" dirty="0" smtClean="0">
                <a:latin typeface="黑体" pitchFamily="2" charset="-122"/>
                <a:ea typeface="黑体" pitchFamily="2" charset="-122"/>
              </a:rPr>
              <a:t>、</a:t>
            </a:r>
            <a:r>
              <a:rPr lang="zh-CN" altLang="en-US" sz="4000" b="1" dirty="0" smtClean="0">
                <a:latin typeface="黑体" pitchFamily="2" charset="-122"/>
                <a:ea typeface="黑体" pitchFamily="2" charset="-122"/>
              </a:rPr>
              <a:t>民爆行业监管法规</a:t>
            </a:r>
            <a:endParaRPr lang="zh-CN" altLang="en-US" sz="4000" dirty="0">
              <a:latin typeface="黑体" pitchFamily="2" charset="-122"/>
              <a:ea typeface="黑体" pitchFamily="2" charset="-122"/>
            </a:endParaRPr>
          </a:p>
        </p:txBody>
      </p:sp>
      <p:sp>
        <p:nvSpPr>
          <p:cNvPr id="3" name="内容占位符 2"/>
          <p:cNvSpPr>
            <a:spLocks noGrp="1"/>
          </p:cNvSpPr>
          <p:nvPr>
            <p:ph idx="1"/>
          </p:nvPr>
        </p:nvSpPr>
        <p:spPr>
          <a:xfrm>
            <a:off x="467544" y="1556792"/>
            <a:ext cx="8401080" cy="4752528"/>
          </a:xfrm>
        </p:spPr>
        <p:txBody>
          <a:bodyPr>
            <a:normAutofit/>
          </a:bodyPr>
          <a:lstStyle/>
          <a:p>
            <a:endParaRPr lang="zh-CN" altLang="zh-CN" sz="2600" dirty="0">
              <a:latin typeface="黑体" pitchFamily="2" charset="-122"/>
              <a:ea typeface="黑体" pitchFamily="2" charset="-122"/>
            </a:endParaRPr>
          </a:p>
          <a:p>
            <a:r>
              <a:rPr lang="en-US" altLang="zh-CN" dirty="0" smtClean="0">
                <a:latin typeface="黑体" pitchFamily="2" charset="-122"/>
              </a:rPr>
              <a:t>1</a:t>
            </a:r>
            <a:r>
              <a:rPr lang="zh-CN" altLang="en-US" dirty="0" smtClean="0">
                <a:latin typeface="黑体" pitchFamily="2" charset="-122"/>
              </a:rPr>
              <a:t>、国家</a:t>
            </a:r>
            <a:endParaRPr lang="en-US" altLang="zh-CN" dirty="0" smtClean="0">
              <a:latin typeface="黑体" pitchFamily="2" charset="-122"/>
            </a:endParaRPr>
          </a:p>
          <a:p>
            <a:r>
              <a:rPr lang="en-US" altLang="zh-CN" sz="2800" dirty="0" smtClean="0">
                <a:latin typeface="黑体" pitchFamily="2" charset="-122"/>
                <a:ea typeface="黑体" pitchFamily="2" charset="-122"/>
              </a:rPr>
              <a:t>3</a:t>
            </a:r>
            <a:r>
              <a:rPr lang="zh-CN" altLang="en-US" sz="2800" dirty="0" smtClean="0">
                <a:latin typeface="黑体" pitchFamily="2" charset="-122"/>
                <a:ea typeface="黑体" pitchFamily="2" charset="-122"/>
              </a:rPr>
              <a:t>）部门规章：以部长令发布的文件</a:t>
            </a:r>
            <a:endParaRPr lang="en-US" altLang="zh-CN" sz="2800" dirty="0" smtClean="0">
              <a:latin typeface="黑体" pitchFamily="2" charset="-122"/>
              <a:ea typeface="黑体" pitchFamily="2" charset="-122"/>
            </a:endParaRPr>
          </a:p>
          <a:p>
            <a:r>
              <a:rPr lang="zh-CN" altLang="en-US" sz="2800" dirty="0" smtClean="0">
                <a:latin typeface="黑体" pitchFamily="2" charset="-122"/>
              </a:rPr>
              <a:t>国防科工委</a:t>
            </a:r>
            <a:r>
              <a:rPr lang="en-US" altLang="zh-CN" sz="2800" dirty="0" smtClean="0">
                <a:latin typeface="黑体" pitchFamily="2" charset="-122"/>
              </a:rPr>
              <a:t>16</a:t>
            </a:r>
            <a:r>
              <a:rPr lang="zh-CN" altLang="en-US" sz="2800" dirty="0">
                <a:latin typeface="黑体" pitchFamily="2" charset="-122"/>
              </a:rPr>
              <a:t>号令</a:t>
            </a:r>
            <a:r>
              <a:rPr lang="en-US" altLang="zh-CN" sz="2800" dirty="0">
                <a:latin typeface="黑体" pitchFamily="2" charset="-122"/>
              </a:rPr>
              <a:t>《</a:t>
            </a:r>
            <a:r>
              <a:rPr lang="zh-CN" altLang="en-US" sz="2800" dirty="0">
                <a:latin typeface="黑体" pitchFamily="2" charset="-122"/>
              </a:rPr>
              <a:t>民爆物品生产许可实施办法</a:t>
            </a:r>
            <a:r>
              <a:rPr lang="en-US" altLang="zh-CN" sz="2800" dirty="0">
                <a:latin typeface="黑体" pitchFamily="2" charset="-122"/>
              </a:rPr>
              <a:t>》</a:t>
            </a:r>
          </a:p>
          <a:p>
            <a:r>
              <a:rPr lang="zh-CN" altLang="en-US" sz="2800" dirty="0" smtClean="0">
                <a:latin typeface="黑体" pitchFamily="2" charset="-122"/>
              </a:rPr>
              <a:t>工信部</a:t>
            </a:r>
            <a:r>
              <a:rPr lang="en-US" altLang="zh-CN" sz="2800" dirty="0" smtClean="0">
                <a:latin typeface="黑体" pitchFamily="2" charset="-122"/>
              </a:rPr>
              <a:t>29</a:t>
            </a:r>
            <a:r>
              <a:rPr lang="zh-CN" altLang="en-US" sz="2800" dirty="0" smtClean="0">
                <a:latin typeface="黑体" pitchFamily="2" charset="-122"/>
              </a:rPr>
              <a:t>号令</a:t>
            </a:r>
            <a:r>
              <a:rPr lang="en-US" altLang="zh-CN" sz="2800" dirty="0" smtClean="0">
                <a:latin typeface="黑体" pitchFamily="2" charset="-122"/>
              </a:rPr>
              <a:t>《</a:t>
            </a:r>
            <a:r>
              <a:rPr lang="zh-CN" altLang="en-US" sz="2800" dirty="0" smtClean="0">
                <a:latin typeface="黑体" pitchFamily="2" charset="-122"/>
              </a:rPr>
              <a:t>民爆物品销售许可实施办法</a:t>
            </a:r>
            <a:r>
              <a:rPr lang="en-US" altLang="zh-CN" sz="2800" dirty="0" smtClean="0">
                <a:latin typeface="黑体" pitchFamily="2" charset="-122"/>
              </a:rPr>
              <a:t>》</a:t>
            </a:r>
          </a:p>
          <a:p>
            <a:r>
              <a:rPr lang="zh-CN" altLang="en-US" sz="2800" dirty="0" smtClean="0">
                <a:latin typeface="黑体" pitchFamily="2" charset="-122"/>
                <a:ea typeface="黑体" pitchFamily="2" charset="-122"/>
              </a:rPr>
              <a:t>工信部</a:t>
            </a:r>
            <a:r>
              <a:rPr lang="en-US" altLang="zh-CN" sz="2800" dirty="0" smtClean="0">
                <a:latin typeface="黑体" pitchFamily="2" charset="-122"/>
                <a:ea typeface="黑体" pitchFamily="2" charset="-122"/>
              </a:rPr>
              <a:t>30</a:t>
            </a:r>
            <a:r>
              <a:rPr lang="zh-CN" altLang="en-US" sz="2800" dirty="0" smtClean="0">
                <a:latin typeface="黑体" pitchFamily="2" charset="-122"/>
                <a:ea typeface="黑体" pitchFamily="2" charset="-122"/>
              </a:rPr>
              <a:t>号令</a:t>
            </a:r>
            <a:r>
              <a:rPr lang="en-US" altLang="zh-CN" sz="2800" dirty="0" smtClean="0">
                <a:latin typeface="黑体" pitchFamily="2" charset="-122"/>
                <a:ea typeface="黑体" pitchFamily="2" charset="-122"/>
              </a:rPr>
              <a:t>《</a:t>
            </a:r>
            <a:r>
              <a:rPr lang="zh-CN" altLang="en-US" sz="2800" dirty="0" smtClean="0">
                <a:latin typeface="黑体" pitchFamily="2" charset="-122"/>
                <a:ea typeface="黑体" pitchFamily="2" charset="-122"/>
              </a:rPr>
              <a:t>民爆物品安全许可实施办法</a:t>
            </a:r>
            <a:r>
              <a:rPr lang="en-US" altLang="zh-CN" sz="2800" dirty="0" smtClean="0">
                <a:latin typeface="黑体" pitchFamily="2" charset="-122"/>
                <a:ea typeface="黑体" pitchFamily="2" charset="-122"/>
              </a:rPr>
              <a:t>》</a:t>
            </a:r>
          </a:p>
        </p:txBody>
      </p:sp>
      <p:grpSp>
        <p:nvGrpSpPr>
          <p:cNvPr id="4" name="Group 2"/>
          <p:cNvGrpSpPr>
            <a:grpSpLocks/>
          </p:cNvGrpSpPr>
          <p:nvPr/>
        </p:nvGrpSpPr>
        <p:grpSpPr bwMode="auto">
          <a:xfrm>
            <a:off x="71406" y="714356"/>
            <a:ext cx="9009074"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rgbClr val="3333C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sp>
            <p:nvSpPr>
              <p:cNvPr id="13" name="Rectangle 5"/>
              <p:cNvSpPr>
                <a:spLocks noChangeArrowheads="1"/>
              </p:cNvSpPr>
              <p:nvPr/>
            </p:nvSpPr>
            <p:spPr bwMode="auto">
              <a:xfrm>
                <a:off x="1056" y="336"/>
                <a:ext cx="288" cy="432"/>
              </a:xfrm>
              <a:prstGeom prst="rect">
                <a:avLst/>
              </a:prstGeom>
              <a:gradFill rotWithShape="0">
                <a:gsLst>
                  <a:gs pos="0">
                    <a:srgbClr val="3333C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rgbClr val="FFCF01"/>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sp>
            <p:nvSpPr>
              <p:cNvPr id="11" name="Rectangle 8"/>
              <p:cNvSpPr>
                <a:spLocks noChangeArrowheads="1"/>
              </p:cNvSpPr>
              <p:nvPr/>
            </p:nvSpPr>
            <p:spPr bwMode="auto">
              <a:xfrm>
                <a:off x="1248" y="2640"/>
                <a:ext cx="336" cy="432"/>
              </a:xfrm>
              <a:prstGeom prst="rect">
                <a:avLst/>
              </a:prstGeom>
              <a:gradFill rotWithShape="0">
                <a:gsLst>
                  <a:gs pos="0">
                    <a:srgbClr val="FFCF01"/>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grpSp>
        <p:sp>
          <p:nvSpPr>
            <p:cNvPr id="7" name="Rectangle 9"/>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sp>
          <p:nvSpPr>
            <p:cNvPr id="8" name="Rectangle 10"/>
            <p:cNvSpPr>
              <a:spLocks noChangeArrowheads="1"/>
            </p:cNvSpPr>
            <p:nvPr/>
          </p:nvSpPr>
          <p:spPr bwMode="auto">
            <a:xfrm>
              <a:off x="400" y="1536"/>
              <a:ext cx="20" cy="663"/>
            </a:xfrm>
            <a:prstGeom prst="rect">
              <a:avLst/>
            </a:prstGeom>
            <a:solidFill>
              <a:srgbClr val="1C1C1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sp>
          <p:nvSpPr>
            <p:cNvPr id="9" name="Rectangle 11"/>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grpSp>
    </p:spTree>
    <p:extLst>
      <p:ext uri="{BB962C8B-B14F-4D97-AF65-F5344CB8AC3E}">
        <p14:creationId xmlns:p14="http://schemas.microsoft.com/office/powerpoint/2010/main" xmlns="" val="37667094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57374" y="571488"/>
            <a:ext cx="7191090" cy="1143000"/>
          </a:xfrm>
        </p:spPr>
        <p:txBody>
          <a:bodyPr>
            <a:normAutofit/>
          </a:bodyPr>
          <a:lstStyle/>
          <a:p>
            <a:pPr algn="l"/>
            <a:r>
              <a:rPr lang="zh-CN" altLang="en-US" sz="4000" b="1" dirty="0" smtClean="0">
                <a:latin typeface="黑体" pitchFamily="2" charset="-122"/>
                <a:ea typeface="黑体" pitchFamily="2" charset="-122"/>
              </a:rPr>
              <a:t>二</a:t>
            </a:r>
            <a:r>
              <a:rPr lang="zh-CN" altLang="zh-CN" sz="4000" b="1" dirty="0" smtClean="0">
                <a:latin typeface="黑体" pitchFamily="2" charset="-122"/>
                <a:ea typeface="黑体" pitchFamily="2" charset="-122"/>
              </a:rPr>
              <a:t>、</a:t>
            </a:r>
            <a:r>
              <a:rPr lang="zh-CN" altLang="en-US" sz="4000" b="1" dirty="0" smtClean="0">
                <a:latin typeface="黑体" pitchFamily="2" charset="-122"/>
                <a:ea typeface="黑体" pitchFamily="2" charset="-122"/>
              </a:rPr>
              <a:t>民爆行业监管法规</a:t>
            </a:r>
            <a:endParaRPr lang="zh-CN" altLang="en-US" sz="4000" dirty="0">
              <a:latin typeface="黑体" pitchFamily="2" charset="-122"/>
              <a:ea typeface="黑体" pitchFamily="2" charset="-122"/>
            </a:endParaRPr>
          </a:p>
        </p:txBody>
      </p:sp>
      <p:sp>
        <p:nvSpPr>
          <p:cNvPr id="3" name="内容占位符 2"/>
          <p:cNvSpPr>
            <a:spLocks noGrp="1"/>
          </p:cNvSpPr>
          <p:nvPr>
            <p:ph idx="1"/>
          </p:nvPr>
        </p:nvSpPr>
        <p:spPr>
          <a:xfrm>
            <a:off x="467544" y="1556792"/>
            <a:ext cx="8401080" cy="4752528"/>
          </a:xfrm>
        </p:spPr>
        <p:txBody>
          <a:bodyPr>
            <a:normAutofit/>
          </a:bodyPr>
          <a:lstStyle/>
          <a:p>
            <a:r>
              <a:rPr lang="zh-CN" altLang="en-US" sz="2800" dirty="0" smtClean="0"/>
              <a:t>    </a:t>
            </a:r>
            <a:r>
              <a:rPr lang="en-US" altLang="zh-CN" sz="2800" dirty="0" smtClean="0"/>
              <a:t>4</a:t>
            </a:r>
            <a:r>
              <a:rPr lang="zh-CN" altLang="en-US" sz="2800" dirty="0" smtClean="0"/>
              <a:t>）现行有效规范性文件</a:t>
            </a:r>
            <a:r>
              <a:rPr lang="zh-CN" altLang="en-US" sz="1600" dirty="0" smtClean="0"/>
              <a:t>（</a:t>
            </a:r>
            <a:r>
              <a:rPr lang="en-US" altLang="zh-CN" sz="1600" dirty="0" smtClean="0"/>
              <a:t>2015</a:t>
            </a:r>
            <a:r>
              <a:rPr lang="zh-CN" altLang="en-US" sz="1600" dirty="0" smtClean="0"/>
              <a:t>年）</a:t>
            </a:r>
            <a:r>
              <a:rPr lang="zh-CN" altLang="en-US" sz="1600" dirty="0"/>
              <a:t>　第</a:t>
            </a:r>
            <a:r>
              <a:rPr lang="en-US" altLang="zh-CN" sz="1600" dirty="0"/>
              <a:t>53</a:t>
            </a:r>
            <a:r>
              <a:rPr lang="zh-CN" altLang="en-US" sz="1600" dirty="0"/>
              <a:t>号</a:t>
            </a:r>
            <a:endParaRPr lang="zh-CN" altLang="en-US" sz="1600" dirty="0">
              <a:latin typeface="黑体" pitchFamily="2" charset="-122"/>
            </a:endParaRPr>
          </a:p>
        </p:txBody>
      </p:sp>
      <p:grpSp>
        <p:nvGrpSpPr>
          <p:cNvPr id="4" name="Group 2"/>
          <p:cNvGrpSpPr>
            <a:grpSpLocks/>
          </p:cNvGrpSpPr>
          <p:nvPr/>
        </p:nvGrpSpPr>
        <p:grpSpPr bwMode="auto">
          <a:xfrm>
            <a:off x="71406" y="714356"/>
            <a:ext cx="9009074"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rgbClr val="3333C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sp>
            <p:nvSpPr>
              <p:cNvPr id="13" name="Rectangle 5"/>
              <p:cNvSpPr>
                <a:spLocks noChangeArrowheads="1"/>
              </p:cNvSpPr>
              <p:nvPr/>
            </p:nvSpPr>
            <p:spPr bwMode="auto">
              <a:xfrm>
                <a:off x="1056" y="336"/>
                <a:ext cx="288" cy="432"/>
              </a:xfrm>
              <a:prstGeom prst="rect">
                <a:avLst/>
              </a:prstGeom>
              <a:gradFill rotWithShape="0">
                <a:gsLst>
                  <a:gs pos="0">
                    <a:srgbClr val="3333C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rgbClr val="FFCF01"/>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sp>
            <p:nvSpPr>
              <p:cNvPr id="11" name="Rectangle 8"/>
              <p:cNvSpPr>
                <a:spLocks noChangeArrowheads="1"/>
              </p:cNvSpPr>
              <p:nvPr/>
            </p:nvSpPr>
            <p:spPr bwMode="auto">
              <a:xfrm>
                <a:off x="1248" y="2640"/>
                <a:ext cx="336" cy="432"/>
              </a:xfrm>
              <a:prstGeom prst="rect">
                <a:avLst/>
              </a:prstGeom>
              <a:gradFill rotWithShape="0">
                <a:gsLst>
                  <a:gs pos="0">
                    <a:srgbClr val="FFCF01"/>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grpSp>
        <p:sp>
          <p:nvSpPr>
            <p:cNvPr id="7" name="Rectangle 9"/>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sp>
          <p:nvSpPr>
            <p:cNvPr id="8" name="Rectangle 10"/>
            <p:cNvSpPr>
              <a:spLocks noChangeArrowheads="1"/>
            </p:cNvSpPr>
            <p:nvPr/>
          </p:nvSpPr>
          <p:spPr bwMode="auto">
            <a:xfrm>
              <a:off x="400" y="1536"/>
              <a:ext cx="20" cy="663"/>
            </a:xfrm>
            <a:prstGeom prst="rect">
              <a:avLst/>
            </a:prstGeom>
            <a:solidFill>
              <a:srgbClr val="1C1C1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sp>
          <p:nvSpPr>
            <p:cNvPr id="9" name="Rectangle 11"/>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grpSp>
      <p:graphicFrame>
        <p:nvGraphicFramePr>
          <p:cNvPr id="15" name="表格 14"/>
          <p:cNvGraphicFramePr>
            <a:graphicFrameLocks noGrp="1"/>
          </p:cNvGraphicFramePr>
          <p:nvPr>
            <p:extLst>
              <p:ext uri="{D42A27DB-BD31-4B8C-83A1-F6EECF244321}">
                <p14:modId xmlns:p14="http://schemas.microsoft.com/office/powerpoint/2010/main" xmlns="" val="2755553971"/>
              </p:ext>
            </p:extLst>
          </p:nvPr>
        </p:nvGraphicFramePr>
        <p:xfrm>
          <a:off x="418084" y="2031378"/>
          <a:ext cx="7433976" cy="1524000"/>
        </p:xfrm>
        <a:graphic>
          <a:graphicData uri="http://schemas.openxmlformats.org/drawingml/2006/table">
            <a:tbl>
              <a:tblPr>
                <a:tableStyleId>{5C22544A-7EE6-4342-B048-85BDC9FD1C3A}</a:tableStyleId>
              </a:tblPr>
              <a:tblGrid>
                <a:gridCol w="472224"/>
                <a:gridCol w="4985709"/>
                <a:gridCol w="1976043"/>
              </a:tblGrid>
              <a:tr h="381000">
                <a:tc>
                  <a:txBody>
                    <a:bodyPr/>
                    <a:lstStyle/>
                    <a:p>
                      <a:pPr algn="ctr" fontAlgn="ctr">
                        <a:spcAft>
                          <a:spcPts val="0"/>
                        </a:spcAft>
                      </a:pPr>
                      <a:r>
                        <a:rPr lang="en-US" sz="1050" kern="100" dirty="0">
                          <a:effectLst/>
                        </a:rPr>
                        <a:t>63</a:t>
                      </a:r>
                      <a:endParaRPr lang="zh-CN" sz="1600" kern="100" dirty="0">
                        <a:effectLst/>
                        <a:latin typeface="Times New Roman" panose="02020603050405020304" pitchFamily="18" charset="0"/>
                        <a:ea typeface="FangSong_GB2312" panose="02010609030101010101" pitchFamily="49" charset="-122"/>
                      </a:endParaRPr>
                    </a:p>
                  </a:txBody>
                  <a:tcPr marL="68580" marR="68580" marT="0" marB="0" anchor="ctr"/>
                </a:tc>
                <a:tc>
                  <a:txBody>
                    <a:bodyPr/>
                    <a:lstStyle/>
                    <a:p>
                      <a:pPr algn="l">
                        <a:spcAft>
                          <a:spcPts val="0"/>
                        </a:spcAft>
                      </a:pPr>
                      <a:r>
                        <a:rPr lang="zh-CN" sz="1050" kern="0">
                          <a:effectLst/>
                        </a:rPr>
                        <a:t>关于民用爆炸物品行业技术进步的指导意见</a:t>
                      </a:r>
                      <a:endParaRPr lang="zh-CN" sz="1600" kern="100">
                        <a:effectLst/>
                        <a:latin typeface="Times New Roman" panose="02020603050405020304" pitchFamily="18" charset="0"/>
                        <a:ea typeface="FangSong_GB2312" panose="02010609030101010101" pitchFamily="49" charset="-122"/>
                      </a:endParaRPr>
                    </a:p>
                  </a:txBody>
                  <a:tcPr marL="68580" marR="68580" marT="0" marB="0" anchor="ctr"/>
                </a:tc>
                <a:tc>
                  <a:txBody>
                    <a:bodyPr/>
                    <a:lstStyle/>
                    <a:p>
                      <a:pPr algn="l">
                        <a:spcAft>
                          <a:spcPts val="0"/>
                        </a:spcAft>
                      </a:pPr>
                      <a:r>
                        <a:rPr lang="zh-CN" sz="1050" kern="0">
                          <a:effectLst/>
                        </a:rPr>
                        <a:t>工信部安﹝</a:t>
                      </a:r>
                      <a:r>
                        <a:rPr lang="en-US" sz="1050" kern="0">
                          <a:effectLst/>
                        </a:rPr>
                        <a:t>2010</a:t>
                      </a:r>
                      <a:r>
                        <a:rPr lang="zh-CN" sz="1050" kern="0">
                          <a:effectLst/>
                        </a:rPr>
                        <a:t>﹞</a:t>
                      </a:r>
                      <a:r>
                        <a:rPr lang="en-US" sz="1050" kern="0">
                          <a:effectLst/>
                        </a:rPr>
                        <a:t>227</a:t>
                      </a:r>
                      <a:r>
                        <a:rPr lang="zh-CN" sz="1050" kern="0">
                          <a:effectLst/>
                        </a:rPr>
                        <a:t>号</a:t>
                      </a:r>
                      <a:endParaRPr lang="zh-CN" sz="1600" kern="100">
                        <a:effectLst/>
                        <a:latin typeface="Times New Roman" panose="02020603050405020304" pitchFamily="18" charset="0"/>
                        <a:ea typeface="FangSong_GB2312" panose="02010609030101010101" pitchFamily="49" charset="-122"/>
                      </a:endParaRPr>
                    </a:p>
                  </a:txBody>
                  <a:tcPr marL="68580" marR="68580" marT="0" marB="0" anchor="ctr"/>
                </a:tc>
              </a:tr>
              <a:tr h="381000">
                <a:tc>
                  <a:txBody>
                    <a:bodyPr/>
                    <a:lstStyle/>
                    <a:p>
                      <a:pPr algn="ctr" fontAlgn="ctr">
                        <a:spcAft>
                          <a:spcPts val="0"/>
                        </a:spcAft>
                      </a:pPr>
                      <a:r>
                        <a:rPr lang="en-US" sz="1050" kern="100">
                          <a:effectLst/>
                        </a:rPr>
                        <a:t>64</a:t>
                      </a:r>
                      <a:endParaRPr lang="zh-CN" sz="1600" kern="100">
                        <a:effectLst/>
                        <a:latin typeface="Times New Roman" panose="02020603050405020304" pitchFamily="18" charset="0"/>
                        <a:ea typeface="FangSong_GB2312" panose="02010609030101010101" pitchFamily="49" charset="-122"/>
                      </a:endParaRPr>
                    </a:p>
                  </a:txBody>
                  <a:tcPr marL="68580" marR="68580" marT="0" marB="0" anchor="ctr"/>
                </a:tc>
                <a:tc>
                  <a:txBody>
                    <a:bodyPr/>
                    <a:lstStyle/>
                    <a:p>
                      <a:pPr algn="l">
                        <a:spcAft>
                          <a:spcPts val="0"/>
                        </a:spcAft>
                      </a:pPr>
                      <a:r>
                        <a:rPr lang="zh-CN" sz="1050" kern="0">
                          <a:effectLst/>
                        </a:rPr>
                        <a:t>关于进一步加强工业 通信和民爆行业企业安全生产工作的通知</a:t>
                      </a:r>
                      <a:endParaRPr lang="zh-CN" sz="1600" kern="100">
                        <a:effectLst/>
                        <a:latin typeface="Times New Roman" panose="02020603050405020304" pitchFamily="18" charset="0"/>
                        <a:ea typeface="FangSong_GB2312" panose="02010609030101010101" pitchFamily="49" charset="-122"/>
                      </a:endParaRPr>
                    </a:p>
                  </a:txBody>
                  <a:tcPr marL="68580" marR="68580" marT="0" marB="0" anchor="ctr"/>
                </a:tc>
                <a:tc>
                  <a:txBody>
                    <a:bodyPr/>
                    <a:lstStyle/>
                    <a:p>
                      <a:pPr algn="l">
                        <a:spcAft>
                          <a:spcPts val="0"/>
                        </a:spcAft>
                      </a:pPr>
                      <a:r>
                        <a:rPr lang="zh-CN" sz="1050" kern="0">
                          <a:effectLst/>
                        </a:rPr>
                        <a:t>工信部安﹝</a:t>
                      </a:r>
                      <a:r>
                        <a:rPr lang="en-US" sz="1050" kern="0">
                          <a:effectLst/>
                        </a:rPr>
                        <a:t>2010</a:t>
                      </a:r>
                      <a:r>
                        <a:rPr lang="zh-CN" sz="1050" kern="0">
                          <a:effectLst/>
                        </a:rPr>
                        <a:t>﹞</a:t>
                      </a:r>
                      <a:r>
                        <a:rPr lang="en-US" sz="1050" kern="0">
                          <a:effectLst/>
                        </a:rPr>
                        <a:t>393</a:t>
                      </a:r>
                      <a:r>
                        <a:rPr lang="zh-CN" sz="1050" kern="0">
                          <a:effectLst/>
                        </a:rPr>
                        <a:t>号</a:t>
                      </a:r>
                      <a:endParaRPr lang="zh-CN" sz="1600" kern="100">
                        <a:effectLst/>
                        <a:latin typeface="Times New Roman" panose="02020603050405020304" pitchFamily="18" charset="0"/>
                        <a:ea typeface="FangSong_GB2312" panose="02010609030101010101" pitchFamily="49" charset="-122"/>
                      </a:endParaRPr>
                    </a:p>
                  </a:txBody>
                  <a:tcPr marL="68580" marR="68580" marT="0" marB="0" anchor="ctr"/>
                </a:tc>
              </a:tr>
              <a:tr h="381000">
                <a:tc>
                  <a:txBody>
                    <a:bodyPr/>
                    <a:lstStyle/>
                    <a:p>
                      <a:pPr algn="ctr" fontAlgn="ctr">
                        <a:spcAft>
                          <a:spcPts val="0"/>
                        </a:spcAft>
                      </a:pPr>
                      <a:r>
                        <a:rPr lang="en-US" sz="1050" kern="100">
                          <a:effectLst/>
                        </a:rPr>
                        <a:t>65</a:t>
                      </a:r>
                      <a:endParaRPr lang="zh-CN" sz="1600" kern="100">
                        <a:effectLst/>
                        <a:latin typeface="Times New Roman" panose="02020603050405020304" pitchFamily="18" charset="0"/>
                        <a:ea typeface="FangSong_GB2312" panose="02010609030101010101" pitchFamily="49" charset="-122"/>
                      </a:endParaRPr>
                    </a:p>
                  </a:txBody>
                  <a:tcPr marL="68580" marR="68580" marT="0" marB="0" anchor="ctr"/>
                </a:tc>
                <a:tc>
                  <a:txBody>
                    <a:bodyPr/>
                    <a:lstStyle/>
                    <a:p>
                      <a:pPr algn="l">
                        <a:spcAft>
                          <a:spcPts val="0"/>
                        </a:spcAft>
                      </a:pPr>
                      <a:r>
                        <a:rPr lang="zh-CN" sz="1050" kern="0">
                          <a:effectLst/>
                        </a:rPr>
                        <a:t>关于印发《民爆行业生产安全事故应急预案及编制导则》的通知</a:t>
                      </a:r>
                      <a:endParaRPr lang="zh-CN" sz="1600" kern="100">
                        <a:effectLst/>
                        <a:latin typeface="Times New Roman" panose="02020603050405020304" pitchFamily="18" charset="0"/>
                        <a:ea typeface="FangSong_GB2312" panose="02010609030101010101" pitchFamily="49" charset="-122"/>
                      </a:endParaRPr>
                    </a:p>
                  </a:txBody>
                  <a:tcPr marL="68580" marR="68580" marT="0" marB="0" anchor="ctr"/>
                </a:tc>
                <a:tc>
                  <a:txBody>
                    <a:bodyPr/>
                    <a:lstStyle/>
                    <a:p>
                      <a:pPr algn="l">
                        <a:spcAft>
                          <a:spcPts val="0"/>
                        </a:spcAft>
                      </a:pPr>
                      <a:r>
                        <a:rPr lang="zh-CN" sz="1050" kern="0">
                          <a:effectLst/>
                        </a:rPr>
                        <a:t>工信部安﹝</a:t>
                      </a:r>
                      <a:r>
                        <a:rPr lang="en-US" sz="1050" kern="0">
                          <a:effectLst/>
                        </a:rPr>
                        <a:t>2010</a:t>
                      </a:r>
                      <a:r>
                        <a:rPr lang="zh-CN" sz="1050" kern="0">
                          <a:effectLst/>
                        </a:rPr>
                        <a:t>﹞</a:t>
                      </a:r>
                      <a:r>
                        <a:rPr lang="en-US" sz="1050" kern="0">
                          <a:effectLst/>
                        </a:rPr>
                        <a:t>493</a:t>
                      </a:r>
                      <a:r>
                        <a:rPr lang="zh-CN" sz="1050" kern="0">
                          <a:effectLst/>
                        </a:rPr>
                        <a:t>号</a:t>
                      </a:r>
                      <a:endParaRPr lang="zh-CN" sz="1600" kern="100">
                        <a:effectLst/>
                        <a:latin typeface="Times New Roman" panose="02020603050405020304" pitchFamily="18" charset="0"/>
                        <a:ea typeface="FangSong_GB2312" panose="02010609030101010101" pitchFamily="49" charset="-122"/>
                      </a:endParaRPr>
                    </a:p>
                  </a:txBody>
                  <a:tcPr marL="68580" marR="68580" marT="0" marB="0" anchor="ctr"/>
                </a:tc>
              </a:tr>
              <a:tr h="381000">
                <a:tc>
                  <a:txBody>
                    <a:bodyPr/>
                    <a:lstStyle/>
                    <a:p>
                      <a:pPr algn="ctr" fontAlgn="ctr">
                        <a:spcAft>
                          <a:spcPts val="0"/>
                        </a:spcAft>
                      </a:pPr>
                      <a:r>
                        <a:rPr lang="en-US" sz="1050" kern="100">
                          <a:effectLst/>
                        </a:rPr>
                        <a:t>66</a:t>
                      </a:r>
                      <a:endParaRPr lang="zh-CN" sz="1600" kern="100">
                        <a:effectLst/>
                        <a:latin typeface="Times New Roman" panose="02020603050405020304" pitchFamily="18" charset="0"/>
                        <a:ea typeface="FangSong_GB2312" panose="02010609030101010101" pitchFamily="49" charset="-122"/>
                      </a:endParaRPr>
                    </a:p>
                  </a:txBody>
                  <a:tcPr marL="68580" marR="68580" marT="0" marB="0" anchor="ctr"/>
                </a:tc>
                <a:tc>
                  <a:txBody>
                    <a:bodyPr/>
                    <a:lstStyle/>
                    <a:p>
                      <a:pPr algn="l">
                        <a:spcAft>
                          <a:spcPts val="0"/>
                        </a:spcAft>
                      </a:pPr>
                      <a:r>
                        <a:rPr lang="zh-CN" sz="1050" kern="0" dirty="0">
                          <a:effectLst/>
                        </a:rPr>
                        <a:t>关于进一步推进民爆行业结构调整的指导意见</a:t>
                      </a:r>
                      <a:endParaRPr lang="zh-CN" sz="1600" kern="100" dirty="0">
                        <a:effectLst/>
                        <a:latin typeface="Times New Roman" panose="02020603050405020304" pitchFamily="18" charset="0"/>
                        <a:ea typeface="FangSong_GB2312" panose="02010609030101010101" pitchFamily="49" charset="-122"/>
                      </a:endParaRPr>
                    </a:p>
                  </a:txBody>
                  <a:tcPr marL="68580" marR="68580" marT="0" marB="0" anchor="ctr"/>
                </a:tc>
                <a:tc>
                  <a:txBody>
                    <a:bodyPr/>
                    <a:lstStyle/>
                    <a:p>
                      <a:pPr algn="l">
                        <a:spcAft>
                          <a:spcPts val="0"/>
                        </a:spcAft>
                      </a:pPr>
                      <a:r>
                        <a:rPr lang="zh-CN" sz="1050" kern="0" dirty="0">
                          <a:effectLst/>
                        </a:rPr>
                        <a:t>工信部安﹝</a:t>
                      </a:r>
                      <a:r>
                        <a:rPr lang="en-US" sz="1050" kern="0" dirty="0">
                          <a:effectLst/>
                        </a:rPr>
                        <a:t>2010</a:t>
                      </a:r>
                      <a:r>
                        <a:rPr lang="zh-CN" sz="1050" kern="0" dirty="0">
                          <a:effectLst/>
                        </a:rPr>
                        <a:t>﹞</a:t>
                      </a:r>
                      <a:r>
                        <a:rPr lang="en-US" sz="1050" kern="0" dirty="0">
                          <a:effectLst/>
                        </a:rPr>
                        <a:t>581</a:t>
                      </a:r>
                      <a:r>
                        <a:rPr lang="zh-CN" sz="1050" kern="0" dirty="0">
                          <a:effectLst/>
                        </a:rPr>
                        <a:t>号</a:t>
                      </a:r>
                      <a:endParaRPr lang="zh-CN" sz="1600" kern="100" dirty="0">
                        <a:effectLst/>
                        <a:latin typeface="Times New Roman" panose="02020603050405020304" pitchFamily="18" charset="0"/>
                        <a:ea typeface="FangSong_GB2312" panose="02010609030101010101" pitchFamily="49" charset="-122"/>
                      </a:endParaRPr>
                    </a:p>
                  </a:txBody>
                  <a:tcPr marL="68580" marR="68580" marT="0" marB="0" anchor="ctr"/>
                </a:tc>
              </a:tr>
            </a:tbl>
          </a:graphicData>
        </a:graphic>
      </p:graphicFrame>
      <p:graphicFrame>
        <p:nvGraphicFramePr>
          <p:cNvPr id="16" name="表格 15"/>
          <p:cNvGraphicFramePr>
            <a:graphicFrameLocks noGrp="1"/>
          </p:cNvGraphicFramePr>
          <p:nvPr>
            <p:extLst>
              <p:ext uri="{D42A27DB-BD31-4B8C-83A1-F6EECF244321}">
                <p14:modId xmlns:p14="http://schemas.microsoft.com/office/powerpoint/2010/main" xmlns="" val="3763701712"/>
              </p:ext>
            </p:extLst>
          </p:nvPr>
        </p:nvGraphicFramePr>
        <p:xfrm>
          <a:off x="418085" y="3578755"/>
          <a:ext cx="7433976" cy="387443"/>
        </p:xfrm>
        <a:graphic>
          <a:graphicData uri="http://schemas.openxmlformats.org/drawingml/2006/table">
            <a:tbl>
              <a:tblPr>
                <a:tableStyleId>{5C22544A-7EE6-4342-B048-85BDC9FD1C3A}</a:tableStyleId>
              </a:tblPr>
              <a:tblGrid>
                <a:gridCol w="472224"/>
                <a:gridCol w="4985709"/>
                <a:gridCol w="1976043"/>
              </a:tblGrid>
              <a:tr h="387443">
                <a:tc>
                  <a:txBody>
                    <a:bodyPr/>
                    <a:lstStyle/>
                    <a:p>
                      <a:pPr algn="ctr" fontAlgn="ctr">
                        <a:spcAft>
                          <a:spcPts val="0"/>
                        </a:spcAft>
                      </a:pPr>
                      <a:r>
                        <a:rPr lang="en-US" sz="1050" kern="100" dirty="0">
                          <a:effectLst/>
                        </a:rPr>
                        <a:t>97</a:t>
                      </a:r>
                      <a:endParaRPr lang="zh-CN" sz="1600" kern="100" dirty="0">
                        <a:effectLst/>
                        <a:latin typeface="Times New Roman" panose="02020603050405020304" pitchFamily="18" charset="0"/>
                        <a:ea typeface="FangSong_GB2312" panose="02010609030101010101" pitchFamily="49" charset="-122"/>
                      </a:endParaRPr>
                    </a:p>
                  </a:txBody>
                  <a:tcPr marL="68580" marR="68580" marT="0" marB="0" anchor="ctr"/>
                </a:tc>
                <a:tc>
                  <a:txBody>
                    <a:bodyPr/>
                    <a:lstStyle/>
                    <a:p>
                      <a:pPr algn="l">
                        <a:spcAft>
                          <a:spcPts val="0"/>
                        </a:spcAft>
                      </a:pPr>
                      <a:r>
                        <a:rPr lang="zh-CN" sz="1050" kern="0">
                          <a:effectLst/>
                        </a:rPr>
                        <a:t>关于加强工业雷管安全生产基础条件建设的指导意见</a:t>
                      </a:r>
                      <a:endParaRPr lang="zh-CN" sz="1600" kern="100">
                        <a:effectLst/>
                        <a:latin typeface="Times New Roman" panose="02020603050405020304" pitchFamily="18" charset="0"/>
                        <a:ea typeface="FangSong_GB2312" panose="02010609030101010101" pitchFamily="49" charset="-122"/>
                      </a:endParaRPr>
                    </a:p>
                  </a:txBody>
                  <a:tcPr marL="68580" marR="68580" marT="0" marB="0" anchor="ctr"/>
                </a:tc>
                <a:tc>
                  <a:txBody>
                    <a:bodyPr/>
                    <a:lstStyle/>
                    <a:p>
                      <a:pPr algn="l">
                        <a:spcAft>
                          <a:spcPts val="0"/>
                        </a:spcAft>
                      </a:pPr>
                      <a:r>
                        <a:rPr lang="zh-CN" sz="1050" kern="0" dirty="0">
                          <a:effectLst/>
                        </a:rPr>
                        <a:t>工信部安﹝</a:t>
                      </a:r>
                      <a:r>
                        <a:rPr lang="en-US" sz="1050" kern="0" dirty="0">
                          <a:effectLst/>
                        </a:rPr>
                        <a:t>2011</a:t>
                      </a:r>
                      <a:r>
                        <a:rPr lang="zh-CN" sz="1050" kern="0" dirty="0">
                          <a:effectLst/>
                        </a:rPr>
                        <a:t>﹞</a:t>
                      </a:r>
                      <a:r>
                        <a:rPr lang="en-US" sz="1050" kern="0" dirty="0">
                          <a:effectLst/>
                        </a:rPr>
                        <a:t>431</a:t>
                      </a:r>
                      <a:r>
                        <a:rPr lang="zh-CN" sz="1050" kern="0" dirty="0">
                          <a:effectLst/>
                        </a:rPr>
                        <a:t>号</a:t>
                      </a:r>
                      <a:endParaRPr lang="zh-CN" sz="1600" kern="100" dirty="0">
                        <a:effectLst/>
                        <a:latin typeface="Times New Roman" panose="02020603050405020304" pitchFamily="18" charset="0"/>
                        <a:ea typeface="FangSong_GB2312" panose="02010609030101010101" pitchFamily="49" charset="-122"/>
                      </a:endParaRPr>
                    </a:p>
                  </a:txBody>
                  <a:tcPr marL="68580" marR="68580" marT="0" marB="0" anchor="ctr"/>
                </a:tc>
              </a:tr>
            </a:tbl>
          </a:graphicData>
        </a:graphic>
      </p:graphicFrame>
      <p:graphicFrame>
        <p:nvGraphicFramePr>
          <p:cNvPr id="17" name="表格 16"/>
          <p:cNvGraphicFramePr>
            <a:graphicFrameLocks noGrp="1"/>
          </p:cNvGraphicFramePr>
          <p:nvPr>
            <p:extLst>
              <p:ext uri="{D42A27DB-BD31-4B8C-83A1-F6EECF244321}">
                <p14:modId xmlns:p14="http://schemas.microsoft.com/office/powerpoint/2010/main" xmlns="" val="1991761103"/>
              </p:ext>
            </p:extLst>
          </p:nvPr>
        </p:nvGraphicFramePr>
        <p:xfrm>
          <a:off x="418084" y="4004243"/>
          <a:ext cx="7433976" cy="381000"/>
        </p:xfrm>
        <a:graphic>
          <a:graphicData uri="http://schemas.openxmlformats.org/drawingml/2006/table">
            <a:tbl>
              <a:tblPr>
                <a:tableStyleId>{5C22544A-7EE6-4342-B048-85BDC9FD1C3A}</a:tableStyleId>
              </a:tblPr>
              <a:tblGrid>
                <a:gridCol w="472224"/>
                <a:gridCol w="4985709"/>
                <a:gridCol w="1976043"/>
              </a:tblGrid>
              <a:tr h="381000">
                <a:tc>
                  <a:txBody>
                    <a:bodyPr/>
                    <a:lstStyle/>
                    <a:p>
                      <a:pPr algn="ctr" fontAlgn="ctr">
                        <a:spcAft>
                          <a:spcPts val="0"/>
                        </a:spcAft>
                      </a:pPr>
                      <a:r>
                        <a:rPr lang="en-US" sz="1050" kern="100" dirty="0">
                          <a:effectLst/>
                        </a:rPr>
                        <a:t>134</a:t>
                      </a:r>
                      <a:endParaRPr lang="zh-CN" sz="1600" kern="100" dirty="0">
                        <a:effectLst/>
                        <a:latin typeface="Times New Roman" panose="02020603050405020304" pitchFamily="18" charset="0"/>
                        <a:ea typeface="FangSong_GB2312" panose="02010609030101010101" pitchFamily="49" charset="-122"/>
                      </a:endParaRPr>
                    </a:p>
                  </a:txBody>
                  <a:tcPr marL="68580" marR="68580" marT="0" marB="0" anchor="ctr"/>
                </a:tc>
                <a:tc>
                  <a:txBody>
                    <a:bodyPr/>
                    <a:lstStyle/>
                    <a:p>
                      <a:pPr algn="l">
                        <a:spcAft>
                          <a:spcPts val="0"/>
                        </a:spcAft>
                      </a:pPr>
                      <a:r>
                        <a:rPr lang="zh-CN" sz="1050" kern="0" dirty="0">
                          <a:effectLst/>
                        </a:rPr>
                        <a:t>关于提升工业炸药生产线本质安全水平的指导意见</a:t>
                      </a:r>
                      <a:endParaRPr lang="zh-CN" sz="1600" kern="100" dirty="0">
                        <a:effectLst/>
                        <a:latin typeface="Times New Roman" panose="02020603050405020304" pitchFamily="18" charset="0"/>
                        <a:ea typeface="FangSong_GB2312" panose="02010609030101010101" pitchFamily="49" charset="-122"/>
                      </a:endParaRPr>
                    </a:p>
                  </a:txBody>
                  <a:tcPr marL="68580" marR="68580" marT="0" marB="0" anchor="ctr"/>
                </a:tc>
                <a:tc>
                  <a:txBody>
                    <a:bodyPr/>
                    <a:lstStyle/>
                    <a:p>
                      <a:pPr algn="l">
                        <a:spcAft>
                          <a:spcPts val="0"/>
                        </a:spcAft>
                      </a:pPr>
                      <a:r>
                        <a:rPr lang="zh-CN" sz="1050" kern="0" dirty="0">
                          <a:effectLst/>
                        </a:rPr>
                        <a:t>工信部安﹝</a:t>
                      </a:r>
                      <a:r>
                        <a:rPr lang="en-US" sz="1050" kern="0" dirty="0">
                          <a:effectLst/>
                        </a:rPr>
                        <a:t>2012</a:t>
                      </a:r>
                      <a:r>
                        <a:rPr lang="zh-CN" sz="1050" kern="0" dirty="0">
                          <a:effectLst/>
                        </a:rPr>
                        <a:t>﹞</a:t>
                      </a:r>
                      <a:r>
                        <a:rPr lang="en-US" sz="1050" kern="0" dirty="0">
                          <a:effectLst/>
                        </a:rPr>
                        <a:t>301</a:t>
                      </a:r>
                      <a:r>
                        <a:rPr lang="zh-CN" sz="1050" kern="0" dirty="0">
                          <a:effectLst/>
                        </a:rPr>
                        <a:t>号</a:t>
                      </a:r>
                      <a:endParaRPr lang="zh-CN" sz="1600" kern="100" dirty="0">
                        <a:effectLst/>
                        <a:latin typeface="Times New Roman" panose="02020603050405020304" pitchFamily="18" charset="0"/>
                        <a:ea typeface="FangSong_GB2312" panose="02010609030101010101" pitchFamily="49" charset="-122"/>
                      </a:endParaRPr>
                    </a:p>
                  </a:txBody>
                  <a:tcPr marL="68580" marR="68580" marT="0" marB="0" anchor="ctr"/>
                </a:tc>
              </a:tr>
            </a:tbl>
          </a:graphicData>
        </a:graphic>
      </p:graphicFrame>
      <p:graphicFrame>
        <p:nvGraphicFramePr>
          <p:cNvPr id="18" name="表格 17"/>
          <p:cNvGraphicFramePr>
            <a:graphicFrameLocks noGrp="1"/>
          </p:cNvGraphicFramePr>
          <p:nvPr>
            <p:extLst>
              <p:ext uri="{D42A27DB-BD31-4B8C-83A1-F6EECF244321}">
                <p14:modId xmlns:p14="http://schemas.microsoft.com/office/powerpoint/2010/main" xmlns="" val="157424538"/>
              </p:ext>
            </p:extLst>
          </p:nvPr>
        </p:nvGraphicFramePr>
        <p:xfrm>
          <a:off x="410888" y="4373100"/>
          <a:ext cx="7441172" cy="762000"/>
        </p:xfrm>
        <a:graphic>
          <a:graphicData uri="http://schemas.openxmlformats.org/drawingml/2006/table">
            <a:tbl>
              <a:tblPr>
                <a:tableStyleId>{5C22544A-7EE6-4342-B048-85BDC9FD1C3A}</a:tableStyleId>
              </a:tblPr>
              <a:tblGrid>
                <a:gridCol w="472681"/>
                <a:gridCol w="4990535"/>
                <a:gridCol w="1977956"/>
              </a:tblGrid>
              <a:tr h="381000">
                <a:tc>
                  <a:txBody>
                    <a:bodyPr/>
                    <a:lstStyle/>
                    <a:p>
                      <a:pPr algn="ctr" fontAlgn="ctr">
                        <a:spcAft>
                          <a:spcPts val="0"/>
                        </a:spcAft>
                      </a:pPr>
                      <a:r>
                        <a:rPr lang="en-US" sz="1050" kern="100" dirty="0">
                          <a:effectLst/>
                        </a:rPr>
                        <a:t>171</a:t>
                      </a:r>
                      <a:endParaRPr lang="zh-CN" sz="1600" kern="100" dirty="0">
                        <a:effectLst/>
                        <a:latin typeface="Times New Roman" panose="02020603050405020304" pitchFamily="18" charset="0"/>
                        <a:ea typeface="FangSong_GB2312" panose="02010609030101010101" pitchFamily="49" charset="-122"/>
                      </a:endParaRPr>
                    </a:p>
                  </a:txBody>
                  <a:tcPr marL="68580" marR="68580" marT="0" marB="0" anchor="ctr"/>
                </a:tc>
                <a:tc>
                  <a:txBody>
                    <a:bodyPr/>
                    <a:lstStyle/>
                    <a:p>
                      <a:pPr algn="l">
                        <a:spcAft>
                          <a:spcPts val="0"/>
                        </a:spcAft>
                      </a:pPr>
                      <a:r>
                        <a:rPr lang="zh-CN" sz="1050" kern="0" dirty="0">
                          <a:effectLst/>
                        </a:rPr>
                        <a:t>关于印发《民用爆炸物品进出口管理办法实施细则》的通知</a:t>
                      </a:r>
                      <a:endParaRPr lang="zh-CN" sz="1600" kern="100" dirty="0">
                        <a:effectLst/>
                        <a:latin typeface="Times New Roman" panose="02020603050405020304" pitchFamily="18" charset="0"/>
                        <a:ea typeface="FangSong_GB2312" panose="02010609030101010101" pitchFamily="49" charset="-122"/>
                      </a:endParaRPr>
                    </a:p>
                  </a:txBody>
                  <a:tcPr marL="68580" marR="68580" marT="0" marB="0" anchor="ctr"/>
                </a:tc>
                <a:tc>
                  <a:txBody>
                    <a:bodyPr/>
                    <a:lstStyle/>
                    <a:p>
                      <a:pPr algn="l">
                        <a:spcAft>
                          <a:spcPts val="0"/>
                        </a:spcAft>
                      </a:pPr>
                      <a:r>
                        <a:rPr lang="zh-CN" sz="1050" kern="0" dirty="0">
                          <a:effectLst/>
                        </a:rPr>
                        <a:t>工信部联安﹝</a:t>
                      </a:r>
                      <a:r>
                        <a:rPr lang="en-US" sz="1050" kern="0" dirty="0">
                          <a:effectLst/>
                        </a:rPr>
                        <a:t>2013</a:t>
                      </a:r>
                      <a:r>
                        <a:rPr lang="zh-CN" sz="1050" kern="0" dirty="0">
                          <a:effectLst/>
                        </a:rPr>
                        <a:t>﹞</a:t>
                      </a:r>
                      <a:r>
                        <a:rPr lang="en-US" sz="1050" kern="0" dirty="0">
                          <a:effectLst/>
                        </a:rPr>
                        <a:t>61</a:t>
                      </a:r>
                      <a:r>
                        <a:rPr lang="zh-CN" sz="1050" kern="0" dirty="0">
                          <a:effectLst/>
                        </a:rPr>
                        <a:t>号</a:t>
                      </a:r>
                      <a:endParaRPr lang="zh-CN" sz="1600" kern="100" dirty="0">
                        <a:effectLst/>
                        <a:latin typeface="Times New Roman" panose="02020603050405020304" pitchFamily="18" charset="0"/>
                        <a:ea typeface="FangSong_GB2312" panose="02010609030101010101" pitchFamily="49" charset="-122"/>
                      </a:endParaRPr>
                    </a:p>
                  </a:txBody>
                  <a:tcPr marL="68580" marR="68580" marT="0" marB="0" anchor="ctr"/>
                </a:tc>
              </a:tr>
              <a:tr h="381000">
                <a:tc>
                  <a:txBody>
                    <a:bodyPr/>
                    <a:lstStyle/>
                    <a:p>
                      <a:pPr algn="ctr" fontAlgn="ctr">
                        <a:spcAft>
                          <a:spcPts val="0"/>
                        </a:spcAft>
                      </a:pPr>
                      <a:r>
                        <a:rPr lang="en-US" sz="1050" kern="100">
                          <a:effectLst/>
                        </a:rPr>
                        <a:t>172</a:t>
                      </a:r>
                      <a:endParaRPr lang="zh-CN" sz="1600" kern="100">
                        <a:effectLst/>
                        <a:latin typeface="Times New Roman" panose="02020603050405020304" pitchFamily="18" charset="0"/>
                        <a:ea typeface="FangSong_GB2312" panose="02010609030101010101" pitchFamily="49" charset="-122"/>
                      </a:endParaRPr>
                    </a:p>
                  </a:txBody>
                  <a:tcPr marL="68580" marR="68580" marT="0" marB="0" anchor="ctr"/>
                </a:tc>
                <a:tc>
                  <a:txBody>
                    <a:bodyPr/>
                    <a:lstStyle/>
                    <a:p>
                      <a:pPr algn="l">
                        <a:spcAft>
                          <a:spcPts val="0"/>
                        </a:spcAft>
                      </a:pPr>
                      <a:r>
                        <a:rPr lang="zh-CN" sz="1050" kern="0" dirty="0">
                          <a:effectLst/>
                        </a:rPr>
                        <a:t>关于印发《民用爆炸物品企业安全生产标准化管理通则》的通知</a:t>
                      </a:r>
                      <a:endParaRPr lang="zh-CN" sz="1600" kern="100" dirty="0">
                        <a:effectLst/>
                        <a:latin typeface="Times New Roman" panose="02020603050405020304" pitchFamily="18" charset="0"/>
                        <a:ea typeface="FangSong_GB2312" panose="02010609030101010101" pitchFamily="49" charset="-122"/>
                      </a:endParaRPr>
                    </a:p>
                  </a:txBody>
                  <a:tcPr marL="68580" marR="68580" marT="0" marB="0" anchor="ctr"/>
                </a:tc>
                <a:tc>
                  <a:txBody>
                    <a:bodyPr/>
                    <a:lstStyle/>
                    <a:p>
                      <a:pPr algn="l">
                        <a:spcAft>
                          <a:spcPts val="0"/>
                        </a:spcAft>
                      </a:pPr>
                      <a:r>
                        <a:rPr lang="zh-CN" sz="1050" kern="0" dirty="0">
                          <a:effectLst/>
                        </a:rPr>
                        <a:t>工信部安﹝</a:t>
                      </a:r>
                      <a:r>
                        <a:rPr lang="en-US" sz="1050" kern="0" dirty="0">
                          <a:effectLst/>
                        </a:rPr>
                        <a:t>2013</a:t>
                      </a:r>
                      <a:r>
                        <a:rPr lang="zh-CN" sz="1050" kern="0" dirty="0">
                          <a:effectLst/>
                        </a:rPr>
                        <a:t>﹞</a:t>
                      </a:r>
                      <a:r>
                        <a:rPr lang="en-US" sz="1050" kern="0" dirty="0">
                          <a:effectLst/>
                        </a:rPr>
                        <a:t>20</a:t>
                      </a:r>
                      <a:r>
                        <a:rPr lang="zh-CN" sz="1050" kern="0" dirty="0">
                          <a:effectLst/>
                        </a:rPr>
                        <a:t>号</a:t>
                      </a:r>
                      <a:endParaRPr lang="zh-CN" sz="1600" kern="100" dirty="0">
                        <a:effectLst/>
                        <a:latin typeface="Times New Roman" panose="02020603050405020304" pitchFamily="18" charset="0"/>
                        <a:ea typeface="FangSong_GB2312" panose="02010609030101010101" pitchFamily="49" charset="-122"/>
                      </a:endParaRPr>
                    </a:p>
                  </a:txBody>
                  <a:tcPr marL="68580" marR="68580" marT="0" marB="0" anchor="ctr"/>
                </a:tc>
              </a:tr>
            </a:tbl>
          </a:graphicData>
        </a:graphic>
      </p:graphicFrame>
      <p:graphicFrame>
        <p:nvGraphicFramePr>
          <p:cNvPr id="19" name="表格 18"/>
          <p:cNvGraphicFramePr>
            <a:graphicFrameLocks noGrp="1"/>
          </p:cNvGraphicFramePr>
          <p:nvPr>
            <p:extLst>
              <p:ext uri="{D42A27DB-BD31-4B8C-83A1-F6EECF244321}">
                <p14:modId xmlns:p14="http://schemas.microsoft.com/office/powerpoint/2010/main" xmlns="" val="3739407847"/>
              </p:ext>
            </p:extLst>
          </p:nvPr>
        </p:nvGraphicFramePr>
        <p:xfrm>
          <a:off x="418083" y="5161002"/>
          <a:ext cx="7433976" cy="762000"/>
        </p:xfrm>
        <a:graphic>
          <a:graphicData uri="http://schemas.openxmlformats.org/drawingml/2006/table">
            <a:tbl>
              <a:tblPr>
                <a:tableStyleId>{5C22544A-7EE6-4342-B048-85BDC9FD1C3A}</a:tableStyleId>
              </a:tblPr>
              <a:tblGrid>
                <a:gridCol w="472223"/>
                <a:gridCol w="4985710"/>
                <a:gridCol w="1976043"/>
              </a:tblGrid>
              <a:tr h="381000">
                <a:tc>
                  <a:txBody>
                    <a:bodyPr/>
                    <a:lstStyle/>
                    <a:p>
                      <a:pPr algn="ctr" fontAlgn="ctr">
                        <a:spcAft>
                          <a:spcPts val="0"/>
                        </a:spcAft>
                      </a:pPr>
                      <a:r>
                        <a:rPr lang="en-US" sz="1050" kern="100" dirty="0">
                          <a:effectLst/>
                        </a:rPr>
                        <a:t>211</a:t>
                      </a:r>
                      <a:endParaRPr lang="zh-CN" sz="1600" kern="100" dirty="0">
                        <a:effectLst/>
                        <a:latin typeface="Times New Roman" panose="02020603050405020304" pitchFamily="18" charset="0"/>
                        <a:ea typeface="FangSong_GB2312" panose="02010609030101010101" pitchFamily="49" charset="-122"/>
                      </a:endParaRPr>
                    </a:p>
                  </a:txBody>
                  <a:tcPr marL="68580" marR="68580" marT="0" marB="0" anchor="ctr"/>
                </a:tc>
                <a:tc>
                  <a:txBody>
                    <a:bodyPr/>
                    <a:lstStyle/>
                    <a:p>
                      <a:pPr algn="l">
                        <a:spcAft>
                          <a:spcPts val="0"/>
                        </a:spcAft>
                      </a:pPr>
                      <a:r>
                        <a:rPr lang="zh-CN" sz="1050" kern="0" dirty="0">
                          <a:effectLst/>
                        </a:rPr>
                        <a:t>关于进一步加强乳化炸药生产重点环节安全管理工作的通知</a:t>
                      </a:r>
                      <a:endParaRPr lang="zh-CN" sz="1600" kern="100" dirty="0">
                        <a:effectLst/>
                        <a:latin typeface="Times New Roman" panose="02020603050405020304" pitchFamily="18" charset="0"/>
                        <a:ea typeface="FangSong_GB2312" panose="02010609030101010101" pitchFamily="49" charset="-122"/>
                      </a:endParaRPr>
                    </a:p>
                  </a:txBody>
                  <a:tcPr marL="68580" marR="68580" marT="0" marB="0" anchor="ctr"/>
                </a:tc>
                <a:tc>
                  <a:txBody>
                    <a:bodyPr/>
                    <a:lstStyle/>
                    <a:p>
                      <a:pPr algn="l">
                        <a:spcAft>
                          <a:spcPts val="0"/>
                        </a:spcAft>
                      </a:pPr>
                      <a:r>
                        <a:rPr lang="zh-CN" sz="1050" kern="0">
                          <a:effectLst/>
                        </a:rPr>
                        <a:t>工信厅安﹝</a:t>
                      </a:r>
                      <a:r>
                        <a:rPr lang="en-US" sz="1050" kern="0">
                          <a:effectLst/>
                        </a:rPr>
                        <a:t>2014</a:t>
                      </a:r>
                      <a:r>
                        <a:rPr lang="zh-CN" sz="1050" kern="0">
                          <a:effectLst/>
                        </a:rPr>
                        <a:t>﹞</a:t>
                      </a:r>
                      <a:r>
                        <a:rPr lang="en-US" sz="1050" kern="0">
                          <a:effectLst/>
                        </a:rPr>
                        <a:t>47</a:t>
                      </a:r>
                      <a:r>
                        <a:rPr lang="zh-CN" sz="1050" kern="0">
                          <a:effectLst/>
                        </a:rPr>
                        <a:t>号</a:t>
                      </a:r>
                      <a:endParaRPr lang="zh-CN" sz="1600" kern="100">
                        <a:effectLst/>
                        <a:latin typeface="Times New Roman" panose="02020603050405020304" pitchFamily="18" charset="0"/>
                        <a:ea typeface="FangSong_GB2312" panose="02010609030101010101" pitchFamily="49" charset="-122"/>
                      </a:endParaRPr>
                    </a:p>
                  </a:txBody>
                  <a:tcPr marL="68580" marR="68580" marT="0" marB="0" anchor="ctr"/>
                </a:tc>
              </a:tr>
              <a:tr h="381000">
                <a:tc>
                  <a:txBody>
                    <a:bodyPr/>
                    <a:lstStyle/>
                    <a:p>
                      <a:pPr algn="ctr" fontAlgn="ctr">
                        <a:spcAft>
                          <a:spcPts val="0"/>
                        </a:spcAft>
                      </a:pPr>
                      <a:r>
                        <a:rPr lang="en-US" sz="1050" kern="100">
                          <a:effectLst/>
                        </a:rPr>
                        <a:t>212</a:t>
                      </a:r>
                      <a:endParaRPr lang="zh-CN" sz="1600" kern="100">
                        <a:effectLst/>
                        <a:latin typeface="Times New Roman" panose="02020603050405020304" pitchFamily="18" charset="0"/>
                        <a:ea typeface="FangSong_GB2312" panose="02010609030101010101" pitchFamily="49" charset="-122"/>
                      </a:endParaRPr>
                    </a:p>
                  </a:txBody>
                  <a:tcPr marL="68580" marR="68580" marT="0" marB="0" anchor="ctr"/>
                </a:tc>
                <a:tc>
                  <a:txBody>
                    <a:bodyPr/>
                    <a:lstStyle/>
                    <a:p>
                      <a:pPr algn="l">
                        <a:spcAft>
                          <a:spcPts val="0"/>
                        </a:spcAft>
                      </a:pPr>
                      <a:r>
                        <a:rPr lang="zh-CN" sz="1050" kern="0" dirty="0">
                          <a:effectLst/>
                        </a:rPr>
                        <a:t>关于做好民爆安全生产许可下放有关衔接工作的通知</a:t>
                      </a:r>
                      <a:endParaRPr lang="zh-CN" sz="1600" kern="100" dirty="0">
                        <a:effectLst/>
                        <a:latin typeface="Times New Roman" panose="02020603050405020304" pitchFamily="18" charset="0"/>
                        <a:ea typeface="FangSong_GB2312" panose="02010609030101010101" pitchFamily="49" charset="-122"/>
                      </a:endParaRPr>
                    </a:p>
                  </a:txBody>
                  <a:tcPr marL="68580" marR="68580" marT="0" marB="0" anchor="ctr"/>
                </a:tc>
                <a:tc>
                  <a:txBody>
                    <a:bodyPr/>
                    <a:lstStyle/>
                    <a:p>
                      <a:pPr algn="l">
                        <a:spcAft>
                          <a:spcPts val="0"/>
                        </a:spcAft>
                      </a:pPr>
                      <a:r>
                        <a:rPr lang="zh-CN" sz="1050" kern="0" dirty="0">
                          <a:effectLst/>
                        </a:rPr>
                        <a:t>工信部安﹝</a:t>
                      </a:r>
                      <a:r>
                        <a:rPr lang="en-US" sz="1050" kern="0" dirty="0">
                          <a:effectLst/>
                        </a:rPr>
                        <a:t>2014</a:t>
                      </a:r>
                      <a:r>
                        <a:rPr lang="zh-CN" sz="1050" kern="0" dirty="0">
                          <a:effectLst/>
                        </a:rPr>
                        <a:t>﹞</a:t>
                      </a:r>
                      <a:r>
                        <a:rPr lang="en-US" sz="1050" kern="0" dirty="0">
                          <a:effectLst/>
                        </a:rPr>
                        <a:t>125</a:t>
                      </a:r>
                      <a:r>
                        <a:rPr lang="zh-CN" sz="1050" kern="0" dirty="0">
                          <a:effectLst/>
                        </a:rPr>
                        <a:t>号</a:t>
                      </a:r>
                      <a:endParaRPr lang="zh-CN" sz="1600" kern="100" dirty="0">
                        <a:effectLst/>
                        <a:latin typeface="Times New Roman" panose="02020603050405020304" pitchFamily="18" charset="0"/>
                        <a:ea typeface="FangSong_GB2312" panose="02010609030101010101" pitchFamily="49" charset="-122"/>
                      </a:endParaRPr>
                    </a:p>
                  </a:txBody>
                  <a:tcPr marL="68580" marR="68580" marT="0" marB="0" anchor="ctr"/>
                </a:tc>
              </a:tr>
            </a:tbl>
          </a:graphicData>
        </a:graphic>
      </p:graphicFrame>
      <p:graphicFrame>
        <p:nvGraphicFramePr>
          <p:cNvPr id="20" name="表格 19"/>
          <p:cNvGraphicFramePr>
            <a:graphicFrameLocks noGrp="1"/>
          </p:cNvGraphicFramePr>
          <p:nvPr>
            <p:extLst>
              <p:ext uri="{D42A27DB-BD31-4B8C-83A1-F6EECF244321}">
                <p14:modId xmlns:p14="http://schemas.microsoft.com/office/powerpoint/2010/main" xmlns="" val="3787833694"/>
              </p:ext>
            </p:extLst>
          </p:nvPr>
        </p:nvGraphicFramePr>
        <p:xfrm>
          <a:off x="418083" y="5992586"/>
          <a:ext cx="7433976" cy="381000"/>
        </p:xfrm>
        <a:graphic>
          <a:graphicData uri="http://schemas.openxmlformats.org/drawingml/2006/table">
            <a:tbl>
              <a:tblPr>
                <a:tableStyleId>{5C22544A-7EE6-4342-B048-85BDC9FD1C3A}</a:tableStyleId>
              </a:tblPr>
              <a:tblGrid>
                <a:gridCol w="472224"/>
                <a:gridCol w="4985710"/>
                <a:gridCol w="1976042"/>
              </a:tblGrid>
              <a:tr h="381000">
                <a:tc>
                  <a:txBody>
                    <a:bodyPr/>
                    <a:lstStyle/>
                    <a:p>
                      <a:pPr algn="ctr" fontAlgn="ctr">
                        <a:spcAft>
                          <a:spcPts val="0"/>
                        </a:spcAft>
                      </a:pPr>
                      <a:r>
                        <a:rPr lang="en-US" sz="1050" kern="100" dirty="0">
                          <a:effectLst/>
                        </a:rPr>
                        <a:t>213</a:t>
                      </a:r>
                      <a:endParaRPr lang="zh-CN" sz="1600" kern="100" dirty="0">
                        <a:effectLst/>
                        <a:latin typeface="Times New Roman" panose="02020603050405020304" pitchFamily="18" charset="0"/>
                        <a:ea typeface="FangSong_GB2312" panose="02010609030101010101" pitchFamily="49" charset="-122"/>
                      </a:endParaRPr>
                    </a:p>
                  </a:txBody>
                  <a:tcPr marL="68580" marR="68580" marT="0" marB="0" anchor="ctr"/>
                </a:tc>
                <a:tc>
                  <a:txBody>
                    <a:bodyPr/>
                    <a:lstStyle/>
                    <a:p>
                      <a:pPr algn="l">
                        <a:spcAft>
                          <a:spcPts val="0"/>
                        </a:spcAft>
                      </a:pPr>
                      <a:r>
                        <a:rPr lang="zh-CN" sz="1050" kern="0" dirty="0">
                          <a:effectLst/>
                        </a:rPr>
                        <a:t>关于加强民用爆炸物品生产销售全过程安全管控的通知</a:t>
                      </a:r>
                      <a:endParaRPr lang="zh-CN" sz="1600" kern="100" dirty="0">
                        <a:effectLst/>
                        <a:latin typeface="Times New Roman" panose="02020603050405020304" pitchFamily="18" charset="0"/>
                        <a:ea typeface="FangSong_GB2312" panose="02010609030101010101" pitchFamily="49" charset="-122"/>
                      </a:endParaRPr>
                    </a:p>
                  </a:txBody>
                  <a:tcPr marL="68580" marR="68580" marT="0" marB="0" anchor="ctr"/>
                </a:tc>
                <a:tc>
                  <a:txBody>
                    <a:bodyPr/>
                    <a:lstStyle/>
                    <a:p>
                      <a:pPr algn="l">
                        <a:spcAft>
                          <a:spcPts val="0"/>
                        </a:spcAft>
                      </a:pPr>
                      <a:r>
                        <a:rPr lang="zh-CN" sz="1050" kern="0" dirty="0">
                          <a:effectLst/>
                        </a:rPr>
                        <a:t>工信部安﹝</a:t>
                      </a:r>
                      <a:r>
                        <a:rPr lang="en-US" sz="1050" kern="0" dirty="0">
                          <a:effectLst/>
                        </a:rPr>
                        <a:t>2014</a:t>
                      </a:r>
                      <a:r>
                        <a:rPr lang="zh-CN" sz="1050" kern="0" dirty="0">
                          <a:effectLst/>
                        </a:rPr>
                        <a:t>﹞</a:t>
                      </a:r>
                      <a:r>
                        <a:rPr lang="en-US" sz="1050" kern="0" dirty="0">
                          <a:effectLst/>
                        </a:rPr>
                        <a:t>266</a:t>
                      </a:r>
                      <a:r>
                        <a:rPr lang="zh-CN" sz="1050" kern="0" dirty="0">
                          <a:effectLst/>
                        </a:rPr>
                        <a:t>号</a:t>
                      </a:r>
                      <a:endParaRPr lang="zh-CN" sz="1600" kern="100" dirty="0">
                        <a:effectLst/>
                        <a:latin typeface="Times New Roman" panose="02020603050405020304" pitchFamily="18" charset="0"/>
                        <a:ea typeface="FangSong_GB2312" panose="02010609030101010101" pitchFamily="49" charset="-122"/>
                      </a:endParaRPr>
                    </a:p>
                  </a:txBody>
                  <a:tcPr marL="68580" marR="68580" marT="0" marB="0" anchor="ctr"/>
                </a:tc>
              </a:tr>
            </a:tbl>
          </a:graphicData>
        </a:graphic>
      </p:graphicFrame>
    </p:spTree>
    <p:extLst>
      <p:ext uri="{BB962C8B-B14F-4D97-AF65-F5344CB8AC3E}">
        <p14:creationId xmlns:p14="http://schemas.microsoft.com/office/powerpoint/2010/main" xmlns="" val="9717840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57374" y="571488"/>
            <a:ext cx="7191090" cy="1143000"/>
          </a:xfrm>
        </p:spPr>
        <p:txBody>
          <a:bodyPr>
            <a:normAutofit/>
          </a:bodyPr>
          <a:lstStyle/>
          <a:p>
            <a:pPr algn="l"/>
            <a:r>
              <a:rPr lang="zh-CN" altLang="en-US" sz="4000" b="1" dirty="0" smtClean="0">
                <a:latin typeface="黑体" pitchFamily="2" charset="-122"/>
                <a:ea typeface="黑体" pitchFamily="2" charset="-122"/>
              </a:rPr>
              <a:t>二</a:t>
            </a:r>
            <a:r>
              <a:rPr lang="zh-CN" altLang="zh-CN" sz="4000" b="1" dirty="0" smtClean="0">
                <a:latin typeface="黑体" pitchFamily="2" charset="-122"/>
                <a:ea typeface="黑体" pitchFamily="2" charset="-122"/>
              </a:rPr>
              <a:t>、</a:t>
            </a:r>
            <a:r>
              <a:rPr lang="zh-CN" altLang="en-US" sz="4000" b="1" dirty="0" smtClean="0">
                <a:latin typeface="黑体" pitchFamily="2" charset="-122"/>
                <a:ea typeface="黑体" pitchFamily="2" charset="-122"/>
              </a:rPr>
              <a:t>民爆行业监管法规</a:t>
            </a:r>
            <a:endParaRPr lang="zh-CN" altLang="en-US" sz="4000" dirty="0">
              <a:latin typeface="黑体" pitchFamily="2" charset="-122"/>
              <a:ea typeface="黑体" pitchFamily="2" charset="-122"/>
            </a:endParaRPr>
          </a:p>
        </p:txBody>
      </p:sp>
      <p:sp>
        <p:nvSpPr>
          <p:cNvPr id="3" name="内容占位符 2"/>
          <p:cNvSpPr>
            <a:spLocks noGrp="1"/>
          </p:cNvSpPr>
          <p:nvPr>
            <p:ph idx="1"/>
          </p:nvPr>
        </p:nvSpPr>
        <p:spPr>
          <a:xfrm>
            <a:off x="179512" y="2131247"/>
            <a:ext cx="8401080" cy="3025945"/>
          </a:xfrm>
        </p:spPr>
        <p:txBody>
          <a:bodyPr>
            <a:normAutofit/>
          </a:bodyPr>
          <a:lstStyle/>
          <a:p>
            <a:r>
              <a:rPr lang="zh-CN" altLang="en-US" sz="2800" dirty="0" smtClean="0"/>
              <a:t>    </a:t>
            </a:r>
            <a:r>
              <a:rPr lang="en-US" altLang="zh-CN" sz="2800" dirty="0" smtClean="0"/>
              <a:t>4</a:t>
            </a:r>
            <a:r>
              <a:rPr lang="zh-CN" altLang="en-US" sz="2800" dirty="0" smtClean="0"/>
              <a:t>）现行有效规范性文件</a:t>
            </a:r>
            <a:r>
              <a:rPr lang="zh-CN" altLang="en-US" sz="1600" dirty="0" smtClean="0"/>
              <a:t>（</a:t>
            </a:r>
            <a:r>
              <a:rPr lang="en-US" altLang="zh-CN" sz="1600" dirty="0" smtClean="0"/>
              <a:t>2015</a:t>
            </a:r>
            <a:r>
              <a:rPr lang="zh-CN" altLang="en-US" sz="1600" dirty="0" smtClean="0"/>
              <a:t>年）</a:t>
            </a:r>
            <a:r>
              <a:rPr lang="zh-CN" altLang="en-US" sz="1600" dirty="0"/>
              <a:t>　第</a:t>
            </a:r>
            <a:r>
              <a:rPr lang="en-US" altLang="zh-CN" sz="1600" dirty="0"/>
              <a:t>53</a:t>
            </a:r>
            <a:r>
              <a:rPr lang="zh-CN" altLang="en-US" sz="1600" dirty="0" smtClean="0"/>
              <a:t>号</a:t>
            </a:r>
            <a:endParaRPr lang="en-US" altLang="zh-CN" sz="1600" dirty="0"/>
          </a:p>
          <a:p>
            <a:r>
              <a:rPr lang="zh-CN" altLang="en-US" sz="1600" dirty="0" smtClean="0">
                <a:latin typeface="黑体" pitchFamily="2" charset="-122"/>
              </a:rPr>
              <a:t>明令废止的文件：</a:t>
            </a:r>
            <a:endParaRPr lang="en-US" altLang="zh-CN" sz="1600" dirty="0" smtClean="0">
              <a:latin typeface="黑体" pitchFamily="2" charset="-122"/>
            </a:endParaRPr>
          </a:p>
          <a:p>
            <a:r>
              <a:rPr lang="zh-CN" altLang="en-US" sz="1600" dirty="0" smtClean="0">
                <a:latin typeface="黑体" pitchFamily="2" charset="-122"/>
              </a:rPr>
              <a:t>民爆行业建设管理办法。。。</a:t>
            </a:r>
            <a:endParaRPr lang="zh-CN" altLang="en-US" sz="1600" dirty="0">
              <a:latin typeface="黑体" pitchFamily="2" charset="-122"/>
            </a:endParaRPr>
          </a:p>
        </p:txBody>
      </p:sp>
      <p:grpSp>
        <p:nvGrpSpPr>
          <p:cNvPr id="4" name="Group 2"/>
          <p:cNvGrpSpPr>
            <a:grpSpLocks/>
          </p:cNvGrpSpPr>
          <p:nvPr/>
        </p:nvGrpSpPr>
        <p:grpSpPr bwMode="auto">
          <a:xfrm>
            <a:off x="71406" y="714356"/>
            <a:ext cx="9009074"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rgbClr val="3333C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sp>
            <p:nvSpPr>
              <p:cNvPr id="13" name="Rectangle 5"/>
              <p:cNvSpPr>
                <a:spLocks noChangeArrowheads="1"/>
              </p:cNvSpPr>
              <p:nvPr/>
            </p:nvSpPr>
            <p:spPr bwMode="auto">
              <a:xfrm>
                <a:off x="1056" y="336"/>
                <a:ext cx="288" cy="432"/>
              </a:xfrm>
              <a:prstGeom prst="rect">
                <a:avLst/>
              </a:prstGeom>
              <a:gradFill rotWithShape="0">
                <a:gsLst>
                  <a:gs pos="0">
                    <a:srgbClr val="3333C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rgbClr val="FFCF01"/>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sp>
            <p:nvSpPr>
              <p:cNvPr id="11" name="Rectangle 8"/>
              <p:cNvSpPr>
                <a:spLocks noChangeArrowheads="1"/>
              </p:cNvSpPr>
              <p:nvPr/>
            </p:nvSpPr>
            <p:spPr bwMode="auto">
              <a:xfrm>
                <a:off x="1248" y="2640"/>
                <a:ext cx="336" cy="432"/>
              </a:xfrm>
              <a:prstGeom prst="rect">
                <a:avLst/>
              </a:prstGeom>
              <a:gradFill rotWithShape="0">
                <a:gsLst>
                  <a:gs pos="0">
                    <a:srgbClr val="FFCF01"/>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grpSp>
        <p:sp>
          <p:nvSpPr>
            <p:cNvPr id="7" name="Rectangle 9"/>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sp>
          <p:nvSpPr>
            <p:cNvPr id="8" name="Rectangle 10"/>
            <p:cNvSpPr>
              <a:spLocks noChangeArrowheads="1"/>
            </p:cNvSpPr>
            <p:nvPr/>
          </p:nvSpPr>
          <p:spPr bwMode="auto">
            <a:xfrm>
              <a:off x="400" y="1536"/>
              <a:ext cx="20" cy="663"/>
            </a:xfrm>
            <a:prstGeom prst="rect">
              <a:avLst/>
            </a:prstGeom>
            <a:solidFill>
              <a:srgbClr val="1C1C1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sp>
          <p:nvSpPr>
            <p:cNvPr id="9" name="Rectangle 11"/>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grpSp>
    </p:spTree>
    <p:extLst>
      <p:ext uri="{BB962C8B-B14F-4D97-AF65-F5344CB8AC3E}">
        <p14:creationId xmlns:p14="http://schemas.microsoft.com/office/powerpoint/2010/main" xmlns="" val="29775566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14498" y="571488"/>
            <a:ext cx="8229600" cy="1143000"/>
          </a:xfrm>
        </p:spPr>
        <p:txBody>
          <a:bodyPr>
            <a:normAutofit/>
          </a:bodyPr>
          <a:lstStyle/>
          <a:p>
            <a:pPr algn="l"/>
            <a:r>
              <a:rPr lang="zh-CN" altLang="zh-CN" sz="4000" b="1" dirty="0" smtClean="0"/>
              <a:t>二、</a:t>
            </a:r>
            <a:r>
              <a:rPr lang="zh-CN" altLang="en-US" sz="4000" b="1" dirty="0" smtClean="0"/>
              <a:t>行业监管法规</a:t>
            </a:r>
            <a:endParaRPr lang="zh-CN" altLang="en-US" sz="4000" dirty="0"/>
          </a:p>
        </p:txBody>
      </p:sp>
      <p:sp>
        <p:nvSpPr>
          <p:cNvPr id="3" name="内容占位符 2"/>
          <p:cNvSpPr>
            <a:spLocks noGrp="1"/>
          </p:cNvSpPr>
          <p:nvPr>
            <p:ph idx="1"/>
          </p:nvPr>
        </p:nvSpPr>
        <p:spPr>
          <a:xfrm>
            <a:off x="539552" y="1844825"/>
            <a:ext cx="8229600" cy="3024336"/>
          </a:xfrm>
        </p:spPr>
        <p:txBody>
          <a:bodyPr>
            <a:normAutofit/>
          </a:bodyPr>
          <a:lstStyle/>
          <a:p>
            <a:pPr>
              <a:buNone/>
            </a:pPr>
            <a:r>
              <a:rPr lang="en-US" altLang="zh-CN" sz="2400" b="1" dirty="0" smtClean="0">
                <a:latin typeface="黑体" pitchFamily="2" charset="-122"/>
                <a:ea typeface="黑体" pitchFamily="2" charset="-122"/>
              </a:rPr>
              <a:t>1</a:t>
            </a:r>
            <a:r>
              <a:rPr lang="zh-CN" altLang="en-US" sz="2400" b="1" dirty="0" smtClean="0">
                <a:latin typeface="黑体" pitchFamily="2" charset="-122"/>
                <a:ea typeface="黑体" pitchFamily="2" charset="-122"/>
              </a:rPr>
              <a:t>、国家</a:t>
            </a:r>
            <a:endParaRPr lang="en-US" altLang="zh-CN" sz="2400" b="1" dirty="0" smtClean="0">
              <a:latin typeface="黑体" pitchFamily="2" charset="-122"/>
              <a:ea typeface="黑体" pitchFamily="2" charset="-122"/>
            </a:endParaRPr>
          </a:p>
          <a:p>
            <a:pPr>
              <a:buNone/>
            </a:pPr>
            <a:r>
              <a:rPr lang="en-US" altLang="zh-CN" sz="2400" b="1" dirty="0" smtClean="0">
                <a:latin typeface="黑体" pitchFamily="2" charset="-122"/>
                <a:ea typeface="黑体" pitchFamily="2" charset="-122"/>
              </a:rPr>
              <a:t>5</a:t>
            </a:r>
            <a:r>
              <a:rPr lang="zh-CN" altLang="en-US" sz="2400" b="1" dirty="0" smtClean="0">
                <a:latin typeface="黑体" pitchFamily="2" charset="-122"/>
                <a:ea typeface="黑体" pitchFamily="2" charset="-122"/>
              </a:rPr>
              <a:t>）国家标准：</a:t>
            </a:r>
            <a:r>
              <a:rPr lang="en-US" altLang="zh-CN" sz="2400" b="1" dirty="0" smtClean="0">
                <a:latin typeface="黑体" pitchFamily="2" charset="-122"/>
                <a:ea typeface="黑体" pitchFamily="2" charset="-122"/>
              </a:rPr>
              <a:t>18</a:t>
            </a:r>
            <a:r>
              <a:rPr lang="zh-CN" altLang="en-US" sz="2400" b="1" dirty="0" smtClean="0">
                <a:latin typeface="黑体" pitchFamily="2" charset="-122"/>
                <a:ea typeface="黑体" pitchFamily="2" charset="-122"/>
              </a:rPr>
              <a:t>个强制性标准</a:t>
            </a:r>
            <a:endParaRPr lang="en-US" altLang="zh-CN" sz="2400" b="1" dirty="0" smtClean="0">
              <a:latin typeface="黑体" pitchFamily="2" charset="-122"/>
              <a:ea typeface="黑体" pitchFamily="2" charset="-122"/>
            </a:endParaRPr>
          </a:p>
          <a:p>
            <a:pPr>
              <a:buNone/>
            </a:pPr>
            <a:r>
              <a:rPr lang="zh-CN" altLang="en-US" sz="2400" b="1" dirty="0" smtClean="0">
                <a:latin typeface="黑体" pitchFamily="2" charset="-122"/>
                <a:ea typeface="黑体" pitchFamily="2" charset="-122"/>
              </a:rPr>
              <a:t>建设项目 </a:t>
            </a:r>
            <a:r>
              <a:rPr lang="en-US" altLang="zh-CN" sz="2400" b="1" dirty="0" smtClean="0">
                <a:latin typeface="黑体" pitchFamily="2" charset="-122"/>
                <a:ea typeface="黑体" pitchFamily="2" charset="-122"/>
              </a:rPr>
              <a:t>GB50089《</a:t>
            </a:r>
            <a:r>
              <a:rPr lang="zh-CN" altLang="en-US" sz="2400" b="1" dirty="0" smtClean="0">
                <a:latin typeface="黑体" pitchFamily="2" charset="-122"/>
                <a:ea typeface="黑体" pitchFamily="2" charset="-122"/>
              </a:rPr>
              <a:t>民爆器材工程设计安全规范</a:t>
            </a:r>
            <a:r>
              <a:rPr lang="en-US" altLang="zh-CN" sz="2400" b="1" dirty="0" smtClean="0">
                <a:latin typeface="黑体" pitchFamily="2" charset="-122"/>
                <a:ea typeface="黑体" pitchFamily="2" charset="-122"/>
              </a:rPr>
              <a:t>》</a:t>
            </a:r>
          </a:p>
          <a:p>
            <a:pPr>
              <a:buNone/>
            </a:pPr>
            <a:r>
              <a:rPr lang="zh-CN" altLang="en-US" sz="2400" b="1" dirty="0" smtClean="0">
                <a:latin typeface="黑体" pitchFamily="2" charset="-122"/>
                <a:ea typeface="黑体" pitchFamily="2" charset="-122"/>
              </a:rPr>
              <a:t>管理方面 </a:t>
            </a:r>
            <a:r>
              <a:rPr lang="en-US" altLang="zh-CN" sz="2400" b="1" dirty="0" smtClean="0">
                <a:latin typeface="黑体" pitchFamily="2" charset="-122"/>
                <a:ea typeface="黑体" pitchFamily="2" charset="-122"/>
              </a:rPr>
              <a:t>GB28263《</a:t>
            </a:r>
            <a:r>
              <a:rPr lang="zh-CN" altLang="en-US" sz="2400" b="1" dirty="0" smtClean="0">
                <a:latin typeface="黑体" pitchFamily="2" charset="-122"/>
                <a:ea typeface="黑体" pitchFamily="2" charset="-122"/>
              </a:rPr>
              <a:t>民爆物品生产、销售企业安全管理规程</a:t>
            </a:r>
            <a:r>
              <a:rPr lang="en-US" altLang="zh-CN" sz="2400" b="1" dirty="0" smtClean="0">
                <a:latin typeface="黑体" pitchFamily="2" charset="-122"/>
                <a:ea typeface="黑体" pitchFamily="2" charset="-122"/>
              </a:rPr>
              <a:t>》</a:t>
            </a:r>
          </a:p>
          <a:p>
            <a:pPr>
              <a:buNone/>
            </a:pPr>
            <a:r>
              <a:rPr lang="zh-CN" altLang="en-US" sz="2400" b="1" dirty="0" smtClean="0">
                <a:latin typeface="黑体" pitchFamily="2" charset="-122"/>
                <a:ea typeface="黑体" pitchFamily="2" charset="-122"/>
              </a:rPr>
              <a:t>产品标准：</a:t>
            </a:r>
            <a:r>
              <a:rPr lang="en-US" altLang="zh-CN" sz="2400" b="1" dirty="0" smtClean="0">
                <a:latin typeface="黑体" pitchFamily="2" charset="-122"/>
                <a:ea typeface="黑体" pitchFamily="2" charset="-122"/>
              </a:rPr>
              <a:t>《</a:t>
            </a:r>
            <a:r>
              <a:rPr lang="zh-CN" altLang="en-US" sz="2400" b="1" dirty="0" smtClean="0">
                <a:latin typeface="黑体" pitchFamily="2" charset="-122"/>
                <a:ea typeface="黑体" pitchFamily="2" charset="-122"/>
              </a:rPr>
              <a:t>工业炸药通用技术要求</a:t>
            </a:r>
            <a:r>
              <a:rPr lang="en-US" altLang="zh-CN" sz="2400" b="1" dirty="0" smtClean="0">
                <a:latin typeface="黑体" pitchFamily="2" charset="-122"/>
                <a:ea typeface="黑体" pitchFamily="2" charset="-122"/>
              </a:rPr>
              <a:t>》</a:t>
            </a:r>
            <a:r>
              <a:rPr lang="zh-CN" altLang="en-US" sz="2400" b="1" dirty="0" smtClean="0">
                <a:latin typeface="黑体" pitchFamily="2" charset="-122"/>
                <a:ea typeface="黑体" pitchFamily="2" charset="-122"/>
              </a:rPr>
              <a:t>等</a:t>
            </a:r>
            <a:endParaRPr lang="en-US" altLang="zh-CN" sz="2400" b="1" dirty="0" smtClean="0">
              <a:latin typeface="黑体" pitchFamily="2" charset="-122"/>
              <a:ea typeface="黑体" pitchFamily="2" charset="-122"/>
            </a:endParaRPr>
          </a:p>
          <a:p>
            <a:pPr>
              <a:buNone/>
            </a:pPr>
            <a:r>
              <a:rPr lang="zh-CN" altLang="en-US" sz="2400" b="1" dirty="0" smtClean="0">
                <a:latin typeface="黑体" pitchFamily="2" charset="-122"/>
                <a:ea typeface="黑体" pitchFamily="2" charset="-122"/>
              </a:rPr>
              <a:t>方法标准：</a:t>
            </a:r>
            <a:endParaRPr lang="en-US" altLang="zh-CN" sz="2400" b="1" dirty="0" smtClean="0">
              <a:latin typeface="黑体" pitchFamily="2" charset="-122"/>
              <a:ea typeface="黑体" pitchFamily="2" charset="-122"/>
            </a:endParaRPr>
          </a:p>
          <a:p>
            <a:pPr>
              <a:buNone/>
            </a:pPr>
            <a:endParaRPr lang="en-US" altLang="zh-CN" sz="2400" b="1" dirty="0" smtClean="0">
              <a:latin typeface="黑体" pitchFamily="2" charset="-122"/>
              <a:ea typeface="黑体" pitchFamily="2" charset="-122"/>
            </a:endParaRPr>
          </a:p>
          <a:p>
            <a:pPr>
              <a:buNone/>
            </a:pPr>
            <a:endParaRPr lang="en-US" altLang="zh-CN" sz="2400" b="1" dirty="0" smtClean="0">
              <a:latin typeface="黑体" pitchFamily="2" charset="-122"/>
              <a:ea typeface="黑体" pitchFamily="2" charset="-122"/>
            </a:endParaRPr>
          </a:p>
          <a:p>
            <a:pPr>
              <a:buNone/>
            </a:pPr>
            <a:endParaRPr lang="en-US" altLang="zh-CN" sz="2400" b="1" dirty="0" smtClean="0">
              <a:latin typeface="黑体" pitchFamily="2" charset="-122"/>
              <a:ea typeface="黑体" pitchFamily="2" charset="-122"/>
            </a:endParaRPr>
          </a:p>
          <a:p>
            <a:pPr>
              <a:buNone/>
            </a:pPr>
            <a:endParaRPr lang="en-US" altLang="zh-CN" sz="2400" b="1" dirty="0" smtClean="0">
              <a:latin typeface="黑体" pitchFamily="2" charset="-122"/>
              <a:ea typeface="黑体" pitchFamily="2" charset="-122"/>
            </a:endParaRPr>
          </a:p>
        </p:txBody>
      </p:sp>
      <p:grpSp>
        <p:nvGrpSpPr>
          <p:cNvPr id="4" name="Group 2"/>
          <p:cNvGrpSpPr>
            <a:grpSpLocks/>
          </p:cNvGrpSpPr>
          <p:nvPr/>
        </p:nvGrpSpPr>
        <p:grpSpPr bwMode="auto">
          <a:xfrm>
            <a:off x="71406" y="714356"/>
            <a:ext cx="9009074"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rgbClr val="3333C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rgbClr val="3333C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rgbClr val="FFCF01"/>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1" name="Rectangle 8"/>
              <p:cNvSpPr>
                <a:spLocks noChangeArrowheads="1"/>
              </p:cNvSpPr>
              <p:nvPr/>
            </p:nvSpPr>
            <p:spPr bwMode="auto">
              <a:xfrm>
                <a:off x="1248" y="2640"/>
                <a:ext cx="336" cy="432"/>
              </a:xfrm>
              <a:prstGeom prst="rect">
                <a:avLst/>
              </a:prstGeom>
              <a:gradFill rotWithShape="0">
                <a:gsLst>
                  <a:gs pos="0">
                    <a:srgbClr val="FFCF01"/>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8" name="Rectangle 10"/>
            <p:cNvSpPr>
              <a:spLocks noChangeArrowheads="1"/>
            </p:cNvSpPr>
            <p:nvPr/>
          </p:nvSpPr>
          <p:spPr bwMode="auto">
            <a:xfrm>
              <a:off x="400" y="1536"/>
              <a:ext cx="20" cy="663"/>
            </a:xfrm>
            <a:prstGeom prst="rect">
              <a:avLst/>
            </a:prstGeom>
            <a:solidFill>
              <a:srgbClr val="1C1C1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14498" y="571488"/>
            <a:ext cx="8229600" cy="1143000"/>
          </a:xfrm>
        </p:spPr>
        <p:txBody>
          <a:bodyPr>
            <a:normAutofit/>
          </a:bodyPr>
          <a:lstStyle/>
          <a:p>
            <a:pPr algn="l"/>
            <a:r>
              <a:rPr lang="zh-CN" altLang="zh-CN" sz="4000" b="1" dirty="0" smtClean="0"/>
              <a:t>二、</a:t>
            </a:r>
            <a:r>
              <a:rPr lang="zh-CN" altLang="en-US" sz="4000" b="1" dirty="0" smtClean="0"/>
              <a:t>行业监管法规</a:t>
            </a:r>
            <a:endParaRPr lang="zh-CN" altLang="en-US" sz="4000" dirty="0"/>
          </a:p>
        </p:txBody>
      </p:sp>
      <p:sp>
        <p:nvSpPr>
          <p:cNvPr id="3" name="内容占位符 2"/>
          <p:cNvSpPr>
            <a:spLocks noGrp="1"/>
          </p:cNvSpPr>
          <p:nvPr>
            <p:ph idx="1"/>
          </p:nvPr>
        </p:nvSpPr>
        <p:spPr>
          <a:xfrm>
            <a:off x="251520" y="1844824"/>
            <a:ext cx="8517632" cy="4793366"/>
          </a:xfrm>
        </p:spPr>
        <p:txBody>
          <a:bodyPr>
            <a:normAutofit/>
          </a:bodyPr>
          <a:lstStyle/>
          <a:p>
            <a:pPr>
              <a:buNone/>
            </a:pPr>
            <a:r>
              <a:rPr lang="en-US" altLang="zh-CN" sz="2400" b="1" dirty="0" smtClean="0">
                <a:latin typeface="黑体" pitchFamily="2" charset="-122"/>
                <a:ea typeface="黑体" pitchFamily="2" charset="-122"/>
              </a:rPr>
              <a:t>1</a:t>
            </a:r>
            <a:r>
              <a:rPr lang="zh-CN" altLang="en-US" sz="2400" b="1" dirty="0" smtClean="0">
                <a:latin typeface="黑体" pitchFamily="2" charset="-122"/>
                <a:ea typeface="黑体" pitchFamily="2" charset="-122"/>
              </a:rPr>
              <a:t>、国家</a:t>
            </a:r>
            <a:endParaRPr lang="en-US" altLang="zh-CN" sz="2400" b="1" dirty="0" smtClean="0">
              <a:latin typeface="黑体" pitchFamily="2" charset="-122"/>
              <a:ea typeface="黑体" pitchFamily="2" charset="-122"/>
            </a:endParaRPr>
          </a:p>
          <a:p>
            <a:pPr>
              <a:buNone/>
            </a:pPr>
            <a:r>
              <a:rPr lang="en-US" altLang="zh-CN" sz="2400" b="1" dirty="0" smtClean="0">
                <a:latin typeface="黑体" pitchFamily="2" charset="-122"/>
                <a:ea typeface="黑体" pitchFamily="2" charset="-122"/>
              </a:rPr>
              <a:t>6</a:t>
            </a:r>
            <a:r>
              <a:rPr lang="zh-CN" altLang="en-US" sz="2400" b="1" dirty="0" smtClean="0">
                <a:latin typeface="黑体" pitchFamily="2" charset="-122"/>
                <a:ea typeface="黑体" pitchFamily="2" charset="-122"/>
              </a:rPr>
              <a:t>）行业标准：</a:t>
            </a:r>
            <a:r>
              <a:rPr lang="en-US" altLang="zh-CN" sz="2400" b="1" dirty="0" smtClean="0">
                <a:latin typeface="黑体" pitchFamily="2" charset="-122"/>
                <a:ea typeface="黑体" pitchFamily="2" charset="-122"/>
              </a:rPr>
              <a:t>28</a:t>
            </a:r>
            <a:r>
              <a:rPr lang="zh-CN" altLang="en-US" sz="2400" b="1" dirty="0">
                <a:latin typeface="黑体" pitchFamily="2" charset="-122"/>
              </a:rPr>
              <a:t>个工信部强</a:t>
            </a:r>
            <a:r>
              <a:rPr lang="zh-CN" altLang="en-US" sz="2400" b="1" dirty="0" smtClean="0">
                <a:latin typeface="黑体" pitchFamily="2" charset="-122"/>
                <a:ea typeface="黑体" pitchFamily="2" charset="-122"/>
              </a:rPr>
              <a:t>标，公安部</a:t>
            </a:r>
            <a:r>
              <a:rPr lang="en-US" altLang="zh-CN" sz="2400" b="1" dirty="0" smtClean="0">
                <a:latin typeface="黑体" pitchFamily="2" charset="-122"/>
                <a:ea typeface="黑体" pitchFamily="2" charset="-122"/>
              </a:rPr>
              <a:t>4</a:t>
            </a:r>
            <a:r>
              <a:rPr lang="zh-CN" altLang="en-US" sz="2400" b="1" dirty="0" smtClean="0">
                <a:latin typeface="黑体" pitchFamily="2" charset="-122"/>
                <a:ea typeface="黑体" pitchFamily="2" charset="-122"/>
              </a:rPr>
              <a:t>个强标</a:t>
            </a:r>
            <a:endParaRPr lang="en-US" altLang="zh-CN" sz="2400" b="1" dirty="0" smtClean="0">
              <a:latin typeface="黑体" pitchFamily="2" charset="-122"/>
              <a:ea typeface="黑体" pitchFamily="2" charset="-122"/>
            </a:endParaRPr>
          </a:p>
        </p:txBody>
      </p:sp>
      <p:grpSp>
        <p:nvGrpSpPr>
          <p:cNvPr id="4" name="Group 2"/>
          <p:cNvGrpSpPr>
            <a:grpSpLocks/>
          </p:cNvGrpSpPr>
          <p:nvPr/>
        </p:nvGrpSpPr>
        <p:grpSpPr bwMode="auto">
          <a:xfrm>
            <a:off x="71406" y="714356"/>
            <a:ext cx="9009074"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rgbClr val="3333C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rgbClr val="3333C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rgbClr val="FFCF01"/>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1" name="Rectangle 8"/>
              <p:cNvSpPr>
                <a:spLocks noChangeArrowheads="1"/>
              </p:cNvSpPr>
              <p:nvPr/>
            </p:nvSpPr>
            <p:spPr bwMode="auto">
              <a:xfrm>
                <a:off x="1248" y="2640"/>
                <a:ext cx="336" cy="432"/>
              </a:xfrm>
              <a:prstGeom prst="rect">
                <a:avLst/>
              </a:prstGeom>
              <a:gradFill rotWithShape="0">
                <a:gsLst>
                  <a:gs pos="0">
                    <a:srgbClr val="FFCF01"/>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8" name="Rectangle 10"/>
            <p:cNvSpPr>
              <a:spLocks noChangeArrowheads="1"/>
            </p:cNvSpPr>
            <p:nvPr/>
          </p:nvSpPr>
          <p:spPr bwMode="auto">
            <a:xfrm>
              <a:off x="400" y="1536"/>
              <a:ext cx="20" cy="663"/>
            </a:xfrm>
            <a:prstGeom prst="rect">
              <a:avLst/>
            </a:prstGeom>
            <a:solidFill>
              <a:srgbClr val="1C1C1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graphicFrame>
        <p:nvGraphicFramePr>
          <p:cNvPr id="14" name="表格 13"/>
          <p:cNvGraphicFramePr>
            <a:graphicFrameLocks noGrp="1"/>
          </p:cNvGraphicFramePr>
          <p:nvPr>
            <p:extLst>
              <p:ext uri="{D42A27DB-BD31-4B8C-83A1-F6EECF244321}">
                <p14:modId xmlns:p14="http://schemas.microsoft.com/office/powerpoint/2010/main" xmlns="" val="2087397810"/>
              </p:ext>
            </p:extLst>
          </p:nvPr>
        </p:nvGraphicFramePr>
        <p:xfrm>
          <a:off x="351600" y="2912227"/>
          <a:ext cx="8229600" cy="304800"/>
        </p:xfrm>
        <a:graphic>
          <a:graphicData uri="http://schemas.openxmlformats.org/drawingml/2006/table">
            <a:tbl>
              <a:tblPr firstRow="1" firstCol="1" bandRow="1">
                <a:tableStyleId>{5C22544A-7EE6-4342-B048-85BDC9FD1C3A}</a:tableStyleId>
              </a:tblPr>
              <a:tblGrid>
                <a:gridCol w="2693938"/>
                <a:gridCol w="5535662"/>
              </a:tblGrid>
              <a:tr h="304800">
                <a:tc>
                  <a:txBody>
                    <a:bodyPr/>
                    <a:lstStyle/>
                    <a:p>
                      <a:pPr algn="ctr">
                        <a:spcAft>
                          <a:spcPts val="0"/>
                        </a:spcAft>
                      </a:pPr>
                      <a:r>
                        <a:rPr lang="en-US" sz="1050" kern="0" dirty="0">
                          <a:effectLst/>
                        </a:rPr>
                        <a:t>WJ 9065-2010</a:t>
                      </a:r>
                      <a:endParaRPr lang="zh-CN" sz="1050" kern="100" dirty="0">
                        <a:effectLst/>
                        <a:latin typeface="Calibri" panose="020F0502020204030204" pitchFamily="34" charset="0"/>
                        <a:ea typeface="宋体" panose="02010600030101010101" pitchFamily="2" charset="-122"/>
                        <a:cs typeface="黑体" panose="02010609060101010101" pitchFamily="49" charset="-122"/>
                      </a:endParaRPr>
                    </a:p>
                  </a:txBody>
                  <a:tcPr marL="68580" marR="68580" marT="0" marB="0" anchor="ctr"/>
                </a:tc>
                <a:tc>
                  <a:txBody>
                    <a:bodyPr/>
                    <a:lstStyle/>
                    <a:p>
                      <a:pPr algn="l">
                        <a:spcAft>
                          <a:spcPts val="0"/>
                        </a:spcAft>
                      </a:pPr>
                      <a:r>
                        <a:rPr lang="zh-CN" sz="1050" kern="0" dirty="0" smtClean="0">
                          <a:effectLst/>
                        </a:rPr>
                        <a:t>民用爆炸物品危险作业场所监控系统设置要求</a:t>
                      </a:r>
                      <a:endParaRPr lang="zh-CN" sz="1050" kern="100" dirty="0">
                        <a:effectLst/>
                        <a:latin typeface="Calibri" panose="020F0502020204030204" pitchFamily="34" charset="0"/>
                        <a:ea typeface="宋体" panose="02010600030101010101" pitchFamily="2" charset="-122"/>
                        <a:cs typeface="黑体" panose="02010609060101010101" pitchFamily="49" charset="-122"/>
                      </a:endParaRPr>
                    </a:p>
                  </a:txBody>
                  <a:tcPr marL="68580" marR="68580" marT="0" marB="0" anchor="ctr"/>
                </a:tc>
              </a:tr>
            </a:tbl>
          </a:graphicData>
        </a:graphic>
      </p:graphicFrame>
      <p:graphicFrame>
        <p:nvGraphicFramePr>
          <p:cNvPr id="15" name="表格 14"/>
          <p:cNvGraphicFramePr>
            <a:graphicFrameLocks noGrp="1"/>
          </p:cNvGraphicFramePr>
          <p:nvPr>
            <p:extLst>
              <p:ext uri="{D42A27DB-BD31-4B8C-83A1-F6EECF244321}">
                <p14:modId xmlns:p14="http://schemas.microsoft.com/office/powerpoint/2010/main" xmlns="" val="1328488621"/>
              </p:ext>
            </p:extLst>
          </p:nvPr>
        </p:nvGraphicFramePr>
        <p:xfrm>
          <a:off x="351600" y="3298429"/>
          <a:ext cx="8229600" cy="304800"/>
        </p:xfrm>
        <a:graphic>
          <a:graphicData uri="http://schemas.openxmlformats.org/drawingml/2006/table">
            <a:tbl>
              <a:tblPr firstRow="1" firstCol="1" bandRow="1">
                <a:tableStyleId>{5C22544A-7EE6-4342-B048-85BDC9FD1C3A}</a:tableStyleId>
              </a:tblPr>
              <a:tblGrid>
                <a:gridCol w="2693938"/>
                <a:gridCol w="5535662"/>
              </a:tblGrid>
              <a:tr h="304800">
                <a:tc>
                  <a:txBody>
                    <a:bodyPr/>
                    <a:lstStyle/>
                    <a:p>
                      <a:pPr algn="ctr">
                        <a:spcAft>
                          <a:spcPts val="0"/>
                        </a:spcAft>
                      </a:pPr>
                      <a:r>
                        <a:rPr lang="en-US" sz="1050" kern="0" dirty="0">
                          <a:effectLst/>
                        </a:rPr>
                        <a:t>WJ 9068-2010</a:t>
                      </a:r>
                      <a:endParaRPr lang="zh-CN" sz="1050" kern="100" dirty="0">
                        <a:effectLst/>
                        <a:latin typeface="Calibri" panose="020F0502020204030204" pitchFamily="34" charset="0"/>
                        <a:ea typeface="宋体" panose="02010600030101010101" pitchFamily="2" charset="-122"/>
                        <a:cs typeface="黑体" panose="02010609060101010101" pitchFamily="49" charset="-122"/>
                      </a:endParaRPr>
                    </a:p>
                  </a:txBody>
                  <a:tcPr marL="68580" marR="68580" marT="0" marB="0" anchor="ctr"/>
                </a:tc>
                <a:tc>
                  <a:txBody>
                    <a:bodyPr/>
                    <a:lstStyle/>
                    <a:p>
                      <a:pPr algn="l">
                        <a:spcAft>
                          <a:spcPts val="0"/>
                        </a:spcAft>
                      </a:pPr>
                      <a:r>
                        <a:rPr lang="zh-CN" sz="1050" kern="0" dirty="0">
                          <a:effectLst/>
                        </a:rPr>
                        <a:t>民用爆破器材企业报废生产线销爆安全管理规程</a:t>
                      </a:r>
                      <a:endParaRPr lang="zh-CN" sz="1050" kern="100" dirty="0">
                        <a:effectLst/>
                        <a:latin typeface="Calibri" panose="020F0502020204030204" pitchFamily="34" charset="0"/>
                        <a:ea typeface="宋体" panose="02010600030101010101" pitchFamily="2" charset="-122"/>
                        <a:cs typeface="黑体" panose="02010609060101010101" pitchFamily="49" charset="-122"/>
                      </a:endParaRPr>
                    </a:p>
                  </a:txBody>
                  <a:tcPr marL="68580" marR="68580" marT="0" marB="0" anchor="ctr"/>
                </a:tc>
              </a:tr>
            </a:tbl>
          </a:graphicData>
        </a:graphic>
      </p:graphicFrame>
      <p:graphicFrame>
        <p:nvGraphicFramePr>
          <p:cNvPr id="16" name="表格 15"/>
          <p:cNvGraphicFramePr>
            <a:graphicFrameLocks noGrp="1"/>
          </p:cNvGraphicFramePr>
          <p:nvPr>
            <p:extLst>
              <p:ext uri="{D42A27DB-BD31-4B8C-83A1-F6EECF244321}">
                <p14:modId xmlns:p14="http://schemas.microsoft.com/office/powerpoint/2010/main" xmlns="" val="3790977960"/>
              </p:ext>
            </p:extLst>
          </p:nvPr>
        </p:nvGraphicFramePr>
        <p:xfrm>
          <a:off x="351600" y="3684631"/>
          <a:ext cx="8229600" cy="492534"/>
        </p:xfrm>
        <a:graphic>
          <a:graphicData uri="http://schemas.openxmlformats.org/drawingml/2006/table">
            <a:tbl>
              <a:tblPr firstRow="1" firstCol="1" bandRow="1">
                <a:tableStyleId>{5C22544A-7EE6-4342-B048-85BDC9FD1C3A}</a:tableStyleId>
              </a:tblPr>
              <a:tblGrid>
                <a:gridCol w="2693938"/>
                <a:gridCol w="5535662"/>
              </a:tblGrid>
              <a:tr h="246267">
                <a:tc>
                  <a:txBody>
                    <a:bodyPr/>
                    <a:lstStyle/>
                    <a:p>
                      <a:pPr algn="ctr">
                        <a:spcAft>
                          <a:spcPts val="0"/>
                        </a:spcAft>
                      </a:pPr>
                      <a:r>
                        <a:rPr lang="en-US" sz="1050" kern="0" dirty="0">
                          <a:effectLst/>
                        </a:rPr>
                        <a:t>WJ 9072-2012</a:t>
                      </a:r>
                      <a:endParaRPr lang="zh-CN" sz="1050" kern="100" dirty="0">
                        <a:effectLst/>
                        <a:latin typeface="Calibri" panose="020F0502020204030204" pitchFamily="34" charset="0"/>
                        <a:ea typeface="宋体" panose="02010600030101010101" pitchFamily="2" charset="-122"/>
                        <a:cs typeface="黑体" panose="02010609060101010101" pitchFamily="49" charset="-122"/>
                      </a:endParaRPr>
                    </a:p>
                  </a:txBody>
                  <a:tcPr marL="68580" marR="68580" marT="0" marB="0" anchor="ctr"/>
                </a:tc>
                <a:tc>
                  <a:txBody>
                    <a:bodyPr/>
                    <a:lstStyle/>
                    <a:p>
                      <a:pPr algn="l">
                        <a:spcAft>
                          <a:spcPts val="0"/>
                        </a:spcAft>
                      </a:pPr>
                      <a:r>
                        <a:rPr lang="zh-CN" sz="1050" b="1" kern="0">
                          <a:solidFill>
                            <a:schemeClr val="lt1"/>
                          </a:solidFill>
                          <a:effectLst/>
                          <a:latin typeface="+mn-lt"/>
                          <a:ea typeface="+mn-ea"/>
                          <a:cs typeface="+mn-cs"/>
                        </a:rPr>
                        <a:t>现场混装炸药生产安全管理规程</a:t>
                      </a:r>
                    </a:p>
                  </a:txBody>
                  <a:tcPr marL="68580" marR="68580" marT="0" marB="0" anchor="ctr"/>
                </a:tc>
              </a:tr>
              <a:tr h="246267">
                <a:tc>
                  <a:txBody>
                    <a:bodyPr/>
                    <a:lstStyle/>
                    <a:p>
                      <a:pPr algn="ctr">
                        <a:spcAft>
                          <a:spcPts val="0"/>
                        </a:spcAft>
                      </a:pPr>
                      <a:r>
                        <a:rPr lang="en-US" sz="1050" kern="0" dirty="0">
                          <a:effectLst/>
                        </a:rPr>
                        <a:t>WJ 9073-2012</a:t>
                      </a:r>
                      <a:endParaRPr lang="zh-CN" sz="1050" kern="100" dirty="0">
                        <a:effectLst/>
                        <a:latin typeface="Calibri" panose="020F0502020204030204" pitchFamily="34" charset="0"/>
                        <a:ea typeface="宋体" panose="02010600030101010101" pitchFamily="2" charset="-122"/>
                        <a:cs typeface="黑体" panose="02010609060101010101" pitchFamily="49" charset="-122"/>
                      </a:endParaRPr>
                    </a:p>
                  </a:txBody>
                  <a:tcPr marL="68580" marR="68580" marT="0" marB="0" anchor="ctr"/>
                </a:tc>
                <a:tc>
                  <a:txBody>
                    <a:bodyPr/>
                    <a:lstStyle/>
                    <a:p>
                      <a:pPr algn="l">
                        <a:spcAft>
                          <a:spcPts val="0"/>
                        </a:spcAft>
                      </a:pPr>
                      <a:r>
                        <a:rPr lang="zh-CN" sz="1050" b="1" kern="0" dirty="0">
                          <a:solidFill>
                            <a:schemeClr val="tx1"/>
                          </a:solidFill>
                          <a:effectLst/>
                          <a:latin typeface="+mn-lt"/>
                          <a:ea typeface="+mn-ea"/>
                          <a:cs typeface="+mn-cs"/>
                        </a:rPr>
                        <a:t>民用爆炸物品运输车安全技术条件</a:t>
                      </a:r>
                    </a:p>
                  </a:txBody>
                  <a:tcPr marL="68580" marR="68580" marT="0" marB="0" anchor="ctr"/>
                </a:tc>
              </a:tr>
            </a:tbl>
          </a:graphicData>
        </a:graphic>
      </p:graphicFrame>
      <p:graphicFrame>
        <p:nvGraphicFramePr>
          <p:cNvPr id="17" name="表格 16"/>
          <p:cNvGraphicFramePr>
            <a:graphicFrameLocks noGrp="1"/>
          </p:cNvGraphicFramePr>
          <p:nvPr>
            <p:extLst>
              <p:ext uri="{D42A27DB-BD31-4B8C-83A1-F6EECF244321}">
                <p14:modId xmlns:p14="http://schemas.microsoft.com/office/powerpoint/2010/main" xmlns="" val="1547861705"/>
              </p:ext>
            </p:extLst>
          </p:nvPr>
        </p:nvGraphicFramePr>
        <p:xfrm>
          <a:off x="351600" y="4310034"/>
          <a:ext cx="8229600" cy="314325"/>
        </p:xfrm>
        <a:graphic>
          <a:graphicData uri="http://schemas.openxmlformats.org/drawingml/2006/table">
            <a:tbl>
              <a:tblPr firstRow="1" firstCol="1" bandRow="1">
                <a:tableStyleId>{5C22544A-7EE6-4342-B048-85BDC9FD1C3A}</a:tableStyleId>
              </a:tblPr>
              <a:tblGrid>
                <a:gridCol w="2693938"/>
                <a:gridCol w="5535662"/>
              </a:tblGrid>
              <a:tr h="314325">
                <a:tc>
                  <a:txBody>
                    <a:bodyPr/>
                    <a:lstStyle/>
                    <a:p>
                      <a:pPr algn="ctr">
                        <a:spcAft>
                          <a:spcPts val="0"/>
                        </a:spcAft>
                      </a:pPr>
                      <a:r>
                        <a:rPr lang="en-US" sz="1050" kern="0" dirty="0">
                          <a:effectLst/>
                        </a:rPr>
                        <a:t>WJ 9075.1</a:t>
                      </a:r>
                      <a:r>
                        <a:rPr lang="zh-CN" sz="1050" kern="0" dirty="0">
                          <a:effectLst/>
                        </a:rPr>
                        <a:t>～</a:t>
                      </a:r>
                      <a:r>
                        <a:rPr lang="en-US" sz="1050" kern="0" dirty="0">
                          <a:effectLst/>
                        </a:rPr>
                        <a:t>.7-2012</a:t>
                      </a:r>
                      <a:endParaRPr lang="zh-CN" sz="1050" kern="100" dirty="0">
                        <a:effectLst/>
                        <a:latin typeface="Calibri" panose="020F0502020204030204" pitchFamily="34" charset="0"/>
                        <a:ea typeface="宋体" panose="02010600030101010101" pitchFamily="2" charset="-122"/>
                        <a:cs typeface="黑体" panose="02010609060101010101" pitchFamily="49" charset="-122"/>
                      </a:endParaRPr>
                    </a:p>
                  </a:txBody>
                  <a:tcPr marL="68580" marR="68580" marT="0" marB="0" anchor="ctr"/>
                </a:tc>
                <a:tc>
                  <a:txBody>
                    <a:bodyPr/>
                    <a:lstStyle/>
                    <a:p>
                      <a:pPr algn="l">
                        <a:spcAft>
                          <a:spcPts val="0"/>
                        </a:spcAft>
                      </a:pPr>
                      <a:r>
                        <a:rPr lang="zh-CN" sz="1050" kern="0" dirty="0">
                          <a:effectLst/>
                        </a:rPr>
                        <a:t>民用爆破器材企业安全检查方法检查表法</a:t>
                      </a:r>
                      <a:endParaRPr lang="zh-CN" sz="1050" kern="100" dirty="0">
                        <a:effectLst/>
                        <a:latin typeface="Calibri" panose="020F0502020204030204" pitchFamily="34" charset="0"/>
                        <a:ea typeface="宋体" panose="02010600030101010101" pitchFamily="2" charset="-122"/>
                        <a:cs typeface="黑体" panose="02010609060101010101" pitchFamily="49" charset="-122"/>
                      </a:endParaRPr>
                    </a:p>
                  </a:txBody>
                  <a:tcPr marL="68580" marR="68580" marT="0" marB="0" anchor="ctr"/>
                </a:tc>
              </a:tr>
            </a:tbl>
          </a:graphicData>
        </a:graphic>
      </p:graphicFrame>
      <p:graphicFrame>
        <p:nvGraphicFramePr>
          <p:cNvPr id="18" name="表格 17"/>
          <p:cNvGraphicFramePr>
            <a:graphicFrameLocks noGrp="1"/>
          </p:cNvGraphicFramePr>
          <p:nvPr>
            <p:extLst>
              <p:ext uri="{D42A27DB-BD31-4B8C-83A1-F6EECF244321}">
                <p14:modId xmlns:p14="http://schemas.microsoft.com/office/powerpoint/2010/main" xmlns="" val="4168666866"/>
              </p:ext>
            </p:extLst>
          </p:nvPr>
        </p:nvGraphicFramePr>
        <p:xfrm>
          <a:off x="340977" y="4727524"/>
          <a:ext cx="8229600" cy="323850"/>
        </p:xfrm>
        <a:graphic>
          <a:graphicData uri="http://schemas.openxmlformats.org/drawingml/2006/table">
            <a:tbl>
              <a:tblPr firstRow="1" firstCol="1" bandRow="1">
                <a:tableStyleId>{5C22544A-7EE6-4342-B048-85BDC9FD1C3A}</a:tableStyleId>
              </a:tblPr>
              <a:tblGrid>
                <a:gridCol w="4227097"/>
                <a:gridCol w="1565561"/>
                <a:gridCol w="2436942"/>
              </a:tblGrid>
              <a:tr h="323850">
                <a:tc>
                  <a:txBody>
                    <a:bodyPr/>
                    <a:lstStyle/>
                    <a:p>
                      <a:pPr algn="l">
                        <a:spcAft>
                          <a:spcPts val="0"/>
                        </a:spcAft>
                      </a:pPr>
                      <a:r>
                        <a:rPr lang="zh-CN" sz="1050" kern="0">
                          <a:effectLst/>
                        </a:rPr>
                        <a:t>民用爆炸物品专用生产设备安全使用年限</a:t>
                      </a:r>
                      <a:endParaRPr lang="zh-CN" sz="1050" kern="100">
                        <a:effectLst/>
                        <a:latin typeface="Calibri" panose="020F0502020204030204" pitchFamily="34" charset="0"/>
                        <a:ea typeface="宋体" panose="02010600030101010101" pitchFamily="2" charset="-122"/>
                        <a:cs typeface="黑体" panose="02010609060101010101" pitchFamily="49" charset="-122"/>
                      </a:endParaRPr>
                    </a:p>
                  </a:txBody>
                  <a:tcPr marL="68580" marR="68580" marT="0" marB="0" anchor="ctr"/>
                </a:tc>
                <a:tc>
                  <a:txBody>
                    <a:bodyPr/>
                    <a:lstStyle/>
                    <a:p>
                      <a:pPr algn="ctr">
                        <a:spcAft>
                          <a:spcPts val="0"/>
                        </a:spcAft>
                      </a:pPr>
                      <a:r>
                        <a:rPr lang="zh-CN" sz="1050" kern="0">
                          <a:effectLst/>
                        </a:rPr>
                        <a:t>修订</a:t>
                      </a:r>
                      <a:endParaRPr lang="zh-CN" sz="1050" kern="100">
                        <a:effectLst/>
                        <a:latin typeface="Calibri" panose="020F0502020204030204" pitchFamily="34" charset="0"/>
                        <a:ea typeface="宋体" panose="02010600030101010101" pitchFamily="2" charset="-122"/>
                        <a:cs typeface="黑体" panose="02010609060101010101" pitchFamily="49" charset="-122"/>
                      </a:endParaRPr>
                    </a:p>
                  </a:txBody>
                  <a:tcPr marL="68580" marR="68580" marT="0" marB="0" anchor="ctr"/>
                </a:tc>
                <a:tc>
                  <a:txBody>
                    <a:bodyPr/>
                    <a:lstStyle/>
                    <a:p>
                      <a:pPr algn="l">
                        <a:spcAft>
                          <a:spcPts val="0"/>
                        </a:spcAft>
                      </a:pPr>
                      <a:r>
                        <a:rPr lang="en-US" sz="1050" kern="0" dirty="0">
                          <a:effectLst/>
                        </a:rPr>
                        <a:t>WJ 9063-2010</a:t>
                      </a:r>
                      <a:endParaRPr lang="zh-CN" sz="1050" kern="100" dirty="0">
                        <a:effectLst/>
                        <a:latin typeface="Calibri" panose="020F0502020204030204" pitchFamily="34" charset="0"/>
                        <a:ea typeface="宋体" panose="02010600030101010101" pitchFamily="2" charset="-122"/>
                        <a:cs typeface="黑体" panose="02010609060101010101" pitchFamily="49" charset="-122"/>
                      </a:endParaRPr>
                    </a:p>
                  </a:txBody>
                  <a:tcPr marL="68580" marR="68580" marT="0" marB="0" anchor="ctr"/>
                </a:tc>
              </a:tr>
            </a:tbl>
          </a:graphicData>
        </a:graphic>
      </p:graphicFrame>
      <p:sp>
        <p:nvSpPr>
          <p:cNvPr id="19" name="矩形 18"/>
          <p:cNvSpPr/>
          <p:nvPr/>
        </p:nvSpPr>
        <p:spPr>
          <a:xfrm>
            <a:off x="330448" y="5160862"/>
            <a:ext cx="7121872" cy="1477328"/>
          </a:xfrm>
          <a:prstGeom prst="rect">
            <a:avLst/>
          </a:prstGeom>
        </p:spPr>
        <p:txBody>
          <a:bodyPr wrap="square">
            <a:spAutoFit/>
          </a:bodyPr>
          <a:lstStyle/>
          <a:p>
            <a:r>
              <a:rPr lang="en-US" altLang="zh-CN" dirty="0" smtClean="0"/>
              <a:t>GA</a:t>
            </a:r>
            <a:r>
              <a:rPr lang="zh-CN" altLang="en-US" dirty="0" smtClean="0"/>
              <a:t> </a:t>
            </a:r>
            <a:r>
              <a:rPr lang="en-US" altLang="zh-CN" dirty="0" smtClean="0"/>
              <a:t>441</a:t>
            </a:r>
            <a:r>
              <a:rPr lang="zh-CN" altLang="en-US" dirty="0" smtClean="0"/>
              <a:t>，工业雷管编码通则</a:t>
            </a:r>
            <a:endParaRPr lang="en-US" altLang="zh-CN" dirty="0" smtClean="0"/>
          </a:p>
          <a:p>
            <a:r>
              <a:rPr lang="en-US" altLang="zh-CN" dirty="0" smtClean="0"/>
              <a:t>GA</a:t>
            </a:r>
            <a:r>
              <a:rPr lang="zh-CN" altLang="en-US" dirty="0" smtClean="0"/>
              <a:t> </a:t>
            </a:r>
            <a:r>
              <a:rPr lang="en-US" altLang="zh-CN" dirty="0" smtClean="0"/>
              <a:t>921</a:t>
            </a:r>
            <a:r>
              <a:rPr lang="zh-CN" altLang="en-US" dirty="0" smtClean="0"/>
              <a:t>，民爆物品警示标识和流向登记标识通则</a:t>
            </a:r>
            <a:endParaRPr lang="en-US" altLang="zh-CN" dirty="0" smtClean="0"/>
          </a:p>
          <a:p>
            <a:r>
              <a:rPr lang="en-US" altLang="zh-CN" dirty="0" smtClean="0"/>
              <a:t>GA </a:t>
            </a:r>
            <a:r>
              <a:rPr lang="en-US" altLang="zh-CN" dirty="0"/>
              <a:t>837—2009</a:t>
            </a:r>
          </a:p>
          <a:p>
            <a:r>
              <a:rPr lang="zh-CN" altLang="en-US" dirty="0"/>
              <a:t>民用爆炸物品储存库治安防范要求</a:t>
            </a:r>
          </a:p>
          <a:p>
            <a:r>
              <a:rPr lang="en-US" altLang="zh-CN" dirty="0" smtClean="0"/>
              <a:t>GA</a:t>
            </a:r>
            <a:r>
              <a:rPr lang="zh-CN" altLang="en-US" dirty="0" smtClean="0"/>
              <a:t> </a:t>
            </a:r>
            <a:r>
              <a:rPr lang="en-US" altLang="zh-CN" dirty="0" smtClean="0"/>
              <a:t>838</a:t>
            </a:r>
            <a:r>
              <a:rPr lang="zh-CN" altLang="en-US" dirty="0" smtClean="0"/>
              <a:t>，小型民爆物品储存库安全规范</a:t>
            </a:r>
            <a:endParaRPr lang="zh-CN" altLang="en-US" dirty="0"/>
          </a:p>
        </p:txBody>
      </p:sp>
    </p:spTree>
    <p:extLst>
      <p:ext uri="{BB962C8B-B14F-4D97-AF65-F5344CB8AC3E}">
        <p14:creationId xmlns:p14="http://schemas.microsoft.com/office/powerpoint/2010/main" xmlns="" val="42759531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14498" y="571488"/>
            <a:ext cx="8229600" cy="1143000"/>
          </a:xfrm>
        </p:spPr>
        <p:txBody>
          <a:bodyPr>
            <a:normAutofit/>
          </a:bodyPr>
          <a:lstStyle/>
          <a:p>
            <a:pPr algn="l"/>
            <a:r>
              <a:rPr lang="zh-CN" altLang="zh-CN" sz="4000" b="1" dirty="0" smtClean="0"/>
              <a:t>二、</a:t>
            </a:r>
            <a:r>
              <a:rPr lang="zh-CN" altLang="en-US" sz="4000" b="1" dirty="0" smtClean="0"/>
              <a:t>行业监管法规</a:t>
            </a:r>
            <a:endParaRPr lang="zh-CN" altLang="en-US" sz="4000" dirty="0"/>
          </a:p>
        </p:txBody>
      </p:sp>
      <p:sp>
        <p:nvSpPr>
          <p:cNvPr id="3" name="内容占位符 2"/>
          <p:cNvSpPr>
            <a:spLocks noGrp="1"/>
          </p:cNvSpPr>
          <p:nvPr>
            <p:ph idx="1"/>
          </p:nvPr>
        </p:nvSpPr>
        <p:spPr>
          <a:xfrm>
            <a:off x="539552" y="1844824"/>
            <a:ext cx="8352928" cy="4525963"/>
          </a:xfrm>
        </p:spPr>
        <p:txBody>
          <a:bodyPr>
            <a:normAutofit/>
          </a:bodyPr>
          <a:lstStyle/>
          <a:p>
            <a:pPr>
              <a:buNone/>
            </a:pPr>
            <a:r>
              <a:rPr lang="en-US" altLang="zh-CN" sz="2400" b="1" dirty="0" smtClean="0">
                <a:latin typeface="黑体" pitchFamily="2" charset="-122"/>
                <a:ea typeface="黑体" pitchFamily="2" charset="-122"/>
              </a:rPr>
              <a:t>2</a:t>
            </a:r>
            <a:r>
              <a:rPr lang="zh-CN" altLang="en-US" sz="2400" b="1" dirty="0" smtClean="0">
                <a:latin typeface="黑体" pitchFamily="2" charset="-122"/>
                <a:ea typeface="黑体" pitchFamily="2" charset="-122"/>
              </a:rPr>
              <a:t>、地方</a:t>
            </a:r>
            <a:endParaRPr lang="en-US" altLang="zh-CN" sz="2400" b="1" dirty="0" smtClean="0">
              <a:latin typeface="黑体" pitchFamily="2" charset="-122"/>
              <a:ea typeface="黑体" pitchFamily="2" charset="-122"/>
            </a:endParaRPr>
          </a:p>
          <a:p>
            <a:pPr>
              <a:buNone/>
            </a:pPr>
            <a:r>
              <a:rPr lang="zh-CN" altLang="en-US" sz="2400" b="1" dirty="0" smtClean="0">
                <a:latin typeface="黑体" pitchFamily="2" charset="-122"/>
                <a:ea typeface="黑体" pitchFamily="2" charset="-122"/>
              </a:rPr>
              <a:t>省级地方管理法规</a:t>
            </a:r>
            <a:endParaRPr lang="en-US" altLang="zh-CN" sz="2400" b="1" dirty="0" smtClean="0">
              <a:latin typeface="黑体" pitchFamily="2" charset="-122"/>
              <a:ea typeface="黑体" pitchFamily="2" charset="-122"/>
            </a:endParaRPr>
          </a:p>
          <a:p>
            <a:pPr>
              <a:buNone/>
            </a:pPr>
            <a:r>
              <a:rPr lang="zh-CN" altLang="en-US" sz="2400" dirty="0" smtClean="0"/>
              <a:t>  如：</a:t>
            </a:r>
            <a:endParaRPr lang="en-US" altLang="zh-CN" sz="2400" dirty="0" smtClean="0"/>
          </a:p>
          <a:p>
            <a:pPr>
              <a:buNone/>
            </a:pPr>
            <a:r>
              <a:rPr lang="zh-CN" altLang="en-US" sz="1800" dirty="0" smtClean="0"/>
              <a:t>四川省人民政府</a:t>
            </a:r>
            <a:r>
              <a:rPr lang="zh-CN" altLang="zh-CN" sz="1800" dirty="0" smtClean="0"/>
              <a:t>关于</a:t>
            </a:r>
            <a:r>
              <a:rPr lang="zh-CN" altLang="zh-CN" sz="1800" dirty="0"/>
              <a:t>全面加强危爆物品管控工作的意见</a:t>
            </a:r>
            <a:r>
              <a:rPr lang="zh-CN" altLang="en-US" sz="1800" dirty="0"/>
              <a:t>（</a:t>
            </a:r>
            <a:r>
              <a:rPr lang="zh-CN" altLang="zh-CN" sz="1800" dirty="0"/>
              <a:t>川府函〔</a:t>
            </a:r>
            <a:r>
              <a:rPr lang="en-US" altLang="zh-CN" sz="1800" dirty="0"/>
              <a:t>2016〕17</a:t>
            </a:r>
            <a:r>
              <a:rPr lang="zh-CN" altLang="en-US" sz="1800" dirty="0"/>
              <a:t>号 ）</a:t>
            </a:r>
          </a:p>
          <a:p>
            <a:pPr lvl="0">
              <a:buNone/>
            </a:pPr>
            <a:endParaRPr lang="zh-CN" altLang="zh-CN" sz="1000" dirty="0">
              <a:latin typeface="新宋体" panose="02010609030101010101" pitchFamily="49" charset="-122"/>
              <a:ea typeface="新宋体" panose="02010609030101010101" pitchFamily="49" charset="-122"/>
            </a:endParaRPr>
          </a:p>
          <a:p>
            <a:pPr>
              <a:buNone/>
            </a:pPr>
            <a:r>
              <a:rPr lang="zh-CN" altLang="zh-CN" sz="1800" dirty="0" smtClean="0"/>
              <a:t>《关于进一步明确民用爆炸物品安全监管分工的通知》</a:t>
            </a:r>
            <a:r>
              <a:rPr lang="zh-CN" altLang="zh-CN" sz="1800" dirty="0"/>
              <a:t>（鲁编〔</a:t>
            </a:r>
            <a:r>
              <a:rPr lang="en-US" altLang="zh-CN" sz="1800" dirty="0"/>
              <a:t>2005</a:t>
            </a:r>
            <a:r>
              <a:rPr lang="zh-CN" altLang="zh-CN" sz="1800" dirty="0"/>
              <a:t>〕</a:t>
            </a:r>
            <a:r>
              <a:rPr lang="en-US" altLang="zh-CN" sz="1800" dirty="0"/>
              <a:t>14</a:t>
            </a:r>
            <a:r>
              <a:rPr lang="zh-CN" altLang="zh-CN" sz="1800" dirty="0"/>
              <a:t>号</a:t>
            </a:r>
            <a:r>
              <a:rPr lang="zh-CN" altLang="zh-CN" sz="1800" dirty="0" smtClean="0"/>
              <a:t>）</a:t>
            </a:r>
            <a:endParaRPr lang="en-US" altLang="zh-CN" sz="1800" dirty="0" smtClean="0"/>
          </a:p>
          <a:p>
            <a:pPr marL="0" indent="0">
              <a:buNone/>
            </a:pPr>
            <a:r>
              <a:rPr lang="zh-CN" altLang="en-US" sz="1800" dirty="0" smtClean="0"/>
              <a:t>  </a:t>
            </a:r>
            <a:r>
              <a:rPr lang="en-US" altLang="zh-CN" sz="1800" dirty="0" smtClean="0"/>
              <a:t>《</a:t>
            </a:r>
            <a:r>
              <a:rPr lang="zh-CN" altLang="zh-CN" sz="1800" dirty="0" smtClean="0"/>
              <a:t>关于</a:t>
            </a:r>
            <a:r>
              <a:rPr lang="zh-CN" altLang="zh-CN" sz="1800" dirty="0"/>
              <a:t>加强山东省民用爆炸物品生产</a:t>
            </a:r>
            <a:r>
              <a:rPr lang="zh-CN" altLang="zh-CN" sz="1800" dirty="0" smtClean="0"/>
              <a:t>销售安全管理</a:t>
            </a:r>
            <a:r>
              <a:rPr lang="zh-CN" altLang="zh-CN" sz="1800" dirty="0"/>
              <a:t>工作的</a:t>
            </a:r>
            <a:r>
              <a:rPr lang="zh-CN" altLang="zh-CN" sz="1800" dirty="0" smtClean="0"/>
              <a:t>意见</a:t>
            </a:r>
            <a:r>
              <a:rPr lang="en-US" altLang="zh-CN" sz="1800" dirty="0" smtClean="0"/>
              <a:t>》</a:t>
            </a:r>
            <a:r>
              <a:rPr lang="zh-CN" altLang="zh-CN" sz="1800" dirty="0" smtClean="0"/>
              <a:t>鲁</a:t>
            </a:r>
            <a:r>
              <a:rPr lang="zh-CN" altLang="zh-CN" sz="1800" dirty="0"/>
              <a:t>科工爆〔</a:t>
            </a:r>
            <a:r>
              <a:rPr lang="en-US" altLang="zh-CN" sz="1800" dirty="0"/>
              <a:t>2014</a:t>
            </a:r>
            <a:r>
              <a:rPr lang="zh-CN" altLang="zh-CN" sz="1800" dirty="0" smtClean="0"/>
              <a:t>〕</a:t>
            </a:r>
            <a:r>
              <a:rPr lang="en-US" altLang="zh-CN" sz="1800" dirty="0" smtClean="0"/>
              <a:t>337 </a:t>
            </a:r>
            <a:r>
              <a:rPr lang="zh-CN" altLang="zh-CN" sz="1800" dirty="0"/>
              <a:t>号</a:t>
            </a:r>
          </a:p>
          <a:p>
            <a:pPr>
              <a:buNone/>
            </a:pPr>
            <a:r>
              <a:rPr lang="zh-CN" altLang="en-US" sz="2400" b="1" dirty="0" smtClean="0">
                <a:latin typeface="黑体" pitchFamily="2" charset="-122"/>
                <a:ea typeface="黑体" pitchFamily="2" charset="-122"/>
              </a:rPr>
              <a:t>市县管理法规：</a:t>
            </a:r>
            <a:endParaRPr lang="en-US" altLang="zh-CN" sz="2400" b="1" dirty="0" smtClean="0">
              <a:latin typeface="黑体" pitchFamily="2" charset="-122"/>
              <a:ea typeface="黑体" pitchFamily="2" charset="-122"/>
            </a:endParaRPr>
          </a:p>
          <a:p>
            <a:pPr>
              <a:buNone/>
            </a:pPr>
            <a:r>
              <a:rPr lang="zh-CN" altLang="en-US" sz="2400" b="1" dirty="0" smtClean="0">
                <a:latin typeface="黑体" pitchFamily="2" charset="-122"/>
                <a:ea typeface="黑体" pitchFamily="2" charset="-122"/>
              </a:rPr>
              <a:t>地方性标准</a:t>
            </a:r>
            <a:endParaRPr lang="en-US" altLang="zh-CN" sz="2400" b="1" dirty="0" smtClean="0">
              <a:latin typeface="黑体" pitchFamily="2" charset="-122"/>
              <a:ea typeface="黑体" pitchFamily="2" charset="-122"/>
            </a:endParaRPr>
          </a:p>
          <a:p>
            <a:pPr>
              <a:buNone/>
            </a:pPr>
            <a:endParaRPr lang="en-US" altLang="zh-CN" sz="2400" b="1" dirty="0" smtClean="0">
              <a:latin typeface="黑体" pitchFamily="2" charset="-122"/>
              <a:ea typeface="黑体" pitchFamily="2" charset="-122"/>
            </a:endParaRPr>
          </a:p>
        </p:txBody>
      </p:sp>
      <p:grpSp>
        <p:nvGrpSpPr>
          <p:cNvPr id="4" name="Group 2"/>
          <p:cNvGrpSpPr>
            <a:grpSpLocks/>
          </p:cNvGrpSpPr>
          <p:nvPr/>
        </p:nvGrpSpPr>
        <p:grpSpPr bwMode="auto">
          <a:xfrm>
            <a:off x="71406" y="714356"/>
            <a:ext cx="9009074"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rgbClr val="3333C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rgbClr val="3333C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rgbClr val="FFCF01"/>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1" name="Rectangle 8"/>
              <p:cNvSpPr>
                <a:spLocks noChangeArrowheads="1"/>
              </p:cNvSpPr>
              <p:nvPr/>
            </p:nvSpPr>
            <p:spPr bwMode="auto">
              <a:xfrm>
                <a:off x="1248" y="2640"/>
                <a:ext cx="336" cy="432"/>
              </a:xfrm>
              <a:prstGeom prst="rect">
                <a:avLst/>
              </a:prstGeom>
              <a:gradFill rotWithShape="0">
                <a:gsLst>
                  <a:gs pos="0">
                    <a:srgbClr val="FFCF01"/>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8" name="Rectangle 10"/>
            <p:cNvSpPr>
              <a:spLocks noChangeArrowheads="1"/>
            </p:cNvSpPr>
            <p:nvPr/>
          </p:nvSpPr>
          <p:spPr bwMode="auto">
            <a:xfrm>
              <a:off x="400" y="1536"/>
              <a:ext cx="20" cy="663"/>
            </a:xfrm>
            <a:prstGeom prst="rect">
              <a:avLst/>
            </a:prstGeom>
            <a:solidFill>
              <a:srgbClr val="1C1C1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Tree>
    <p:extLst>
      <p:ext uri="{BB962C8B-B14F-4D97-AF65-F5344CB8AC3E}">
        <p14:creationId xmlns:p14="http://schemas.microsoft.com/office/powerpoint/2010/main" xmlns="" val="40794569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71604" y="571488"/>
            <a:ext cx="8229600" cy="1143000"/>
          </a:xfrm>
        </p:spPr>
        <p:txBody>
          <a:bodyPr>
            <a:normAutofit/>
          </a:bodyPr>
          <a:lstStyle/>
          <a:p>
            <a:pPr algn="l"/>
            <a:r>
              <a:rPr lang="zh-CN" altLang="en-US" sz="4000" b="1" dirty="0" smtClean="0"/>
              <a:t>三</a:t>
            </a:r>
            <a:r>
              <a:rPr lang="zh-CN" altLang="zh-CN" sz="4000" b="1" dirty="0" smtClean="0"/>
              <a:t>、</a:t>
            </a:r>
            <a:r>
              <a:rPr lang="zh-CN" altLang="en-US" sz="4000" b="1" dirty="0" smtClean="0"/>
              <a:t>各级监管职责分工</a:t>
            </a:r>
            <a:endParaRPr lang="zh-CN" altLang="en-US" sz="4000" dirty="0"/>
          </a:p>
        </p:txBody>
      </p:sp>
      <p:grpSp>
        <p:nvGrpSpPr>
          <p:cNvPr id="4" name="Group 2"/>
          <p:cNvGrpSpPr>
            <a:grpSpLocks/>
          </p:cNvGrpSpPr>
          <p:nvPr/>
        </p:nvGrpSpPr>
        <p:grpSpPr bwMode="auto">
          <a:xfrm>
            <a:off x="71406" y="714356"/>
            <a:ext cx="9009074"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rgbClr val="3333C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rgbClr val="3333C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rgbClr val="FFCF01"/>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1" name="Rectangle 8"/>
              <p:cNvSpPr>
                <a:spLocks noChangeArrowheads="1"/>
              </p:cNvSpPr>
              <p:nvPr/>
            </p:nvSpPr>
            <p:spPr bwMode="auto">
              <a:xfrm>
                <a:off x="1248" y="2640"/>
                <a:ext cx="336" cy="432"/>
              </a:xfrm>
              <a:prstGeom prst="rect">
                <a:avLst/>
              </a:prstGeom>
              <a:gradFill rotWithShape="0">
                <a:gsLst>
                  <a:gs pos="0">
                    <a:srgbClr val="FFCF01"/>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8" name="Rectangle 10"/>
            <p:cNvSpPr>
              <a:spLocks noChangeArrowheads="1"/>
            </p:cNvSpPr>
            <p:nvPr/>
          </p:nvSpPr>
          <p:spPr bwMode="auto">
            <a:xfrm>
              <a:off x="400" y="1536"/>
              <a:ext cx="20" cy="663"/>
            </a:xfrm>
            <a:prstGeom prst="rect">
              <a:avLst/>
            </a:prstGeom>
            <a:solidFill>
              <a:srgbClr val="1C1C1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14" name="矩形 13"/>
          <p:cNvSpPr/>
          <p:nvPr/>
        </p:nvSpPr>
        <p:spPr>
          <a:xfrm>
            <a:off x="251520" y="1655344"/>
            <a:ext cx="8784975" cy="2400657"/>
          </a:xfrm>
          <a:prstGeom prst="rect">
            <a:avLst/>
          </a:prstGeom>
        </p:spPr>
        <p:txBody>
          <a:bodyPr wrap="square">
            <a:spAutoFit/>
          </a:bodyPr>
          <a:lstStyle/>
          <a:p>
            <a:pPr indent="406400" algn="just">
              <a:lnSpc>
                <a:spcPct val="150000"/>
              </a:lnSpc>
              <a:spcBef>
                <a:spcPts val="1700"/>
              </a:spcBef>
              <a:spcAft>
                <a:spcPts val="0"/>
              </a:spcAft>
            </a:pPr>
            <a:r>
              <a:rPr lang="zh-CN" altLang="zh-CN" sz="2800" kern="2200" dirty="0" smtClean="0">
                <a:latin typeface="Calibri" panose="020F0502020204030204" pitchFamily="34" charset="0"/>
                <a:ea typeface="黑体" panose="02010609060101010101" pitchFamily="49" charset="-122"/>
              </a:rPr>
              <a:t>一</a:t>
            </a:r>
            <a:r>
              <a:rPr lang="zh-CN" altLang="en-US" sz="2800" kern="2200" dirty="0" smtClean="0">
                <a:latin typeface="Calibri" panose="020F0502020204030204" pitchFamily="34" charset="0"/>
                <a:ea typeface="黑体" panose="02010609060101010101" pitchFamily="49" charset="-122"/>
              </a:rPr>
              <a:t>）</a:t>
            </a:r>
            <a:r>
              <a:rPr lang="zh-CN" altLang="zh-CN" sz="2800" kern="2200" dirty="0" smtClean="0">
                <a:latin typeface="Calibri" panose="020F0502020204030204" pitchFamily="34" charset="0"/>
                <a:ea typeface="黑体" panose="02010609060101010101" pitchFamily="49" charset="-122"/>
              </a:rPr>
              <a:t>中华人民共和国</a:t>
            </a:r>
            <a:r>
              <a:rPr lang="zh-CN" altLang="zh-CN" sz="2800" kern="2200" dirty="0" smtClean="0">
                <a:latin typeface="Calibri" panose="020F0502020204030204" pitchFamily="34" charset="0"/>
                <a:ea typeface="黑体" panose="02010609060101010101" pitchFamily="49" charset="-122"/>
              </a:rPr>
              <a:t>安全生产</a:t>
            </a:r>
            <a:r>
              <a:rPr lang="zh-CN" altLang="zh-CN" sz="2800" kern="2200" dirty="0" smtClean="0">
                <a:latin typeface="Calibri" panose="020F0502020204030204" pitchFamily="34" charset="0"/>
                <a:ea typeface="黑体" panose="02010609060101010101" pitchFamily="49" charset="-122"/>
              </a:rPr>
              <a:t>法</a:t>
            </a:r>
            <a:r>
              <a:rPr lang="zh-CN" altLang="en-US" sz="1600" kern="2200" dirty="0" smtClean="0">
                <a:latin typeface="Calibri" panose="020F0502020204030204" pitchFamily="34" charset="0"/>
                <a:ea typeface="黑体" panose="02010609060101010101" pitchFamily="49" charset="-122"/>
              </a:rPr>
              <a:t>（</a:t>
            </a:r>
            <a:r>
              <a:rPr lang="zh-CN" altLang="en-US" sz="1600" kern="2200" dirty="0" smtClean="0">
                <a:latin typeface="Calibri" panose="020F0502020204030204" pitchFamily="34" charset="0"/>
                <a:ea typeface="黑体" panose="02010609060101010101" pitchFamily="49" charset="-122"/>
              </a:rPr>
              <a:t>有</a:t>
            </a:r>
            <a:r>
              <a:rPr lang="en-US" altLang="zh-CN" sz="1600" kern="2200" dirty="0" smtClean="0">
                <a:latin typeface="Calibri" panose="020F0502020204030204" pitchFamily="34" charset="0"/>
                <a:ea typeface="黑体" panose="02010609060101010101" pitchFamily="49" charset="-122"/>
              </a:rPr>
              <a:t>17</a:t>
            </a:r>
            <a:r>
              <a:rPr lang="zh-CN" altLang="en-US" sz="1600" kern="2200" dirty="0" smtClean="0">
                <a:latin typeface="Calibri" panose="020F0502020204030204" pitchFamily="34" charset="0"/>
                <a:ea typeface="黑体" panose="02010609060101010101" pitchFamily="49" charset="-122"/>
              </a:rPr>
              <a:t>条，</a:t>
            </a:r>
            <a:r>
              <a:rPr lang="en-US" altLang="zh-CN" sz="1600" kern="2200" dirty="0" smtClean="0">
                <a:latin typeface="Calibri" panose="020F0502020204030204" pitchFamily="34" charset="0"/>
                <a:ea typeface="黑体" panose="02010609060101010101" pitchFamily="49" charset="-122"/>
              </a:rPr>
              <a:t>14</a:t>
            </a:r>
            <a:r>
              <a:rPr lang="zh-CN" altLang="en-US" sz="1600" kern="2200" dirty="0" smtClean="0">
                <a:latin typeface="Calibri" panose="020F0502020204030204" pitchFamily="34" charset="0"/>
                <a:ea typeface="黑体" panose="02010609060101010101" pitchFamily="49" charset="-122"/>
              </a:rPr>
              <a:t>年</a:t>
            </a:r>
            <a:r>
              <a:rPr lang="en-US" altLang="zh-CN" sz="1600" kern="2200" dirty="0" smtClean="0">
                <a:latin typeface="Calibri" panose="020F0502020204030204" pitchFamily="34" charset="0"/>
                <a:ea typeface="黑体" panose="02010609060101010101" pitchFamily="49" charset="-122"/>
              </a:rPr>
              <a:t>12</a:t>
            </a:r>
            <a:r>
              <a:rPr lang="zh-CN" altLang="en-US" sz="1600" kern="2200" dirty="0" smtClean="0">
                <a:latin typeface="Calibri" panose="020F0502020204030204" pitchFamily="34" charset="0"/>
                <a:ea typeface="黑体" panose="02010609060101010101" pitchFamily="49" charset="-122"/>
              </a:rPr>
              <a:t>月</a:t>
            </a:r>
            <a:r>
              <a:rPr lang="en-US" altLang="zh-CN" sz="1600" kern="2200" dirty="0" smtClean="0">
                <a:latin typeface="Calibri" panose="020F0502020204030204" pitchFamily="34" charset="0"/>
                <a:ea typeface="黑体" panose="02010609060101010101" pitchFamily="49" charset="-122"/>
              </a:rPr>
              <a:t>1</a:t>
            </a:r>
            <a:r>
              <a:rPr lang="zh-CN" altLang="en-US" sz="1600" kern="2200" dirty="0" smtClean="0">
                <a:latin typeface="Calibri" panose="020F0502020204030204" pitchFamily="34" charset="0"/>
                <a:ea typeface="黑体" panose="02010609060101010101" pitchFamily="49" charset="-122"/>
              </a:rPr>
              <a:t>日起始行）</a:t>
            </a:r>
            <a:endParaRPr lang="zh-CN" altLang="zh-CN" sz="1600" b="1" kern="2200" dirty="0">
              <a:latin typeface="Calibri" panose="020F0502020204030204" pitchFamily="34" charset="0"/>
            </a:endParaRPr>
          </a:p>
          <a:p>
            <a:pPr indent="408305" algn="just">
              <a:lnSpc>
                <a:spcPct val="150000"/>
              </a:lnSpc>
              <a:spcAft>
                <a:spcPts val="0"/>
              </a:spcAft>
            </a:pPr>
            <a:r>
              <a:rPr lang="en-US" altLang="zh-CN" b="1" kern="100" dirty="0" smtClean="0">
                <a:latin typeface="仿宋_GB2312" panose="02010609030101010101" pitchFamily="49" charset="-122"/>
                <a:cs typeface="Times New Roman" panose="02020603050405020304" pitchFamily="18" charset="0"/>
              </a:rPr>
              <a:t>1</a:t>
            </a:r>
            <a:r>
              <a:rPr lang="zh-CN" altLang="zh-CN" b="1" kern="100" dirty="0" smtClean="0">
                <a:latin typeface="Calibri" panose="020F0502020204030204" pitchFamily="34" charset="0"/>
                <a:ea typeface="仿宋_GB2312" panose="02010609030101010101" pitchFamily="49" charset="-122"/>
                <a:cs typeface="Times New Roman" panose="02020603050405020304" pitchFamily="18" charset="0"/>
              </a:rPr>
              <a:t>、</a:t>
            </a:r>
            <a:r>
              <a:rPr lang="zh-CN" altLang="zh-CN" b="1" kern="100" dirty="0">
                <a:latin typeface="Calibri" panose="020F0502020204030204" pitchFamily="34" charset="0"/>
                <a:ea typeface="仿宋_GB2312" panose="02010609030101010101" pitchFamily="49" charset="-122"/>
                <a:cs typeface="Times New Roman" panose="02020603050405020304" pitchFamily="18" charset="0"/>
              </a:rPr>
              <a:t>第九条</a:t>
            </a:r>
            <a:r>
              <a:rPr lang="zh-CN" altLang="zh-CN" b="1" kern="100" dirty="0" smtClean="0">
                <a:latin typeface="Calibri" panose="020F0502020204030204" pitchFamily="34" charset="0"/>
                <a:ea typeface="仿宋_GB2312" panose="02010609030101010101" pitchFamily="49" charset="-122"/>
                <a:cs typeface="Times New Roman" panose="02020603050405020304" pitchFamily="18" charset="0"/>
              </a:rPr>
              <a:t>：</a:t>
            </a:r>
            <a:r>
              <a:rPr lang="zh-CN" altLang="en-US" b="1" kern="100" dirty="0" smtClean="0">
                <a:latin typeface="Calibri" panose="020F0502020204030204" pitchFamily="34" charset="0"/>
                <a:ea typeface="仿宋_GB2312" panose="02010609030101010101" pitchFamily="49" charset="-122"/>
                <a:cs typeface="Times New Roman" panose="02020603050405020304" pitchFamily="18" charset="0"/>
              </a:rPr>
              <a:t>国</a:t>
            </a:r>
            <a:r>
              <a:rPr lang="zh-CN" altLang="zh-CN" dirty="0" smtClean="0">
                <a:solidFill>
                  <a:srgbClr val="000000"/>
                </a:solidFill>
                <a:ea typeface="仿宋_GB2312" panose="02010609030101010101" pitchFamily="49" charset="-122"/>
                <a:cs typeface="宋体" panose="02010600030101010101" pitchFamily="2" charset="-122"/>
              </a:rPr>
              <a:t>务院</a:t>
            </a:r>
            <a:r>
              <a:rPr lang="zh-CN" altLang="zh-CN" dirty="0">
                <a:solidFill>
                  <a:srgbClr val="000000"/>
                </a:solidFill>
                <a:ea typeface="仿宋_GB2312" panose="02010609030101010101" pitchFamily="49" charset="-122"/>
                <a:cs typeface="宋体" panose="02010600030101010101" pitchFamily="2" charset="-122"/>
              </a:rPr>
              <a:t>有关部门依照本法和其他有关法律、行政法规的规定，在各自的职责范围内对有关行业、领域的安全生产工作实施监督管理；县级以上地方各级人民政府</a:t>
            </a:r>
            <a:r>
              <a:rPr lang="zh-CN" altLang="zh-CN" dirty="0">
                <a:solidFill>
                  <a:srgbClr val="FF0000"/>
                </a:solidFill>
                <a:ea typeface="仿宋_GB2312" panose="02010609030101010101" pitchFamily="49" charset="-122"/>
                <a:cs typeface="宋体" panose="02010600030101010101" pitchFamily="2" charset="-122"/>
              </a:rPr>
              <a:t>有关部门</a:t>
            </a:r>
            <a:r>
              <a:rPr lang="zh-CN" altLang="zh-CN" dirty="0">
                <a:solidFill>
                  <a:srgbClr val="000000"/>
                </a:solidFill>
                <a:ea typeface="仿宋_GB2312" panose="02010609030101010101" pitchFamily="49" charset="-122"/>
                <a:cs typeface="宋体" panose="02010600030101010101" pitchFamily="2" charset="-122"/>
              </a:rPr>
              <a:t>依照本法和其他有关法律、法规的规定，在各自的职责范围内对</a:t>
            </a:r>
            <a:r>
              <a:rPr lang="zh-CN" altLang="zh-CN" dirty="0">
                <a:solidFill>
                  <a:srgbClr val="FF0000"/>
                </a:solidFill>
                <a:ea typeface="仿宋_GB2312" panose="02010609030101010101" pitchFamily="49" charset="-122"/>
                <a:cs typeface="宋体" panose="02010600030101010101" pitchFamily="2" charset="-122"/>
              </a:rPr>
              <a:t>有关行业、领域的安全生产工作实施监督管理</a:t>
            </a:r>
            <a:r>
              <a:rPr lang="zh-CN" altLang="zh-CN" dirty="0">
                <a:solidFill>
                  <a:srgbClr val="000000"/>
                </a:solidFill>
                <a:ea typeface="仿宋_GB2312" panose="02010609030101010101" pitchFamily="49" charset="-122"/>
                <a:cs typeface="宋体" panose="02010600030101010101" pitchFamily="2" charset="-122"/>
              </a:rPr>
              <a:t>。</a:t>
            </a:r>
            <a:endParaRPr lang="zh-CN" altLang="en-US" dirty="0"/>
          </a:p>
        </p:txBody>
      </p:sp>
      <p:sp>
        <p:nvSpPr>
          <p:cNvPr id="15" name="矩形 14"/>
          <p:cNvSpPr/>
          <p:nvPr/>
        </p:nvSpPr>
        <p:spPr>
          <a:xfrm>
            <a:off x="323528" y="3990703"/>
            <a:ext cx="8208912" cy="923330"/>
          </a:xfrm>
          <a:prstGeom prst="rect">
            <a:avLst/>
          </a:prstGeom>
        </p:spPr>
        <p:txBody>
          <a:bodyPr wrap="square">
            <a:spAutoFit/>
          </a:bodyPr>
          <a:lstStyle/>
          <a:p>
            <a:pPr indent="408305" algn="just">
              <a:lnSpc>
                <a:spcPct val="150000"/>
              </a:lnSpc>
              <a:spcAft>
                <a:spcPts val="0"/>
              </a:spcAft>
            </a:pPr>
            <a:r>
              <a:rPr lang="en-US" altLang="zh-CN" b="1" kern="100" dirty="0" smtClean="0">
                <a:latin typeface="仿宋_GB2312" panose="02010609030101010101" pitchFamily="49" charset="-122"/>
                <a:cs typeface="Times New Roman" panose="02020603050405020304" pitchFamily="18" charset="0"/>
              </a:rPr>
              <a:t>2</a:t>
            </a:r>
            <a:r>
              <a:rPr lang="zh-CN" altLang="zh-CN" b="1" kern="100" dirty="0" smtClean="0">
                <a:latin typeface="Calibri" panose="020F0502020204030204" pitchFamily="34" charset="0"/>
                <a:ea typeface="仿宋_GB2312" panose="02010609030101010101" pitchFamily="49" charset="-122"/>
                <a:cs typeface="Times New Roman" panose="02020603050405020304" pitchFamily="18" charset="0"/>
              </a:rPr>
              <a:t>、</a:t>
            </a:r>
            <a:r>
              <a:rPr lang="zh-CN" altLang="zh-CN" b="1" kern="100" dirty="0">
                <a:latin typeface="Calibri" panose="020F0502020204030204" pitchFamily="34" charset="0"/>
                <a:ea typeface="仿宋_GB2312" panose="02010609030101010101" pitchFamily="49" charset="-122"/>
                <a:cs typeface="Times New Roman" panose="02020603050405020304" pitchFamily="18" charset="0"/>
              </a:rPr>
              <a:t>第二十三条</a:t>
            </a:r>
            <a:r>
              <a:rPr lang="en-US" altLang="zh-CN" kern="0" dirty="0">
                <a:solidFill>
                  <a:srgbClr val="000000"/>
                </a:solidFill>
                <a:latin typeface="仿宋_GB2312" panose="02010609030101010101" pitchFamily="49" charset="-122"/>
                <a:cs typeface="宋体" panose="02010600030101010101" pitchFamily="2" charset="-122"/>
              </a:rPr>
              <a:t>  </a:t>
            </a:r>
            <a:r>
              <a:rPr lang="zh-CN" altLang="zh-CN" kern="0" dirty="0">
                <a:solidFill>
                  <a:srgbClr val="000000"/>
                </a:solidFill>
                <a:latin typeface="Calibri" panose="020F0502020204030204" pitchFamily="34" charset="0"/>
                <a:ea typeface="仿宋_GB2312" panose="02010609030101010101" pitchFamily="49" charset="-122"/>
                <a:cs typeface="宋体" panose="02010600030101010101" pitchFamily="2" charset="-122"/>
              </a:rPr>
              <a:t>危险物品的生产、储存单位以及矿山、金属冶炼单位的安全生产管理人员的任免，</a:t>
            </a:r>
            <a:r>
              <a:rPr lang="zh-CN" altLang="zh-CN" kern="0" dirty="0">
                <a:solidFill>
                  <a:srgbClr val="FF0000"/>
                </a:solidFill>
                <a:latin typeface="Calibri" panose="020F0502020204030204" pitchFamily="34" charset="0"/>
                <a:ea typeface="仿宋_GB2312" panose="02010609030101010101" pitchFamily="49" charset="-122"/>
                <a:cs typeface="宋体" panose="02010600030101010101" pitchFamily="2" charset="-122"/>
              </a:rPr>
              <a:t>应当告知主管的负有安全生产监督管理职责的部门。</a:t>
            </a:r>
            <a:endParaRPr lang="zh-CN" altLang="zh-CN" sz="1100" kern="100" dirty="0">
              <a:latin typeface="Calibri" panose="020F0502020204030204" pitchFamily="34" charset="0"/>
              <a:cs typeface="Times New Roman" panose="02020603050405020304" pitchFamily="18" charset="0"/>
            </a:endParaRPr>
          </a:p>
        </p:txBody>
      </p:sp>
      <p:sp>
        <p:nvSpPr>
          <p:cNvPr id="16" name="矩形 15"/>
          <p:cNvSpPr/>
          <p:nvPr/>
        </p:nvSpPr>
        <p:spPr>
          <a:xfrm>
            <a:off x="387319" y="5157192"/>
            <a:ext cx="8311362" cy="1338828"/>
          </a:xfrm>
          <a:prstGeom prst="rect">
            <a:avLst/>
          </a:prstGeom>
        </p:spPr>
        <p:txBody>
          <a:bodyPr wrap="square">
            <a:spAutoFit/>
          </a:bodyPr>
          <a:lstStyle/>
          <a:p>
            <a:pPr indent="408305" algn="just">
              <a:lnSpc>
                <a:spcPct val="150000"/>
              </a:lnSpc>
              <a:spcAft>
                <a:spcPts val="0"/>
              </a:spcAft>
            </a:pPr>
            <a:r>
              <a:rPr lang="en-US" altLang="zh-CN" b="1" kern="0" dirty="0" smtClean="0">
                <a:solidFill>
                  <a:srgbClr val="000000"/>
                </a:solidFill>
                <a:latin typeface="仿宋_GB2312" panose="02010609030101010101" pitchFamily="49" charset="-122"/>
                <a:cs typeface="宋体" panose="02010600030101010101" pitchFamily="2" charset="-122"/>
              </a:rPr>
              <a:t>3</a:t>
            </a:r>
            <a:r>
              <a:rPr lang="zh-CN" altLang="zh-CN" b="1"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a:t>
            </a:r>
            <a:r>
              <a:rPr lang="zh-CN" altLang="zh-CN" b="1" kern="0" dirty="0">
                <a:solidFill>
                  <a:srgbClr val="000000"/>
                </a:solidFill>
                <a:latin typeface="Calibri" panose="020F0502020204030204" pitchFamily="34" charset="0"/>
                <a:ea typeface="仿宋_GB2312" panose="02010609030101010101" pitchFamily="49" charset="-122"/>
                <a:cs typeface="宋体" panose="02010600030101010101" pitchFamily="2" charset="-122"/>
              </a:rPr>
              <a:t>第二十四</a:t>
            </a:r>
            <a:r>
              <a:rPr lang="zh-CN" altLang="zh-CN"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条</a:t>
            </a:r>
            <a:r>
              <a:rPr lang="zh-CN" altLang="en-US"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 </a:t>
            </a:r>
            <a:r>
              <a:rPr lang="zh-CN" altLang="zh-CN"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危险</a:t>
            </a:r>
            <a:r>
              <a:rPr lang="zh-CN" altLang="zh-CN" kern="0" dirty="0">
                <a:solidFill>
                  <a:srgbClr val="000000"/>
                </a:solidFill>
                <a:latin typeface="Calibri" panose="020F0502020204030204" pitchFamily="34" charset="0"/>
                <a:ea typeface="仿宋_GB2312" panose="02010609030101010101" pitchFamily="49" charset="-122"/>
                <a:cs typeface="宋体" panose="02010600030101010101" pitchFamily="2" charset="-122"/>
              </a:rPr>
              <a:t>物品的生产、经营、储存</a:t>
            </a:r>
            <a:r>
              <a:rPr lang="zh-CN" altLang="zh-CN"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单位的</a:t>
            </a:r>
            <a:r>
              <a:rPr lang="zh-CN" altLang="zh-CN" kern="0" dirty="0">
                <a:solidFill>
                  <a:srgbClr val="000000"/>
                </a:solidFill>
                <a:latin typeface="Calibri" panose="020F0502020204030204" pitchFamily="34" charset="0"/>
                <a:ea typeface="仿宋_GB2312" panose="02010609030101010101" pitchFamily="49" charset="-122"/>
                <a:cs typeface="宋体" panose="02010600030101010101" pitchFamily="2" charset="-122"/>
              </a:rPr>
              <a:t>主要负责人和安全生产管理人员，应当由</a:t>
            </a:r>
            <a:r>
              <a:rPr lang="zh-CN" altLang="zh-CN" b="1" kern="0" dirty="0">
                <a:solidFill>
                  <a:srgbClr val="000000"/>
                </a:solidFill>
                <a:latin typeface="Calibri" panose="020F0502020204030204" pitchFamily="34" charset="0"/>
                <a:ea typeface="仿宋_GB2312" panose="02010609030101010101" pitchFamily="49" charset="-122"/>
                <a:cs typeface="宋体" panose="02010600030101010101" pitchFamily="2" charset="-122"/>
              </a:rPr>
              <a:t>主管的负有安全生产监督管理职责的部门</a:t>
            </a:r>
            <a:r>
              <a:rPr lang="zh-CN" altLang="zh-CN" kern="0" dirty="0">
                <a:solidFill>
                  <a:srgbClr val="FF0000"/>
                </a:solidFill>
                <a:latin typeface="Calibri" panose="020F0502020204030204" pitchFamily="34" charset="0"/>
                <a:ea typeface="仿宋_GB2312" panose="02010609030101010101" pitchFamily="49" charset="-122"/>
                <a:cs typeface="宋体" panose="02010600030101010101" pitchFamily="2" charset="-122"/>
              </a:rPr>
              <a:t>对其安全生产知识和管理能力考核合格。考核不得收费。</a:t>
            </a:r>
            <a:endParaRPr lang="zh-CN" altLang="zh-CN" sz="1100" kern="100" dirty="0">
              <a:latin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71604" y="571488"/>
            <a:ext cx="8229600" cy="1143000"/>
          </a:xfrm>
        </p:spPr>
        <p:txBody>
          <a:bodyPr>
            <a:normAutofit/>
          </a:bodyPr>
          <a:lstStyle/>
          <a:p>
            <a:pPr algn="l"/>
            <a:r>
              <a:rPr lang="zh-CN" altLang="en-US" sz="4000" b="1" dirty="0" smtClean="0"/>
              <a:t>三</a:t>
            </a:r>
            <a:r>
              <a:rPr lang="zh-CN" altLang="zh-CN" sz="4000" b="1" dirty="0" smtClean="0"/>
              <a:t>、</a:t>
            </a:r>
            <a:r>
              <a:rPr lang="zh-CN" altLang="en-US" sz="4000" b="1" dirty="0" smtClean="0"/>
              <a:t>各级监管职责分工</a:t>
            </a:r>
            <a:endParaRPr lang="zh-CN" altLang="en-US" sz="4000" dirty="0"/>
          </a:p>
        </p:txBody>
      </p:sp>
      <p:grpSp>
        <p:nvGrpSpPr>
          <p:cNvPr id="4" name="Group 2"/>
          <p:cNvGrpSpPr>
            <a:grpSpLocks/>
          </p:cNvGrpSpPr>
          <p:nvPr/>
        </p:nvGrpSpPr>
        <p:grpSpPr bwMode="auto">
          <a:xfrm>
            <a:off x="71406" y="714356"/>
            <a:ext cx="9009074"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rgbClr val="3333C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rgbClr val="3333C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rgbClr val="FFCF01"/>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1" name="Rectangle 8"/>
              <p:cNvSpPr>
                <a:spLocks noChangeArrowheads="1"/>
              </p:cNvSpPr>
              <p:nvPr/>
            </p:nvSpPr>
            <p:spPr bwMode="auto">
              <a:xfrm>
                <a:off x="1248" y="2640"/>
                <a:ext cx="336" cy="432"/>
              </a:xfrm>
              <a:prstGeom prst="rect">
                <a:avLst/>
              </a:prstGeom>
              <a:gradFill rotWithShape="0">
                <a:gsLst>
                  <a:gs pos="0">
                    <a:srgbClr val="FFCF01"/>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8" name="Rectangle 10"/>
            <p:cNvSpPr>
              <a:spLocks noChangeArrowheads="1"/>
            </p:cNvSpPr>
            <p:nvPr/>
          </p:nvSpPr>
          <p:spPr bwMode="auto">
            <a:xfrm>
              <a:off x="400" y="1536"/>
              <a:ext cx="20" cy="663"/>
            </a:xfrm>
            <a:prstGeom prst="rect">
              <a:avLst/>
            </a:prstGeom>
            <a:solidFill>
              <a:srgbClr val="1C1C1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3" name="矩形 2"/>
          <p:cNvSpPr/>
          <p:nvPr/>
        </p:nvSpPr>
        <p:spPr>
          <a:xfrm>
            <a:off x="488919" y="1997420"/>
            <a:ext cx="8043521" cy="5078313"/>
          </a:xfrm>
          <a:prstGeom prst="rect">
            <a:avLst/>
          </a:prstGeom>
        </p:spPr>
        <p:txBody>
          <a:bodyPr wrap="square">
            <a:spAutoFit/>
          </a:bodyPr>
          <a:lstStyle/>
          <a:p>
            <a:pPr indent="408305" algn="just">
              <a:lnSpc>
                <a:spcPct val="150000"/>
              </a:lnSpc>
              <a:spcAft>
                <a:spcPts val="0"/>
              </a:spcAft>
            </a:pPr>
            <a:r>
              <a:rPr lang="en-US" altLang="zh-CN" b="1" kern="0" dirty="0" smtClean="0">
                <a:solidFill>
                  <a:srgbClr val="000000"/>
                </a:solidFill>
                <a:latin typeface="仿宋_GB2312" panose="02010609030101010101" pitchFamily="49" charset="-122"/>
                <a:cs typeface="宋体" panose="02010600030101010101" pitchFamily="2" charset="-122"/>
              </a:rPr>
              <a:t>4</a:t>
            </a:r>
            <a:r>
              <a:rPr lang="zh-CN" altLang="zh-CN" b="1"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a:t>
            </a:r>
            <a:r>
              <a:rPr lang="zh-CN" altLang="zh-CN" b="1" kern="0" dirty="0">
                <a:solidFill>
                  <a:srgbClr val="000000"/>
                </a:solidFill>
                <a:latin typeface="Calibri" panose="020F0502020204030204" pitchFamily="34" charset="0"/>
                <a:ea typeface="仿宋_GB2312" panose="02010609030101010101" pitchFamily="49" charset="-122"/>
                <a:cs typeface="宋体" panose="02010600030101010101" pitchFamily="2" charset="-122"/>
              </a:rPr>
              <a:t>第三十</a:t>
            </a:r>
            <a:r>
              <a:rPr lang="zh-CN" altLang="zh-CN" b="1"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条</a:t>
            </a:r>
            <a:r>
              <a:rPr lang="zh-CN" altLang="en-US" b="1"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 </a:t>
            </a:r>
            <a:r>
              <a:rPr lang="zh-CN" altLang="zh-CN"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建设项目</a:t>
            </a:r>
            <a:r>
              <a:rPr lang="zh-CN" altLang="zh-CN" kern="0" dirty="0">
                <a:solidFill>
                  <a:srgbClr val="000000"/>
                </a:solidFill>
                <a:latin typeface="Calibri" panose="020F0502020204030204" pitchFamily="34" charset="0"/>
                <a:ea typeface="仿宋_GB2312" panose="02010609030101010101" pitchFamily="49" charset="-122"/>
                <a:cs typeface="宋体" panose="02010600030101010101" pitchFamily="2" charset="-122"/>
              </a:rPr>
              <a:t>安全设施的设计人、设计单位应当对安全设施设计负责</a:t>
            </a:r>
            <a:r>
              <a:rPr lang="zh-CN" altLang="zh-CN"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a:t>
            </a:r>
            <a:r>
              <a:rPr lang="zh-CN" altLang="zh-CN" dirty="0" smtClean="0">
                <a:solidFill>
                  <a:srgbClr val="000000"/>
                </a:solidFill>
                <a:ea typeface="仿宋_GB2312" panose="02010609030101010101" pitchFamily="49" charset="-122"/>
                <a:cs typeface="宋体" panose="02010600030101010101" pitchFamily="2" charset="-122"/>
              </a:rPr>
              <a:t>矿山</a:t>
            </a:r>
            <a:r>
              <a:rPr lang="zh-CN" altLang="zh-CN" dirty="0">
                <a:solidFill>
                  <a:srgbClr val="000000"/>
                </a:solidFill>
                <a:ea typeface="仿宋_GB2312" panose="02010609030101010101" pitchFamily="49" charset="-122"/>
                <a:cs typeface="宋体" panose="02010600030101010101" pitchFamily="2" charset="-122"/>
              </a:rPr>
              <a:t>、金属冶炼建设项目和用于</a:t>
            </a:r>
            <a:r>
              <a:rPr lang="zh-CN" altLang="zh-CN" dirty="0">
                <a:solidFill>
                  <a:srgbClr val="FF0000"/>
                </a:solidFill>
                <a:ea typeface="仿宋_GB2312" panose="02010609030101010101" pitchFamily="49" charset="-122"/>
                <a:cs typeface="宋体" panose="02010600030101010101" pitchFamily="2" charset="-122"/>
              </a:rPr>
              <a:t>生产、储存、装卸危险物品的建设项目</a:t>
            </a:r>
            <a:r>
              <a:rPr lang="zh-CN" altLang="zh-CN" dirty="0">
                <a:solidFill>
                  <a:srgbClr val="000000"/>
                </a:solidFill>
                <a:ea typeface="仿宋_GB2312" panose="02010609030101010101" pitchFamily="49" charset="-122"/>
                <a:cs typeface="宋体" panose="02010600030101010101" pitchFamily="2" charset="-122"/>
              </a:rPr>
              <a:t>的安全设施设计应当</a:t>
            </a:r>
            <a:r>
              <a:rPr lang="zh-CN" altLang="zh-CN" dirty="0">
                <a:solidFill>
                  <a:srgbClr val="FF0000"/>
                </a:solidFill>
                <a:ea typeface="仿宋_GB2312" panose="02010609030101010101" pitchFamily="49" charset="-122"/>
                <a:cs typeface="宋体" panose="02010600030101010101" pitchFamily="2" charset="-122"/>
              </a:rPr>
              <a:t>按照国家有关规定报经有关部门审查，审查部门及其负责审查的人员对审查结果负责</a:t>
            </a:r>
            <a:r>
              <a:rPr lang="zh-CN" altLang="zh-CN" dirty="0" smtClean="0">
                <a:solidFill>
                  <a:srgbClr val="FF0000"/>
                </a:solidFill>
                <a:ea typeface="仿宋_GB2312" panose="02010609030101010101" pitchFamily="49" charset="-122"/>
                <a:cs typeface="宋体" panose="02010600030101010101" pitchFamily="2" charset="-122"/>
              </a:rPr>
              <a:t>。</a:t>
            </a:r>
            <a:r>
              <a:rPr lang="zh-CN" altLang="en-US" dirty="0" smtClean="0">
                <a:solidFill>
                  <a:srgbClr val="FF0000"/>
                </a:solidFill>
                <a:ea typeface="仿宋_GB2312" panose="02010609030101010101" pitchFamily="49" charset="-122"/>
                <a:cs typeface="宋体" panose="02010600030101010101" pitchFamily="2" charset="-122"/>
              </a:rPr>
              <a:t>（按照项目监管权限）</a:t>
            </a:r>
            <a:endParaRPr lang="en-US" altLang="zh-CN" dirty="0" smtClean="0">
              <a:solidFill>
                <a:srgbClr val="FF0000"/>
              </a:solidFill>
              <a:ea typeface="仿宋_GB2312" panose="02010609030101010101" pitchFamily="49" charset="-122"/>
              <a:cs typeface="宋体" panose="02010600030101010101" pitchFamily="2" charset="-122"/>
            </a:endParaRPr>
          </a:p>
          <a:p>
            <a:pPr indent="408305" algn="just">
              <a:lnSpc>
                <a:spcPct val="150000"/>
              </a:lnSpc>
            </a:pPr>
            <a:r>
              <a:rPr lang="en-US" altLang="zh-CN" b="1" kern="0" dirty="0">
                <a:solidFill>
                  <a:srgbClr val="000000"/>
                </a:solidFill>
                <a:latin typeface="Calibri" panose="020F0502020204030204" pitchFamily="34" charset="0"/>
                <a:ea typeface="仿宋_GB2312" panose="02010609030101010101" pitchFamily="49" charset="-122"/>
                <a:cs typeface="宋体" panose="02010600030101010101" pitchFamily="2" charset="-122"/>
              </a:rPr>
              <a:t>5</a:t>
            </a:r>
            <a:r>
              <a:rPr lang="zh-CN" altLang="en-US" b="1" kern="0" dirty="0">
                <a:solidFill>
                  <a:srgbClr val="000000"/>
                </a:solidFill>
                <a:latin typeface="Calibri" panose="020F0502020204030204" pitchFamily="34" charset="0"/>
                <a:ea typeface="仿宋_GB2312" panose="02010609030101010101" pitchFamily="49" charset="-122"/>
                <a:cs typeface="宋体" panose="02010600030101010101" pitchFamily="2" charset="-122"/>
              </a:rPr>
              <a:t>、第三十一条</a:t>
            </a:r>
            <a:r>
              <a:rPr lang="zh-CN" altLang="zh-CN" dirty="0" smtClean="0"/>
              <a:t>安全生产</a:t>
            </a:r>
            <a:r>
              <a:rPr lang="zh-CN" altLang="zh-CN" dirty="0"/>
              <a:t>监督管理部门应当加强对建设单位验收活动和验收结果的</a:t>
            </a:r>
            <a:r>
              <a:rPr lang="zh-CN" altLang="zh-CN" dirty="0">
                <a:solidFill>
                  <a:srgbClr val="FF0000"/>
                </a:solidFill>
              </a:rPr>
              <a:t>监督核查</a:t>
            </a:r>
            <a:r>
              <a:rPr lang="zh-CN" altLang="zh-CN" dirty="0" smtClean="0"/>
              <a:t>。</a:t>
            </a:r>
            <a:r>
              <a:rPr lang="zh-CN" altLang="en-US" dirty="0">
                <a:solidFill>
                  <a:srgbClr val="FF0000"/>
                </a:solidFill>
                <a:ea typeface="仿宋_GB2312" panose="02010609030101010101" pitchFamily="49" charset="-122"/>
                <a:cs typeface="宋体" panose="02010600030101010101" pitchFamily="2" charset="-122"/>
              </a:rPr>
              <a:t>（按照项目监管权限</a:t>
            </a:r>
            <a:r>
              <a:rPr lang="zh-CN" altLang="en-US" dirty="0" smtClean="0">
                <a:solidFill>
                  <a:srgbClr val="FF0000"/>
                </a:solidFill>
                <a:ea typeface="仿宋_GB2312" panose="02010609030101010101" pitchFamily="49" charset="-122"/>
                <a:cs typeface="宋体" panose="02010600030101010101" pitchFamily="2" charset="-122"/>
              </a:rPr>
              <a:t>）</a:t>
            </a:r>
            <a:endParaRPr lang="en-US" altLang="zh-CN" dirty="0" smtClean="0"/>
          </a:p>
          <a:p>
            <a:pPr indent="408305" algn="just">
              <a:lnSpc>
                <a:spcPct val="150000"/>
              </a:lnSpc>
              <a:spcAft>
                <a:spcPts val="0"/>
              </a:spcAft>
            </a:pPr>
            <a:r>
              <a:rPr lang="en-US" altLang="zh-CN" b="1" dirty="0" smtClean="0"/>
              <a:t>6</a:t>
            </a:r>
            <a:r>
              <a:rPr lang="zh-CN" altLang="en-US" b="1" dirty="0" smtClean="0"/>
              <a:t>、</a:t>
            </a:r>
            <a:r>
              <a:rPr lang="zh-CN" altLang="zh-CN" b="1" dirty="0" smtClean="0"/>
              <a:t>第三十六</a:t>
            </a:r>
            <a:r>
              <a:rPr lang="zh-CN" altLang="zh-CN" dirty="0" smtClean="0"/>
              <a:t>条</a:t>
            </a:r>
            <a:r>
              <a:rPr lang="zh-CN" altLang="en-US" dirty="0" smtClean="0"/>
              <a:t> </a:t>
            </a:r>
            <a:r>
              <a:rPr lang="zh-CN" altLang="zh-CN" dirty="0" smtClean="0"/>
              <a:t>生产</a:t>
            </a:r>
            <a:r>
              <a:rPr lang="zh-CN" altLang="zh-CN" dirty="0"/>
              <a:t>、经营、运输、储存、使用危险物品或者</a:t>
            </a:r>
            <a:r>
              <a:rPr lang="zh-CN" altLang="zh-CN" dirty="0">
                <a:solidFill>
                  <a:srgbClr val="FF0000"/>
                </a:solidFill>
              </a:rPr>
              <a:t>处置废弃危险物品的</a:t>
            </a:r>
            <a:r>
              <a:rPr lang="zh-CN" altLang="zh-CN" dirty="0"/>
              <a:t>，由有关主管部门依照有关法律、法规的规定和国家标准或者行业标准审批并实施监督管理</a:t>
            </a:r>
            <a:r>
              <a:rPr lang="zh-CN" altLang="zh-CN" dirty="0" smtClean="0"/>
              <a:t>。</a:t>
            </a:r>
            <a:endParaRPr lang="en-US" altLang="zh-CN" dirty="0" smtClean="0"/>
          </a:p>
          <a:p>
            <a:pPr indent="408305" algn="just">
              <a:lnSpc>
                <a:spcPct val="150000"/>
              </a:lnSpc>
              <a:spcAft>
                <a:spcPts val="0"/>
              </a:spcAft>
            </a:pPr>
            <a:r>
              <a:rPr lang="en-US" altLang="zh-CN" b="1" dirty="0" smtClean="0"/>
              <a:t>7</a:t>
            </a:r>
            <a:r>
              <a:rPr lang="zh-CN" altLang="en-US" b="1" dirty="0" smtClean="0"/>
              <a:t>、</a:t>
            </a:r>
            <a:r>
              <a:rPr lang="zh-CN" altLang="zh-CN" b="1" dirty="0" smtClean="0"/>
              <a:t>第三十七</a:t>
            </a:r>
            <a:r>
              <a:rPr lang="zh-CN" altLang="zh-CN" dirty="0"/>
              <a:t>条生产经营单位对重大危险源应当登记建档</a:t>
            </a:r>
            <a:r>
              <a:rPr lang="zh-CN" altLang="zh-CN" dirty="0" smtClean="0"/>
              <a:t>，</a:t>
            </a:r>
            <a:r>
              <a:rPr lang="zh-CN" altLang="en-US" dirty="0" smtClean="0"/>
              <a:t>。。。</a:t>
            </a:r>
            <a:r>
              <a:rPr lang="zh-CN" altLang="zh-CN" dirty="0"/>
              <a:t>报有关地方人民政府安全生产监督管理部门和有关部门备案。</a:t>
            </a:r>
            <a:endParaRPr lang="en-US" altLang="zh-CN" dirty="0" smtClean="0"/>
          </a:p>
          <a:p>
            <a:pPr indent="408305" algn="just">
              <a:lnSpc>
                <a:spcPct val="150000"/>
              </a:lnSpc>
              <a:spcAft>
                <a:spcPts val="0"/>
              </a:spcAft>
            </a:pPr>
            <a:endParaRPr lang="zh-CN" altLang="en-US" dirty="0"/>
          </a:p>
        </p:txBody>
      </p:sp>
    </p:spTree>
    <p:extLst>
      <p:ext uri="{BB962C8B-B14F-4D97-AF65-F5344CB8AC3E}">
        <p14:creationId xmlns:p14="http://schemas.microsoft.com/office/powerpoint/2010/main" xmlns="" val="30257001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71604" y="571488"/>
            <a:ext cx="8229600" cy="1143000"/>
          </a:xfrm>
        </p:spPr>
        <p:txBody>
          <a:bodyPr>
            <a:normAutofit/>
          </a:bodyPr>
          <a:lstStyle/>
          <a:p>
            <a:pPr algn="l"/>
            <a:r>
              <a:rPr lang="zh-CN" altLang="en-US" sz="4000" b="1" dirty="0" smtClean="0"/>
              <a:t>三</a:t>
            </a:r>
            <a:r>
              <a:rPr lang="zh-CN" altLang="zh-CN" sz="4000" b="1" dirty="0" smtClean="0"/>
              <a:t>、</a:t>
            </a:r>
            <a:r>
              <a:rPr lang="zh-CN" altLang="en-US" sz="4000" b="1" dirty="0" smtClean="0"/>
              <a:t>各级监管职责分工</a:t>
            </a:r>
            <a:endParaRPr lang="zh-CN" altLang="en-US" sz="4000" dirty="0"/>
          </a:p>
        </p:txBody>
      </p:sp>
      <p:grpSp>
        <p:nvGrpSpPr>
          <p:cNvPr id="4" name="Group 2"/>
          <p:cNvGrpSpPr>
            <a:grpSpLocks/>
          </p:cNvGrpSpPr>
          <p:nvPr/>
        </p:nvGrpSpPr>
        <p:grpSpPr bwMode="auto">
          <a:xfrm>
            <a:off x="71406" y="714356"/>
            <a:ext cx="9009074"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rgbClr val="3333C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rgbClr val="3333C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rgbClr val="FFCF01"/>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1" name="Rectangle 8"/>
              <p:cNvSpPr>
                <a:spLocks noChangeArrowheads="1"/>
              </p:cNvSpPr>
              <p:nvPr/>
            </p:nvSpPr>
            <p:spPr bwMode="auto">
              <a:xfrm>
                <a:off x="1248" y="2640"/>
                <a:ext cx="336" cy="432"/>
              </a:xfrm>
              <a:prstGeom prst="rect">
                <a:avLst/>
              </a:prstGeom>
              <a:gradFill rotWithShape="0">
                <a:gsLst>
                  <a:gs pos="0">
                    <a:srgbClr val="FFCF01"/>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8" name="Rectangle 10"/>
            <p:cNvSpPr>
              <a:spLocks noChangeArrowheads="1"/>
            </p:cNvSpPr>
            <p:nvPr/>
          </p:nvSpPr>
          <p:spPr bwMode="auto">
            <a:xfrm>
              <a:off x="400" y="1536"/>
              <a:ext cx="20" cy="663"/>
            </a:xfrm>
            <a:prstGeom prst="rect">
              <a:avLst/>
            </a:prstGeom>
            <a:solidFill>
              <a:srgbClr val="1C1C1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3" name="矩形 2"/>
          <p:cNvSpPr/>
          <p:nvPr/>
        </p:nvSpPr>
        <p:spPr>
          <a:xfrm>
            <a:off x="458037" y="2006581"/>
            <a:ext cx="8284331" cy="4247317"/>
          </a:xfrm>
          <a:prstGeom prst="rect">
            <a:avLst/>
          </a:prstGeom>
        </p:spPr>
        <p:txBody>
          <a:bodyPr wrap="square">
            <a:spAutoFit/>
          </a:bodyPr>
          <a:lstStyle/>
          <a:p>
            <a:r>
              <a:rPr lang="en-US" altLang="zh-CN" dirty="0" smtClean="0">
                <a:solidFill>
                  <a:srgbClr val="000000"/>
                </a:solidFill>
                <a:ea typeface="仿宋_GB2312" panose="02010609030101010101" pitchFamily="49" charset="-122"/>
                <a:cs typeface="宋体" panose="02010600030101010101" pitchFamily="2" charset="-122"/>
              </a:rPr>
              <a:t>8</a:t>
            </a:r>
            <a:r>
              <a:rPr lang="zh-CN" altLang="en-US" dirty="0" smtClean="0">
                <a:solidFill>
                  <a:srgbClr val="000000"/>
                </a:solidFill>
                <a:ea typeface="仿宋_GB2312" panose="02010609030101010101" pitchFamily="49" charset="-122"/>
                <a:cs typeface="宋体" panose="02010600030101010101" pitchFamily="2" charset="-122"/>
              </a:rPr>
              <a:t>、第三十八条  </a:t>
            </a:r>
            <a:r>
              <a:rPr lang="zh-CN" altLang="zh-CN" dirty="0" smtClean="0">
                <a:solidFill>
                  <a:srgbClr val="000000"/>
                </a:solidFill>
                <a:ea typeface="仿宋_GB2312" panose="02010609030101010101" pitchFamily="49" charset="-122"/>
                <a:cs typeface="宋体" panose="02010600030101010101" pitchFamily="2" charset="-122"/>
              </a:rPr>
              <a:t>县</a:t>
            </a:r>
            <a:r>
              <a:rPr lang="zh-CN" altLang="zh-CN" dirty="0">
                <a:solidFill>
                  <a:srgbClr val="000000"/>
                </a:solidFill>
                <a:ea typeface="仿宋_GB2312" panose="02010609030101010101" pitchFamily="49" charset="-122"/>
                <a:cs typeface="宋体" panose="02010600030101010101" pitchFamily="2" charset="-122"/>
              </a:rPr>
              <a:t>级以上地方各级人民政府</a:t>
            </a:r>
            <a:r>
              <a:rPr lang="zh-CN" altLang="zh-CN" dirty="0">
                <a:solidFill>
                  <a:srgbClr val="FF0000"/>
                </a:solidFill>
                <a:ea typeface="仿宋_GB2312" panose="02010609030101010101" pitchFamily="49" charset="-122"/>
                <a:cs typeface="宋体" panose="02010600030101010101" pitchFamily="2" charset="-122"/>
              </a:rPr>
              <a:t>负有安全生产监督管理职责的部门应当建立健全重大事故隐患治理督办制度，督促生产经营单位消除重大事故隐患</a:t>
            </a:r>
            <a:r>
              <a:rPr lang="zh-CN" altLang="zh-CN" dirty="0" smtClean="0">
                <a:solidFill>
                  <a:srgbClr val="FF0000"/>
                </a:solidFill>
                <a:ea typeface="仿宋_GB2312" panose="02010609030101010101" pitchFamily="49" charset="-122"/>
                <a:cs typeface="宋体" panose="02010600030101010101" pitchFamily="2" charset="-122"/>
              </a:rPr>
              <a:t>。</a:t>
            </a:r>
            <a:endParaRPr lang="en-US" altLang="zh-CN" dirty="0" smtClean="0">
              <a:solidFill>
                <a:srgbClr val="FF0000"/>
              </a:solidFill>
              <a:ea typeface="仿宋_GB2312" panose="02010609030101010101" pitchFamily="49" charset="-122"/>
              <a:cs typeface="宋体" panose="02010600030101010101" pitchFamily="2" charset="-122"/>
            </a:endParaRPr>
          </a:p>
          <a:p>
            <a:endParaRPr lang="en-US" altLang="zh-CN" dirty="0">
              <a:solidFill>
                <a:srgbClr val="FF0000"/>
              </a:solidFill>
              <a:ea typeface="仿宋_GB2312" panose="02010609030101010101" pitchFamily="49" charset="-122"/>
            </a:endParaRPr>
          </a:p>
          <a:p>
            <a:r>
              <a:rPr lang="en-US" altLang="zh-CN" dirty="0" smtClean="0"/>
              <a:t>9</a:t>
            </a:r>
            <a:r>
              <a:rPr lang="zh-CN" altLang="en-US" dirty="0" smtClean="0"/>
              <a:t>、第五十九条   </a:t>
            </a:r>
            <a:r>
              <a:rPr lang="zh-CN" altLang="zh-CN" dirty="0" smtClean="0"/>
              <a:t>安全生产</a:t>
            </a:r>
            <a:r>
              <a:rPr lang="zh-CN" altLang="zh-CN" dirty="0"/>
              <a:t>监督管理部门应当按照分类分级监督管理的要求，制定安全生产年度监督检查计划，并按照年度监督检查计划进行监督检查，发现事故隐患，应当及时处理。</a:t>
            </a:r>
            <a:endParaRPr lang="en-US" altLang="zh-CN" dirty="0" smtClean="0">
              <a:solidFill>
                <a:srgbClr val="FF0000"/>
              </a:solidFill>
              <a:ea typeface="仿宋_GB2312" panose="02010609030101010101" pitchFamily="49" charset="-122"/>
            </a:endParaRPr>
          </a:p>
          <a:p>
            <a:endParaRPr lang="en-US" altLang="zh-CN" dirty="0">
              <a:solidFill>
                <a:srgbClr val="FF0000"/>
              </a:solidFill>
              <a:ea typeface="仿宋_GB2312" panose="02010609030101010101" pitchFamily="49" charset="-122"/>
            </a:endParaRPr>
          </a:p>
          <a:p>
            <a:r>
              <a:rPr lang="en-US" altLang="zh-CN" b="1" dirty="0" smtClean="0"/>
              <a:t>10</a:t>
            </a:r>
            <a:r>
              <a:rPr lang="zh-CN" altLang="en-US" b="1" dirty="0" smtClean="0"/>
              <a:t>、</a:t>
            </a:r>
            <a:r>
              <a:rPr lang="zh-CN" altLang="zh-CN" b="1" dirty="0" smtClean="0"/>
              <a:t>第六十</a:t>
            </a:r>
            <a:r>
              <a:rPr lang="zh-CN" altLang="zh-CN" b="1" dirty="0"/>
              <a:t>条 </a:t>
            </a:r>
            <a:r>
              <a:rPr lang="zh-CN" altLang="zh-CN" dirty="0"/>
              <a:t>负有安全生产监督管理职责的部门依照有关法律、法规的规定，对涉及安全生产的事项需要审查批准（包括批准、核准、许可、注册、认证、颁发证照等，下同）或者验收的，必须严格依照有关法律、法规和国家标准或者行业标准规定的安全生产条件和程序进行审查</a:t>
            </a:r>
            <a:r>
              <a:rPr lang="zh-CN" altLang="zh-CN" dirty="0" smtClean="0"/>
              <a:t>；</a:t>
            </a:r>
            <a:r>
              <a:rPr lang="zh-CN" altLang="en-US" dirty="0" smtClean="0"/>
              <a:t>。。。。</a:t>
            </a:r>
            <a:endParaRPr lang="en-US" altLang="zh-CN" dirty="0" smtClean="0"/>
          </a:p>
          <a:p>
            <a:endParaRPr lang="en-US" altLang="zh-CN" dirty="0"/>
          </a:p>
          <a:p>
            <a:endParaRPr lang="en-US" altLang="zh-CN" dirty="0" smtClean="0"/>
          </a:p>
          <a:p>
            <a:endParaRPr lang="en-US" altLang="zh-CN" dirty="0"/>
          </a:p>
          <a:p>
            <a:endParaRPr lang="zh-CN" altLang="en-US" dirty="0"/>
          </a:p>
        </p:txBody>
      </p:sp>
    </p:spTree>
    <p:extLst>
      <p:ext uri="{BB962C8B-B14F-4D97-AF65-F5344CB8AC3E}">
        <p14:creationId xmlns:p14="http://schemas.microsoft.com/office/powerpoint/2010/main" xmlns="" val="19935994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71604" y="571488"/>
            <a:ext cx="8229600" cy="1143000"/>
          </a:xfrm>
        </p:spPr>
        <p:txBody>
          <a:bodyPr>
            <a:normAutofit/>
          </a:bodyPr>
          <a:lstStyle/>
          <a:p>
            <a:pPr algn="l"/>
            <a:r>
              <a:rPr lang="zh-CN" altLang="en-US" sz="4000" b="1" dirty="0" smtClean="0"/>
              <a:t>三</a:t>
            </a:r>
            <a:r>
              <a:rPr lang="zh-CN" altLang="zh-CN" sz="4000" b="1" dirty="0" smtClean="0"/>
              <a:t>、</a:t>
            </a:r>
            <a:r>
              <a:rPr lang="zh-CN" altLang="en-US" sz="4000" b="1" dirty="0" smtClean="0"/>
              <a:t>各级监管职责分工</a:t>
            </a:r>
            <a:endParaRPr lang="zh-CN" altLang="en-US" sz="4000" dirty="0"/>
          </a:p>
        </p:txBody>
      </p:sp>
      <p:grpSp>
        <p:nvGrpSpPr>
          <p:cNvPr id="4" name="Group 2"/>
          <p:cNvGrpSpPr>
            <a:grpSpLocks/>
          </p:cNvGrpSpPr>
          <p:nvPr/>
        </p:nvGrpSpPr>
        <p:grpSpPr bwMode="auto">
          <a:xfrm>
            <a:off x="71406" y="714356"/>
            <a:ext cx="9009074"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rgbClr val="3333C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rgbClr val="3333C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rgbClr val="FFCF01"/>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1" name="Rectangle 8"/>
              <p:cNvSpPr>
                <a:spLocks noChangeArrowheads="1"/>
              </p:cNvSpPr>
              <p:nvPr/>
            </p:nvSpPr>
            <p:spPr bwMode="auto">
              <a:xfrm>
                <a:off x="1248" y="2640"/>
                <a:ext cx="336" cy="432"/>
              </a:xfrm>
              <a:prstGeom prst="rect">
                <a:avLst/>
              </a:prstGeom>
              <a:gradFill rotWithShape="0">
                <a:gsLst>
                  <a:gs pos="0">
                    <a:srgbClr val="FFCF01"/>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8" name="Rectangle 10"/>
            <p:cNvSpPr>
              <a:spLocks noChangeArrowheads="1"/>
            </p:cNvSpPr>
            <p:nvPr/>
          </p:nvSpPr>
          <p:spPr bwMode="auto">
            <a:xfrm>
              <a:off x="400" y="1536"/>
              <a:ext cx="20" cy="663"/>
            </a:xfrm>
            <a:prstGeom prst="rect">
              <a:avLst/>
            </a:prstGeom>
            <a:solidFill>
              <a:srgbClr val="1C1C1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3" name="矩形 2"/>
          <p:cNvSpPr/>
          <p:nvPr/>
        </p:nvSpPr>
        <p:spPr>
          <a:xfrm>
            <a:off x="412904" y="2058969"/>
            <a:ext cx="8167346" cy="4247317"/>
          </a:xfrm>
          <a:prstGeom prst="rect">
            <a:avLst/>
          </a:prstGeom>
        </p:spPr>
        <p:txBody>
          <a:bodyPr wrap="square">
            <a:spAutoFit/>
          </a:bodyPr>
          <a:lstStyle/>
          <a:p>
            <a:pPr indent="406400" algn="just">
              <a:lnSpc>
                <a:spcPct val="150000"/>
              </a:lnSpc>
              <a:spcAft>
                <a:spcPts val="0"/>
              </a:spcAft>
            </a:pPr>
            <a:r>
              <a:rPr lang="en-US" altLang="zh-CN"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11</a:t>
            </a:r>
            <a:r>
              <a:rPr lang="zh-CN" altLang="en-US"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、第六十二条  依法进行现场检查</a:t>
            </a:r>
            <a:endParaRPr lang="en-US" altLang="zh-CN"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endParaRPr>
          </a:p>
          <a:p>
            <a:pPr indent="406400" algn="just">
              <a:lnSpc>
                <a:spcPct val="150000"/>
              </a:lnSpc>
              <a:spcAft>
                <a:spcPts val="0"/>
              </a:spcAft>
            </a:pPr>
            <a:r>
              <a:rPr lang="zh-CN" altLang="zh-CN"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a:t>
            </a:r>
            <a:r>
              <a:rPr lang="zh-CN" altLang="zh-CN" kern="0" dirty="0">
                <a:solidFill>
                  <a:srgbClr val="000000"/>
                </a:solidFill>
                <a:latin typeface="Calibri" panose="020F0502020204030204" pitchFamily="34" charset="0"/>
                <a:ea typeface="仿宋_GB2312" panose="02010609030101010101" pitchFamily="49" charset="-122"/>
                <a:cs typeface="宋体" panose="02010600030101010101" pitchFamily="2" charset="-122"/>
              </a:rPr>
              <a:t>一</a:t>
            </a:r>
            <a:r>
              <a:rPr lang="zh-CN" altLang="zh-CN"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）进行</a:t>
            </a:r>
            <a:r>
              <a:rPr lang="zh-CN" altLang="zh-CN" kern="0" dirty="0">
                <a:solidFill>
                  <a:srgbClr val="000000"/>
                </a:solidFill>
                <a:latin typeface="Calibri" panose="020F0502020204030204" pitchFamily="34" charset="0"/>
                <a:ea typeface="仿宋_GB2312" panose="02010609030101010101" pitchFamily="49" charset="-122"/>
                <a:cs typeface="宋体" panose="02010600030101010101" pitchFamily="2" charset="-122"/>
              </a:rPr>
              <a:t>检查，调阅有关资料，向有关单位和人员了解情况；</a:t>
            </a:r>
            <a:endParaRPr lang="zh-CN" altLang="zh-CN" sz="1100" kern="100" dirty="0">
              <a:latin typeface="Calibri" panose="020F0502020204030204" pitchFamily="34" charset="0"/>
              <a:cs typeface="Times New Roman" panose="02020603050405020304" pitchFamily="18" charset="0"/>
            </a:endParaRPr>
          </a:p>
          <a:p>
            <a:pPr indent="406400" algn="just">
              <a:lnSpc>
                <a:spcPct val="150000"/>
              </a:lnSpc>
              <a:spcAft>
                <a:spcPts val="0"/>
              </a:spcAft>
            </a:pPr>
            <a:r>
              <a:rPr lang="zh-CN" altLang="zh-CN" kern="0" dirty="0">
                <a:solidFill>
                  <a:srgbClr val="000000"/>
                </a:solidFill>
                <a:latin typeface="Calibri" panose="020F0502020204030204" pitchFamily="34" charset="0"/>
                <a:ea typeface="仿宋_GB2312" panose="02010609030101010101" pitchFamily="49" charset="-122"/>
                <a:cs typeface="宋体" panose="02010600030101010101" pitchFamily="2" charset="-122"/>
              </a:rPr>
              <a:t>（二）对检查中发现的安全生产违法行为，当场予以纠正或者要求限期改正</a:t>
            </a:r>
            <a:r>
              <a:rPr lang="zh-CN" altLang="zh-CN"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a:t>
            </a:r>
            <a:endParaRPr lang="zh-CN" altLang="zh-CN" sz="1100" kern="100" dirty="0">
              <a:latin typeface="Calibri" panose="020F0502020204030204" pitchFamily="34" charset="0"/>
              <a:cs typeface="Times New Roman" panose="02020603050405020304" pitchFamily="18" charset="0"/>
            </a:endParaRPr>
          </a:p>
          <a:p>
            <a:pPr indent="406400" algn="just">
              <a:lnSpc>
                <a:spcPct val="150000"/>
              </a:lnSpc>
              <a:spcAft>
                <a:spcPts val="0"/>
              </a:spcAft>
            </a:pPr>
            <a:r>
              <a:rPr lang="zh-CN" altLang="zh-CN" kern="0" dirty="0">
                <a:solidFill>
                  <a:srgbClr val="000000"/>
                </a:solidFill>
                <a:latin typeface="Calibri" panose="020F0502020204030204" pitchFamily="34" charset="0"/>
                <a:ea typeface="仿宋_GB2312" panose="02010609030101010101" pitchFamily="49" charset="-122"/>
                <a:cs typeface="宋体" panose="02010600030101010101" pitchFamily="2" charset="-122"/>
              </a:rPr>
              <a:t>（三）对检查中发现的事故隐患，应当责令立即排除</a:t>
            </a:r>
            <a:r>
              <a:rPr lang="zh-CN" altLang="zh-CN"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；重大事故</a:t>
            </a:r>
            <a:r>
              <a:rPr lang="zh-CN" altLang="zh-CN" kern="0" dirty="0">
                <a:solidFill>
                  <a:srgbClr val="000000"/>
                </a:solidFill>
                <a:latin typeface="Calibri" panose="020F0502020204030204" pitchFamily="34" charset="0"/>
                <a:ea typeface="仿宋_GB2312" panose="02010609030101010101" pitchFamily="49" charset="-122"/>
                <a:cs typeface="宋体" panose="02010600030101010101" pitchFamily="2" charset="-122"/>
              </a:rPr>
              <a:t>隐患排除后，经审查同意，方可恢复生产经营和使用；</a:t>
            </a:r>
            <a:endParaRPr lang="zh-CN" altLang="zh-CN" sz="1100" kern="100" dirty="0">
              <a:latin typeface="Calibri" panose="020F0502020204030204" pitchFamily="34" charset="0"/>
              <a:cs typeface="Times New Roman" panose="02020603050405020304" pitchFamily="18" charset="0"/>
            </a:endParaRPr>
          </a:p>
          <a:p>
            <a:pPr indent="406400" algn="just">
              <a:lnSpc>
                <a:spcPct val="150000"/>
              </a:lnSpc>
              <a:spcAft>
                <a:spcPts val="0"/>
              </a:spcAft>
            </a:pPr>
            <a:r>
              <a:rPr lang="zh-CN" altLang="zh-CN" kern="0" dirty="0">
                <a:solidFill>
                  <a:srgbClr val="000000"/>
                </a:solidFill>
                <a:latin typeface="Calibri" panose="020F0502020204030204" pitchFamily="34" charset="0"/>
                <a:ea typeface="仿宋_GB2312" panose="02010609030101010101" pitchFamily="49" charset="-122"/>
                <a:cs typeface="宋体" panose="02010600030101010101" pitchFamily="2" charset="-122"/>
              </a:rPr>
              <a:t>（四）对有根据认为不符合保障安全生产的国家标准或者行业标准的设施、设备、器材以及违法生产、储存、使用、经营、运输的危险物品予以查封或者扣押，对违法生产、储存、使用、经营危险物品的作业场所予以查封，并依法作出处理决定。</a:t>
            </a:r>
            <a:endParaRPr lang="zh-CN" altLang="zh-CN" sz="1100" kern="100" dirty="0">
              <a:latin typeface="Calibri" panose="020F0502020204030204" pitchFamily="34" charset="0"/>
              <a:cs typeface="Times New Roman" panose="02020603050405020304" pitchFamily="18" charset="0"/>
            </a:endParaRPr>
          </a:p>
          <a:p>
            <a:pPr indent="406400" algn="just">
              <a:lnSpc>
                <a:spcPct val="150000"/>
              </a:lnSpc>
              <a:spcAft>
                <a:spcPts val="0"/>
              </a:spcAft>
            </a:pPr>
            <a:r>
              <a:rPr lang="zh-CN" altLang="zh-CN" kern="0" dirty="0">
                <a:solidFill>
                  <a:srgbClr val="000000"/>
                </a:solidFill>
                <a:latin typeface="Calibri" panose="020F0502020204030204" pitchFamily="34" charset="0"/>
                <a:ea typeface="仿宋_GB2312" panose="02010609030101010101" pitchFamily="49" charset="-122"/>
                <a:cs typeface="宋体" panose="02010600030101010101" pitchFamily="2" charset="-122"/>
              </a:rPr>
              <a:t>监督检查不得影响被检查单位的正常生产经营活动。</a:t>
            </a:r>
            <a:endParaRPr lang="zh-CN" altLang="zh-CN" sz="1100" kern="10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35614724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Text Box 3"/>
          <p:cNvSpPr txBox="1">
            <a:spLocks noChangeArrowheads="1"/>
          </p:cNvSpPr>
          <p:nvPr/>
        </p:nvSpPr>
        <p:spPr bwMode="auto">
          <a:xfrm>
            <a:off x="1660525" y="722313"/>
            <a:ext cx="184150" cy="366712"/>
          </a:xfrm>
          <a:prstGeom prst="rect">
            <a:avLst/>
          </a:prstGeom>
          <a:noFill/>
          <a:ln w="9525">
            <a:noFill/>
            <a:miter lim="800000"/>
            <a:headEnd/>
            <a:tailEnd/>
          </a:ln>
          <a:effectLst/>
        </p:spPr>
        <p:txBody>
          <a:bodyPr wrap="none">
            <a:spAutoFit/>
          </a:bodyPr>
          <a:lstStyle/>
          <a:p>
            <a:endParaRPr lang="zh-CN" altLang="zh-CN"/>
          </a:p>
        </p:txBody>
      </p:sp>
      <p:grpSp>
        <p:nvGrpSpPr>
          <p:cNvPr id="2" name="Group 4"/>
          <p:cNvGrpSpPr>
            <a:grpSpLocks/>
          </p:cNvGrpSpPr>
          <p:nvPr/>
        </p:nvGrpSpPr>
        <p:grpSpPr bwMode="auto">
          <a:xfrm>
            <a:off x="-828600" y="1052736"/>
            <a:ext cx="7135784" cy="5441951"/>
            <a:chOff x="-1509" y="849"/>
            <a:chExt cx="6123" cy="3428"/>
          </a:xfrm>
        </p:grpSpPr>
        <p:sp>
          <p:nvSpPr>
            <p:cNvPr id="61445" name="AutoShape 5"/>
            <p:cNvSpPr>
              <a:spLocks noChangeArrowheads="1"/>
            </p:cNvSpPr>
            <p:nvPr/>
          </p:nvSpPr>
          <p:spPr bwMode="ltGray">
            <a:xfrm rot="5400000">
              <a:off x="-1526" y="1025"/>
              <a:ext cx="3039" cy="3005"/>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close/>
                </a:path>
              </a:pathLst>
            </a:custGeom>
            <a:gradFill rotWithShape="1">
              <a:gsLst>
                <a:gs pos="0">
                  <a:schemeClr val="bg2">
                    <a:gamma/>
                    <a:tint val="45490"/>
                    <a:invGamma/>
                  </a:schemeClr>
                </a:gs>
                <a:gs pos="50000">
                  <a:schemeClr val="bg2"/>
                </a:gs>
                <a:gs pos="100000">
                  <a:schemeClr val="bg2">
                    <a:gamma/>
                    <a:tint val="45490"/>
                    <a:invGamma/>
                  </a:schemeClr>
                </a:gs>
              </a:gsLst>
              <a:lin ang="0" scaled="1"/>
            </a:gradFill>
            <a:ln w="9525" algn="ctr">
              <a:noFill/>
              <a:miter lim="800000"/>
              <a:headEnd/>
              <a:tailEnd/>
            </a:ln>
            <a:effectLst/>
          </p:spPr>
          <p:txBody>
            <a:bodyPr wrap="none" anchor="ctr"/>
            <a:lstStyle/>
            <a:p>
              <a:endParaRPr lang="zh-CN" altLang="en-US"/>
            </a:p>
          </p:txBody>
        </p:sp>
        <p:sp>
          <p:nvSpPr>
            <p:cNvPr id="61446" name="AutoShape 6"/>
            <p:cNvSpPr>
              <a:spLocks noChangeArrowheads="1"/>
            </p:cNvSpPr>
            <p:nvPr/>
          </p:nvSpPr>
          <p:spPr bwMode="ltGray">
            <a:xfrm rot="5400000" flipH="1">
              <a:off x="-2009" y="1653"/>
              <a:ext cx="3428" cy="1820"/>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3"/>
                    <a:pt x="10855" y="10769"/>
                    <a:pt x="10856" y="10799"/>
                  </a:cubicBezTo>
                  <a:lnTo>
                    <a:pt x="21600" y="10800"/>
                  </a:lnTo>
                  <a:cubicBezTo>
                    <a:pt x="21600" y="4835"/>
                    <a:pt x="16764" y="0"/>
                    <a:pt x="10800" y="0"/>
                  </a:cubicBezTo>
                  <a:cubicBezTo>
                    <a:pt x="4835" y="0"/>
                    <a:pt x="0" y="4835"/>
                    <a:pt x="0" y="10800"/>
                  </a:cubicBezTo>
                  <a:close/>
                </a:path>
              </a:pathLst>
            </a:custGeom>
            <a:solidFill>
              <a:srgbClr val="BBE0E3"/>
            </a:solidFill>
            <a:ln w="0" algn="ctr">
              <a:noFill/>
              <a:miter lim="800000"/>
              <a:headEnd/>
              <a:tailEnd/>
            </a:ln>
            <a:effectLst/>
          </p:spPr>
          <p:txBody>
            <a:bodyPr wrap="none" anchor="ctr"/>
            <a:lstStyle/>
            <a:p>
              <a:endParaRPr lang="zh-CN" altLang="en-US"/>
            </a:p>
          </p:txBody>
        </p:sp>
        <p:grpSp>
          <p:nvGrpSpPr>
            <p:cNvPr id="3" name="Group 7"/>
            <p:cNvGrpSpPr>
              <a:grpSpLocks/>
            </p:cNvGrpSpPr>
            <p:nvPr/>
          </p:nvGrpSpPr>
          <p:grpSpPr bwMode="auto">
            <a:xfrm>
              <a:off x="715" y="849"/>
              <a:ext cx="3530" cy="3202"/>
              <a:chOff x="715" y="849"/>
              <a:chExt cx="3530" cy="3202"/>
            </a:xfrm>
          </p:grpSpPr>
          <p:sp>
            <p:nvSpPr>
              <p:cNvPr id="61448" name="AutoShape 8"/>
              <p:cNvSpPr>
                <a:spLocks noChangeArrowheads="1"/>
              </p:cNvSpPr>
              <p:nvPr/>
            </p:nvSpPr>
            <p:spPr bwMode="gray">
              <a:xfrm>
                <a:off x="1024" y="849"/>
                <a:ext cx="3221" cy="386"/>
              </a:xfrm>
              <a:prstGeom prst="roundRect">
                <a:avLst>
                  <a:gd name="adj" fmla="val 50000"/>
                </a:avLst>
              </a:prstGeom>
              <a:noFill/>
              <a:ln w="28575" algn="ctr">
                <a:solidFill>
                  <a:schemeClr val="bg2"/>
                </a:solidFill>
                <a:round/>
                <a:headEnd/>
                <a:tailEnd/>
              </a:ln>
              <a:effectLst/>
            </p:spPr>
            <p:txBody>
              <a:bodyPr wrap="none" anchor="ctr"/>
              <a:lstStyle/>
              <a:p>
                <a:pPr>
                  <a:buNone/>
                </a:pPr>
                <a:r>
                  <a:rPr lang="zh-CN" altLang="zh-CN" sz="2800" b="1" dirty="0" smtClean="0"/>
                  <a:t>一、</a:t>
                </a:r>
                <a:r>
                  <a:rPr lang="zh-CN" altLang="en-US" sz="2800" b="1" dirty="0" smtClean="0"/>
                  <a:t>中国民爆行业基本现状</a:t>
                </a:r>
                <a:endParaRPr lang="zh-CN" altLang="zh-CN" sz="2800" dirty="0" smtClean="0"/>
              </a:p>
            </p:txBody>
          </p:sp>
          <p:grpSp>
            <p:nvGrpSpPr>
              <p:cNvPr id="4" name="Group 9"/>
              <p:cNvGrpSpPr>
                <a:grpSpLocks/>
              </p:cNvGrpSpPr>
              <p:nvPr/>
            </p:nvGrpSpPr>
            <p:grpSpPr bwMode="auto">
              <a:xfrm>
                <a:off x="715" y="940"/>
                <a:ext cx="437" cy="3111"/>
                <a:chOff x="756" y="-741"/>
                <a:chExt cx="2937" cy="20953"/>
              </a:xfrm>
            </p:grpSpPr>
            <p:sp>
              <p:nvSpPr>
                <p:cNvPr id="61450" name="Oval 10"/>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w="57150" algn="ctr">
                  <a:noFill/>
                  <a:round/>
                  <a:headEnd/>
                  <a:tailEnd/>
                </a:ln>
                <a:effectLst/>
              </p:spPr>
              <p:txBody>
                <a:bodyPr wrap="none" anchor="ctr"/>
                <a:lstStyle/>
                <a:p>
                  <a:endParaRPr lang="zh-CN" altLang="en-US"/>
                </a:p>
              </p:txBody>
            </p:sp>
            <p:sp>
              <p:nvSpPr>
                <p:cNvPr id="61451" name="Oval 11"/>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w="9525" algn="ctr">
                  <a:noFill/>
                  <a:round/>
                  <a:headEnd/>
                  <a:tailEnd/>
                </a:ln>
                <a:effectLst/>
              </p:spPr>
              <p:txBody>
                <a:bodyPr wrap="none" anchor="ctr"/>
                <a:lstStyle/>
                <a:p>
                  <a:endParaRPr lang="zh-CN" altLang="en-US"/>
                </a:p>
              </p:txBody>
            </p:sp>
            <p:sp>
              <p:nvSpPr>
                <p:cNvPr id="61452" name="Oval 12"/>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endParaRPr lang="zh-CN" altLang="en-US"/>
                </a:p>
              </p:txBody>
            </p:sp>
            <p:sp>
              <p:nvSpPr>
                <p:cNvPr id="61455" name="Oval 15"/>
                <p:cNvSpPr>
                  <a:spLocks noChangeArrowheads="1"/>
                </p:cNvSpPr>
                <p:nvPr/>
              </p:nvSpPr>
              <p:spPr bwMode="gray">
                <a:xfrm>
                  <a:off x="756" y="-741"/>
                  <a:ext cx="1096" cy="1098"/>
                </a:xfrm>
                <a:prstGeom prst="ellipse">
                  <a:avLst/>
                </a:prstGeom>
                <a:gradFill rotWithShape="1">
                  <a:gsLst>
                    <a:gs pos="0">
                      <a:srgbClr val="FFCC00"/>
                    </a:gs>
                    <a:gs pos="100000">
                      <a:srgbClr val="FFCC00">
                        <a:gamma/>
                        <a:shade val="48627"/>
                        <a:invGamma/>
                      </a:srgbClr>
                    </a:gs>
                  </a:gsLst>
                  <a:lin ang="2700000" scaled="1"/>
                </a:gradFill>
                <a:ln w="38100" algn="ctr">
                  <a:noFill/>
                  <a:round/>
                  <a:headEnd/>
                  <a:tailEnd/>
                </a:ln>
                <a:effectLst/>
              </p:spPr>
              <p:txBody>
                <a:bodyPr anchor="ctr">
                  <a:spAutoFit/>
                </a:bodyPr>
                <a:lstStyle/>
                <a:p>
                  <a:endParaRPr lang="zh-CN" altLang="en-US"/>
                </a:p>
              </p:txBody>
            </p:sp>
            <p:sp>
              <p:nvSpPr>
                <p:cNvPr id="55" name="Oval 14"/>
                <p:cNvSpPr>
                  <a:spLocks noChangeArrowheads="1"/>
                </p:cNvSpPr>
                <p:nvPr/>
              </p:nvSpPr>
              <p:spPr bwMode="gray">
                <a:xfrm>
                  <a:off x="1172" y="19114"/>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endParaRPr lang="zh-CN" altLang="en-US"/>
                </a:p>
              </p:txBody>
            </p:sp>
          </p:grpSp>
        </p:grpSp>
        <p:grpSp>
          <p:nvGrpSpPr>
            <p:cNvPr id="5" name="Group 16"/>
            <p:cNvGrpSpPr>
              <a:grpSpLocks/>
            </p:cNvGrpSpPr>
            <p:nvPr/>
          </p:nvGrpSpPr>
          <p:grpSpPr bwMode="auto">
            <a:xfrm>
              <a:off x="1248" y="1257"/>
              <a:ext cx="3123" cy="778"/>
              <a:chOff x="1248" y="1257"/>
              <a:chExt cx="3123" cy="778"/>
            </a:xfrm>
          </p:grpSpPr>
          <p:sp>
            <p:nvSpPr>
              <p:cNvPr id="61457" name="AutoShape 17"/>
              <p:cNvSpPr>
                <a:spLocks noChangeArrowheads="1"/>
              </p:cNvSpPr>
              <p:nvPr/>
            </p:nvSpPr>
            <p:spPr bwMode="gray">
              <a:xfrm>
                <a:off x="1333" y="1257"/>
                <a:ext cx="3038" cy="450"/>
              </a:xfrm>
              <a:prstGeom prst="roundRect">
                <a:avLst>
                  <a:gd name="adj" fmla="val 50000"/>
                </a:avLst>
              </a:prstGeom>
              <a:noFill/>
              <a:ln w="28575" algn="ctr">
                <a:solidFill>
                  <a:schemeClr val="bg2"/>
                </a:solidFill>
                <a:round/>
                <a:headEnd/>
                <a:tailEnd/>
              </a:ln>
              <a:effectLst/>
            </p:spPr>
            <p:txBody>
              <a:bodyPr wrap="none" anchor="ctr"/>
              <a:lstStyle/>
              <a:p>
                <a:pPr>
                  <a:buNone/>
                </a:pPr>
                <a:r>
                  <a:rPr lang="zh-CN" altLang="zh-CN" sz="2800" b="1" dirty="0" smtClean="0"/>
                  <a:t>二、</a:t>
                </a:r>
                <a:r>
                  <a:rPr lang="zh-CN" altLang="en-US" sz="2800" b="1" dirty="0" smtClean="0"/>
                  <a:t>民爆行业监管法规</a:t>
                </a:r>
                <a:endParaRPr lang="zh-CN" altLang="zh-CN" sz="2800" dirty="0" smtClean="0"/>
              </a:p>
            </p:txBody>
          </p:sp>
          <p:grpSp>
            <p:nvGrpSpPr>
              <p:cNvPr id="6" name="Group 18"/>
              <p:cNvGrpSpPr>
                <a:grpSpLocks/>
              </p:cNvGrpSpPr>
              <p:nvPr/>
            </p:nvGrpSpPr>
            <p:grpSpPr bwMode="auto">
              <a:xfrm>
                <a:off x="1248" y="1795"/>
                <a:ext cx="240" cy="240"/>
                <a:chOff x="2078" y="1680"/>
                <a:chExt cx="1615" cy="1615"/>
              </a:xfrm>
            </p:grpSpPr>
            <p:sp>
              <p:nvSpPr>
                <p:cNvPr id="61459" name="Oval 19"/>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w="57150" algn="ctr">
                  <a:noFill/>
                  <a:round/>
                  <a:headEnd/>
                  <a:tailEnd/>
                </a:ln>
                <a:effectLst/>
              </p:spPr>
              <p:txBody>
                <a:bodyPr wrap="none" anchor="ctr"/>
                <a:lstStyle/>
                <a:p>
                  <a:endParaRPr lang="zh-CN" altLang="en-US"/>
                </a:p>
              </p:txBody>
            </p:sp>
            <p:sp>
              <p:nvSpPr>
                <p:cNvPr id="61460" name="Oval 20"/>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w="9525" algn="ctr">
                  <a:noFill/>
                  <a:round/>
                  <a:headEnd/>
                  <a:tailEnd/>
                </a:ln>
                <a:effectLst/>
              </p:spPr>
              <p:txBody>
                <a:bodyPr wrap="none" anchor="ctr"/>
                <a:lstStyle/>
                <a:p>
                  <a:endParaRPr lang="zh-CN" altLang="en-US"/>
                </a:p>
              </p:txBody>
            </p:sp>
            <p:sp>
              <p:nvSpPr>
                <p:cNvPr id="61461" name="Oval 21"/>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endParaRPr lang="zh-CN" altLang="en-US"/>
                </a:p>
              </p:txBody>
            </p:sp>
            <p:sp>
              <p:nvSpPr>
                <p:cNvPr id="61462" name="Oval 22"/>
                <p:cNvSpPr>
                  <a:spLocks noChangeArrowheads="1"/>
                </p:cNvSpPr>
                <p:nvPr/>
              </p:nvSpPr>
              <p:spPr bwMode="gray">
                <a:xfrm>
                  <a:off x="2254" y="1856"/>
                  <a:ext cx="1262" cy="1264"/>
                </a:xfrm>
                <a:prstGeom prst="ellipse">
                  <a:avLst/>
                </a:prstGeom>
                <a:gradFill rotWithShape="1">
                  <a:gsLst>
                    <a:gs pos="0">
                      <a:srgbClr val="48BE67">
                        <a:gamma/>
                        <a:shade val="0"/>
                        <a:invGamma/>
                      </a:srgbClr>
                    </a:gs>
                    <a:gs pos="100000">
                      <a:srgbClr val="48BE67"/>
                    </a:gs>
                  </a:gsLst>
                  <a:lin ang="2700000" scaled="1"/>
                </a:gradFill>
                <a:ln w="38100" algn="ctr">
                  <a:noFill/>
                  <a:round/>
                  <a:headEnd/>
                  <a:tailEnd/>
                </a:ln>
                <a:effectLst/>
              </p:spPr>
              <p:txBody>
                <a:bodyPr wrap="none" anchor="ctr">
                  <a:spAutoFit/>
                </a:bodyPr>
                <a:lstStyle/>
                <a:p>
                  <a:endParaRPr lang="zh-CN" altLang="en-US"/>
                </a:p>
              </p:txBody>
            </p:sp>
            <p:sp>
              <p:nvSpPr>
                <p:cNvPr id="61463" name="Oval 23"/>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endParaRPr lang="zh-CN" altLang="en-US"/>
                </a:p>
              </p:txBody>
            </p:sp>
            <p:sp>
              <p:nvSpPr>
                <p:cNvPr id="61464" name="Oval 24"/>
                <p:cNvSpPr>
                  <a:spLocks noChangeArrowheads="1"/>
                </p:cNvSpPr>
                <p:nvPr/>
              </p:nvSpPr>
              <p:spPr bwMode="gray">
                <a:xfrm>
                  <a:off x="2235" y="2029"/>
                  <a:ext cx="1096" cy="1098"/>
                </a:xfrm>
                <a:prstGeom prst="ellipse">
                  <a:avLst/>
                </a:prstGeom>
                <a:gradFill rotWithShape="1">
                  <a:gsLst>
                    <a:gs pos="0">
                      <a:srgbClr val="48BE67"/>
                    </a:gs>
                    <a:gs pos="100000">
                      <a:srgbClr val="48BE67">
                        <a:gamma/>
                        <a:shade val="48627"/>
                        <a:invGamma/>
                      </a:srgbClr>
                    </a:gs>
                  </a:gsLst>
                  <a:lin ang="2700000" scaled="1"/>
                </a:gradFill>
                <a:ln w="38100" algn="ctr">
                  <a:noFill/>
                  <a:round/>
                  <a:headEnd/>
                  <a:tailEnd/>
                </a:ln>
                <a:effectLst/>
              </p:spPr>
              <p:txBody>
                <a:bodyPr anchor="ctr">
                  <a:spAutoFit/>
                </a:bodyPr>
                <a:lstStyle/>
                <a:p>
                  <a:endParaRPr lang="zh-CN" altLang="en-US"/>
                </a:p>
              </p:txBody>
            </p:sp>
          </p:grpSp>
        </p:grpSp>
        <p:grpSp>
          <p:nvGrpSpPr>
            <p:cNvPr id="7" name="Group 25"/>
            <p:cNvGrpSpPr>
              <a:grpSpLocks/>
            </p:cNvGrpSpPr>
            <p:nvPr/>
          </p:nvGrpSpPr>
          <p:grpSpPr bwMode="auto">
            <a:xfrm>
              <a:off x="1344" y="1756"/>
              <a:ext cx="3208" cy="807"/>
              <a:chOff x="1344" y="1756"/>
              <a:chExt cx="3208" cy="807"/>
            </a:xfrm>
          </p:grpSpPr>
          <p:sp>
            <p:nvSpPr>
              <p:cNvPr id="61466" name="AutoShape 26"/>
              <p:cNvSpPr>
                <a:spLocks noChangeArrowheads="1"/>
              </p:cNvSpPr>
              <p:nvPr/>
            </p:nvSpPr>
            <p:spPr bwMode="gray">
              <a:xfrm>
                <a:off x="1519" y="1756"/>
                <a:ext cx="3033" cy="453"/>
              </a:xfrm>
              <a:prstGeom prst="roundRect">
                <a:avLst>
                  <a:gd name="adj" fmla="val 50000"/>
                </a:avLst>
              </a:prstGeom>
              <a:noFill/>
              <a:ln w="28575" algn="ctr">
                <a:solidFill>
                  <a:schemeClr val="bg2"/>
                </a:solidFill>
                <a:round/>
                <a:headEnd/>
                <a:tailEnd/>
              </a:ln>
              <a:effectLst/>
            </p:spPr>
            <p:txBody>
              <a:bodyPr wrap="none" anchor="ctr"/>
              <a:lstStyle/>
              <a:p>
                <a:pPr>
                  <a:buNone/>
                </a:pPr>
                <a:r>
                  <a:rPr lang="zh-CN" altLang="zh-CN" sz="2800" b="1" dirty="0" smtClean="0"/>
                  <a:t>三、</a:t>
                </a:r>
                <a:r>
                  <a:rPr lang="zh-CN" altLang="en-US" sz="2800" b="1" dirty="0" smtClean="0"/>
                  <a:t>各级安全监管职责分工</a:t>
                </a:r>
                <a:endParaRPr lang="zh-CN" altLang="zh-CN" sz="2800" dirty="0" smtClean="0"/>
              </a:p>
            </p:txBody>
          </p:sp>
          <p:grpSp>
            <p:nvGrpSpPr>
              <p:cNvPr id="8" name="Group 27"/>
              <p:cNvGrpSpPr>
                <a:grpSpLocks/>
              </p:cNvGrpSpPr>
              <p:nvPr/>
            </p:nvGrpSpPr>
            <p:grpSpPr bwMode="auto">
              <a:xfrm>
                <a:off x="1344" y="2323"/>
                <a:ext cx="240" cy="240"/>
                <a:chOff x="2078" y="1680"/>
                <a:chExt cx="1615" cy="1615"/>
              </a:xfrm>
            </p:grpSpPr>
            <p:sp>
              <p:nvSpPr>
                <p:cNvPr id="61468" name="Oval 28"/>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w="57150" algn="ctr">
                  <a:noFill/>
                  <a:round/>
                  <a:headEnd/>
                  <a:tailEnd/>
                </a:ln>
                <a:effectLst/>
              </p:spPr>
              <p:txBody>
                <a:bodyPr wrap="none" anchor="ctr"/>
                <a:lstStyle/>
                <a:p>
                  <a:endParaRPr lang="zh-CN" altLang="en-US"/>
                </a:p>
              </p:txBody>
            </p:sp>
            <p:sp>
              <p:nvSpPr>
                <p:cNvPr id="61469" name="Oval 29"/>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w="9525" algn="ctr">
                  <a:noFill/>
                  <a:round/>
                  <a:headEnd/>
                  <a:tailEnd/>
                </a:ln>
                <a:effectLst/>
              </p:spPr>
              <p:txBody>
                <a:bodyPr wrap="none" anchor="ctr"/>
                <a:lstStyle/>
                <a:p>
                  <a:endParaRPr lang="zh-CN" altLang="en-US"/>
                </a:p>
              </p:txBody>
            </p:sp>
            <p:sp>
              <p:nvSpPr>
                <p:cNvPr id="61470" name="Oval 30"/>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endParaRPr lang="zh-CN" altLang="en-US"/>
                </a:p>
              </p:txBody>
            </p:sp>
            <p:sp>
              <p:nvSpPr>
                <p:cNvPr id="61471" name="Oval 31"/>
                <p:cNvSpPr>
                  <a:spLocks noChangeArrowheads="1"/>
                </p:cNvSpPr>
                <p:nvPr/>
              </p:nvSpPr>
              <p:spPr bwMode="gray">
                <a:xfrm>
                  <a:off x="2254" y="1856"/>
                  <a:ext cx="1262" cy="1264"/>
                </a:xfrm>
                <a:prstGeom prst="ellipse">
                  <a:avLst/>
                </a:prstGeom>
                <a:gradFill rotWithShape="1">
                  <a:gsLst>
                    <a:gs pos="0">
                      <a:srgbClr val="21B3E1"/>
                    </a:gs>
                    <a:gs pos="100000">
                      <a:srgbClr val="21B3E1">
                        <a:gamma/>
                        <a:shade val="46275"/>
                        <a:invGamma/>
                      </a:srgbClr>
                    </a:gs>
                  </a:gsLst>
                  <a:lin ang="5400000" scaled="1"/>
                </a:gradFill>
                <a:ln w="38100" algn="ctr">
                  <a:noFill/>
                  <a:round/>
                  <a:headEnd/>
                  <a:tailEnd/>
                </a:ln>
                <a:effectLst/>
              </p:spPr>
              <p:txBody>
                <a:bodyPr wrap="none" anchor="ctr">
                  <a:spAutoFit/>
                </a:bodyPr>
                <a:lstStyle/>
                <a:p>
                  <a:endParaRPr lang="zh-CN" altLang="en-US"/>
                </a:p>
              </p:txBody>
            </p:sp>
            <p:sp>
              <p:nvSpPr>
                <p:cNvPr id="61472" name="Oval 32"/>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endParaRPr lang="zh-CN" altLang="en-US"/>
                </a:p>
              </p:txBody>
            </p:sp>
            <p:sp>
              <p:nvSpPr>
                <p:cNvPr id="61473" name="Oval 33"/>
                <p:cNvSpPr>
                  <a:spLocks noChangeArrowheads="1"/>
                </p:cNvSpPr>
                <p:nvPr/>
              </p:nvSpPr>
              <p:spPr bwMode="gray">
                <a:xfrm>
                  <a:off x="2337" y="1939"/>
                  <a:ext cx="1096" cy="1098"/>
                </a:xfrm>
                <a:prstGeom prst="ellipse">
                  <a:avLst/>
                </a:prstGeom>
                <a:gradFill rotWithShape="1">
                  <a:gsLst>
                    <a:gs pos="0">
                      <a:srgbClr val="21B3E1"/>
                    </a:gs>
                    <a:gs pos="100000">
                      <a:srgbClr val="21B3E1">
                        <a:gamma/>
                        <a:shade val="48627"/>
                        <a:invGamma/>
                      </a:srgbClr>
                    </a:gs>
                  </a:gsLst>
                  <a:lin ang="2700000" scaled="1"/>
                </a:gradFill>
                <a:ln w="38100" algn="ctr">
                  <a:noFill/>
                  <a:round/>
                  <a:headEnd/>
                  <a:tailEnd/>
                </a:ln>
                <a:effectLst/>
              </p:spPr>
              <p:txBody>
                <a:bodyPr anchor="ctr">
                  <a:spAutoFit/>
                </a:bodyPr>
                <a:lstStyle/>
                <a:p>
                  <a:endParaRPr lang="zh-CN" altLang="en-US"/>
                </a:p>
              </p:txBody>
            </p:sp>
          </p:grpSp>
        </p:grpSp>
        <p:grpSp>
          <p:nvGrpSpPr>
            <p:cNvPr id="9" name="Group 34"/>
            <p:cNvGrpSpPr>
              <a:grpSpLocks/>
            </p:cNvGrpSpPr>
            <p:nvPr/>
          </p:nvGrpSpPr>
          <p:grpSpPr bwMode="auto">
            <a:xfrm>
              <a:off x="1248" y="2259"/>
              <a:ext cx="3366" cy="832"/>
              <a:chOff x="1248" y="2259"/>
              <a:chExt cx="3366" cy="832"/>
            </a:xfrm>
          </p:grpSpPr>
          <p:sp>
            <p:nvSpPr>
              <p:cNvPr id="61475" name="AutoShape 35"/>
              <p:cNvSpPr>
                <a:spLocks noChangeArrowheads="1"/>
              </p:cNvSpPr>
              <p:nvPr/>
            </p:nvSpPr>
            <p:spPr bwMode="gray">
              <a:xfrm>
                <a:off x="1596" y="2259"/>
                <a:ext cx="3018" cy="466"/>
              </a:xfrm>
              <a:prstGeom prst="roundRect">
                <a:avLst>
                  <a:gd name="adj" fmla="val 50000"/>
                </a:avLst>
              </a:prstGeom>
              <a:noFill/>
              <a:ln w="28575" algn="ctr">
                <a:solidFill>
                  <a:schemeClr val="bg2"/>
                </a:solidFill>
                <a:round/>
                <a:headEnd/>
                <a:tailEnd/>
              </a:ln>
              <a:effectLst/>
            </p:spPr>
            <p:txBody>
              <a:bodyPr wrap="none" anchor="ctr"/>
              <a:lstStyle/>
              <a:p>
                <a:pPr>
                  <a:buNone/>
                </a:pPr>
                <a:r>
                  <a:rPr lang="zh-CN" altLang="zh-CN" sz="2800" b="1" dirty="0" smtClean="0"/>
                  <a:t>四、</a:t>
                </a:r>
                <a:r>
                  <a:rPr lang="zh-CN" altLang="en-US" sz="2800" b="1" dirty="0" smtClean="0"/>
                  <a:t>现场检查注意事项</a:t>
                </a:r>
                <a:endParaRPr lang="zh-CN" altLang="zh-CN" sz="2800" dirty="0" smtClean="0"/>
              </a:p>
            </p:txBody>
          </p:sp>
          <p:grpSp>
            <p:nvGrpSpPr>
              <p:cNvPr id="10" name="Group 36"/>
              <p:cNvGrpSpPr>
                <a:grpSpLocks/>
              </p:cNvGrpSpPr>
              <p:nvPr/>
            </p:nvGrpSpPr>
            <p:grpSpPr bwMode="auto">
              <a:xfrm>
                <a:off x="1248" y="2851"/>
                <a:ext cx="240" cy="240"/>
                <a:chOff x="2078" y="1680"/>
                <a:chExt cx="1615" cy="1615"/>
              </a:xfrm>
            </p:grpSpPr>
            <p:sp>
              <p:nvSpPr>
                <p:cNvPr id="61477" name="Oval 37"/>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w="57150" algn="ctr">
                  <a:noFill/>
                  <a:round/>
                  <a:headEnd/>
                  <a:tailEnd/>
                </a:ln>
                <a:effectLst/>
              </p:spPr>
              <p:txBody>
                <a:bodyPr wrap="none" anchor="ctr"/>
                <a:lstStyle/>
                <a:p>
                  <a:endParaRPr lang="zh-CN" altLang="en-US"/>
                </a:p>
              </p:txBody>
            </p:sp>
            <p:sp>
              <p:nvSpPr>
                <p:cNvPr id="61478" name="Oval 38"/>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w="9525" algn="ctr">
                  <a:noFill/>
                  <a:round/>
                  <a:headEnd/>
                  <a:tailEnd/>
                </a:ln>
                <a:effectLst/>
              </p:spPr>
              <p:txBody>
                <a:bodyPr wrap="none" anchor="ctr"/>
                <a:lstStyle/>
                <a:p>
                  <a:endParaRPr lang="zh-CN" altLang="en-US"/>
                </a:p>
              </p:txBody>
            </p:sp>
            <p:sp>
              <p:nvSpPr>
                <p:cNvPr id="61479" name="Oval 39"/>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endParaRPr lang="zh-CN" altLang="en-US"/>
                </a:p>
              </p:txBody>
            </p:sp>
            <p:sp>
              <p:nvSpPr>
                <p:cNvPr id="61480" name="Oval 40"/>
                <p:cNvSpPr>
                  <a:spLocks noChangeArrowheads="1"/>
                </p:cNvSpPr>
                <p:nvPr/>
              </p:nvSpPr>
              <p:spPr bwMode="gray">
                <a:xfrm>
                  <a:off x="2254" y="1856"/>
                  <a:ext cx="1262" cy="1264"/>
                </a:xfrm>
                <a:prstGeom prst="ellipse">
                  <a:avLst/>
                </a:prstGeom>
                <a:gradFill rotWithShape="1">
                  <a:gsLst>
                    <a:gs pos="0">
                      <a:srgbClr val="8D67E1">
                        <a:gamma/>
                        <a:shade val="0"/>
                        <a:invGamma/>
                      </a:srgbClr>
                    </a:gs>
                    <a:gs pos="100000">
                      <a:srgbClr val="8D67E1"/>
                    </a:gs>
                  </a:gsLst>
                  <a:lin ang="2700000" scaled="1"/>
                </a:gradFill>
                <a:ln w="38100" algn="ctr">
                  <a:noFill/>
                  <a:round/>
                  <a:headEnd/>
                  <a:tailEnd/>
                </a:ln>
                <a:effectLst/>
              </p:spPr>
              <p:txBody>
                <a:bodyPr wrap="none" anchor="ctr">
                  <a:spAutoFit/>
                </a:bodyPr>
                <a:lstStyle/>
                <a:p>
                  <a:endParaRPr lang="zh-CN" altLang="en-US"/>
                </a:p>
              </p:txBody>
            </p:sp>
            <p:sp>
              <p:nvSpPr>
                <p:cNvPr id="61481" name="Oval 41"/>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endParaRPr lang="zh-CN" altLang="en-US"/>
                </a:p>
              </p:txBody>
            </p:sp>
            <p:sp>
              <p:nvSpPr>
                <p:cNvPr id="61482" name="Oval 42"/>
                <p:cNvSpPr>
                  <a:spLocks noChangeArrowheads="1"/>
                </p:cNvSpPr>
                <p:nvPr/>
              </p:nvSpPr>
              <p:spPr bwMode="gray">
                <a:xfrm>
                  <a:off x="2337" y="1939"/>
                  <a:ext cx="1096" cy="1098"/>
                </a:xfrm>
                <a:prstGeom prst="ellipse">
                  <a:avLst/>
                </a:prstGeom>
                <a:gradFill rotWithShape="1">
                  <a:gsLst>
                    <a:gs pos="0">
                      <a:srgbClr val="8D67E1"/>
                    </a:gs>
                    <a:gs pos="100000">
                      <a:srgbClr val="8D67E1">
                        <a:gamma/>
                        <a:shade val="48627"/>
                        <a:invGamma/>
                      </a:srgbClr>
                    </a:gs>
                  </a:gsLst>
                  <a:lin ang="2700000" scaled="1"/>
                </a:gradFill>
                <a:ln w="38100" algn="ctr">
                  <a:noFill/>
                  <a:round/>
                  <a:headEnd/>
                  <a:tailEnd/>
                </a:ln>
                <a:effectLst/>
              </p:spPr>
              <p:txBody>
                <a:bodyPr anchor="ctr">
                  <a:spAutoFit/>
                </a:bodyPr>
                <a:lstStyle/>
                <a:p>
                  <a:endParaRPr lang="zh-CN" altLang="en-US"/>
                </a:p>
              </p:txBody>
            </p:sp>
          </p:grpSp>
        </p:grpSp>
        <p:grpSp>
          <p:nvGrpSpPr>
            <p:cNvPr id="11" name="Group 43"/>
            <p:cNvGrpSpPr>
              <a:grpSpLocks/>
            </p:cNvGrpSpPr>
            <p:nvPr/>
          </p:nvGrpSpPr>
          <p:grpSpPr bwMode="auto">
            <a:xfrm>
              <a:off x="960" y="2781"/>
              <a:ext cx="3504" cy="798"/>
              <a:chOff x="960" y="2781"/>
              <a:chExt cx="3504" cy="798"/>
            </a:xfrm>
          </p:grpSpPr>
          <p:sp>
            <p:nvSpPr>
              <p:cNvPr id="61484" name="AutoShape 44"/>
              <p:cNvSpPr>
                <a:spLocks noChangeArrowheads="1"/>
              </p:cNvSpPr>
              <p:nvPr/>
            </p:nvSpPr>
            <p:spPr bwMode="gray">
              <a:xfrm>
                <a:off x="1451" y="2781"/>
                <a:ext cx="3013" cy="467"/>
              </a:xfrm>
              <a:prstGeom prst="roundRect">
                <a:avLst>
                  <a:gd name="adj" fmla="val 50000"/>
                </a:avLst>
              </a:prstGeom>
              <a:noFill/>
              <a:ln w="28575" algn="ctr">
                <a:solidFill>
                  <a:schemeClr val="bg2"/>
                </a:solidFill>
                <a:round/>
                <a:headEnd/>
                <a:tailEnd/>
              </a:ln>
              <a:effectLst/>
            </p:spPr>
            <p:txBody>
              <a:bodyPr wrap="none" anchor="ctr"/>
              <a:lstStyle/>
              <a:p>
                <a:pPr>
                  <a:buNone/>
                </a:pPr>
                <a:r>
                  <a:rPr lang="zh-CN" altLang="zh-CN" sz="2800" b="1" dirty="0" smtClean="0"/>
                  <a:t>五、</a:t>
                </a:r>
                <a:r>
                  <a:rPr lang="zh-CN" altLang="en-US" sz="2800" b="1" dirty="0" smtClean="0"/>
                  <a:t>各职能部门之间的关系</a:t>
                </a:r>
                <a:endParaRPr lang="zh-CN" altLang="zh-CN" sz="2800" dirty="0" smtClean="0"/>
              </a:p>
            </p:txBody>
          </p:sp>
          <p:grpSp>
            <p:nvGrpSpPr>
              <p:cNvPr id="12" name="Group 45"/>
              <p:cNvGrpSpPr>
                <a:grpSpLocks/>
              </p:cNvGrpSpPr>
              <p:nvPr/>
            </p:nvGrpSpPr>
            <p:grpSpPr bwMode="auto">
              <a:xfrm>
                <a:off x="960" y="3339"/>
                <a:ext cx="224" cy="240"/>
                <a:chOff x="2078" y="1680"/>
                <a:chExt cx="1615" cy="1615"/>
              </a:xfrm>
            </p:grpSpPr>
            <p:sp>
              <p:nvSpPr>
                <p:cNvPr id="61486" name="Oval 46"/>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w="57150" algn="ctr">
                  <a:noFill/>
                  <a:round/>
                  <a:headEnd/>
                  <a:tailEnd/>
                </a:ln>
                <a:effectLst/>
              </p:spPr>
              <p:txBody>
                <a:bodyPr wrap="none" anchor="ctr"/>
                <a:lstStyle/>
                <a:p>
                  <a:endParaRPr lang="zh-CN" altLang="en-US"/>
                </a:p>
              </p:txBody>
            </p:sp>
            <p:sp>
              <p:nvSpPr>
                <p:cNvPr id="61487" name="Oval 47"/>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w="9525" algn="ctr">
                  <a:noFill/>
                  <a:round/>
                  <a:headEnd/>
                  <a:tailEnd/>
                </a:ln>
                <a:effectLst/>
              </p:spPr>
              <p:txBody>
                <a:bodyPr wrap="none" anchor="ctr"/>
                <a:lstStyle/>
                <a:p>
                  <a:endParaRPr lang="zh-CN" altLang="en-US"/>
                </a:p>
              </p:txBody>
            </p:sp>
            <p:sp>
              <p:nvSpPr>
                <p:cNvPr id="61488" name="Oval 48"/>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endParaRPr lang="zh-CN" altLang="en-US"/>
                </a:p>
              </p:txBody>
            </p:sp>
            <p:sp>
              <p:nvSpPr>
                <p:cNvPr id="61489" name="Oval 49"/>
                <p:cNvSpPr>
                  <a:spLocks noChangeArrowheads="1"/>
                </p:cNvSpPr>
                <p:nvPr/>
              </p:nvSpPr>
              <p:spPr bwMode="gray">
                <a:xfrm>
                  <a:off x="2254" y="1856"/>
                  <a:ext cx="1262" cy="1264"/>
                </a:xfrm>
                <a:prstGeom prst="ellipse">
                  <a:avLst/>
                </a:prstGeom>
                <a:gradFill rotWithShape="1">
                  <a:gsLst>
                    <a:gs pos="0">
                      <a:srgbClr val="E35E23">
                        <a:gamma/>
                        <a:shade val="0"/>
                        <a:invGamma/>
                      </a:srgbClr>
                    </a:gs>
                    <a:gs pos="100000">
                      <a:srgbClr val="E35E23"/>
                    </a:gs>
                  </a:gsLst>
                  <a:lin ang="2700000" scaled="1"/>
                </a:gradFill>
                <a:ln w="38100" algn="ctr">
                  <a:noFill/>
                  <a:round/>
                  <a:headEnd/>
                  <a:tailEnd/>
                </a:ln>
                <a:effectLst/>
              </p:spPr>
              <p:txBody>
                <a:bodyPr wrap="none" anchor="ctr">
                  <a:spAutoFit/>
                </a:bodyPr>
                <a:lstStyle/>
                <a:p>
                  <a:endParaRPr lang="zh-CN" altLang="en-US"/>
                </a:p>
              </p:txBody>
            </p:sp>
            <p:sp>
              <p:nvSpPr>
                <p:cNvPr id="61490" name="Oval 50"/>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endParaRPr lang="zh-CN" altLang="en-US"/>
                </a:p>
              </p:txBody>
            </p:sp>
            <p:sp>
              <p:nvSpPr>
                <p:cNvPr id="61491" name="Oval 51"/>
                <p:cNvSpPr>
                  <a:spLocks noChangeArrowheads="1"/>
                </p:cNvSpPr>
                <p:nvPr/>
              </p:nvSpPr>
              <p:spPr bwMode="gray">
                <a:xfrm>
                  <a:off x="2337" y="1939"/>
                  <a:ext cx="1096" cy="1098"/>
                </a:xfrm>
                <a:prstGeom prst="ellipse">
                  <a:avLst/>
                </a:prstGeom>
                <a:gradFill rotWithShape="1">
                  <a:gsLst>
                    <a:gs pos="0">
                      <a:srgbClr val="E35E23"/>
                    </a:gs>
                    <a:gs pos="100000">
                      <a:srgbClr val="E35E23">
                        <a:gamma/>
                        <a:shade val="48627"/>
                        <a:invGamma/>
                      </a:srgbClr>
                    </a:gs>
                  </a:gsLst>
                  <a:lin ang="2700000" scaled="1"/>
                </a:gradFill>
                <a:ln w="38100" algn="ctr">
                  <a:noFill/>
                  <a:round/>
                  <a:headEnd/>
                  <a:tailEnd/>
                </a:ln>
                <a:effectLst/>
              </p:spPr>
              <p:txBody>
                <a:bodyPr anchor="ctr">
                  <a:spAutoFit/>
                </a:bodyPr>
                <a:lstStyle/>
                <a:p>
                  <a:endParaRPr lang="zh-CN" altLang="en-US"/>
                </a:p>
              </p:txBody>
            </p:sp>
          </p:grpSp>
        </p:grpSp>
      </p:grpSp>
      <p:sp>
        <p:nvSpPr>
          <p:cNvPr id="52" name="标题 51"/>
          <p:cNvSpPr>
            <a:spLocks noGrp="1"/>
          </p:cNvSpPr>
          <p:nvPr>
            <p:ph type="title"/>
          </p:nvPr>
        </p:nvSpPr>
        <p:spPr>
          <a:xfrm>
            <a:off x="164418" y="97555"/>
            <a:ext cx="8229600" cy="756445"/>
          </a:xfrm>
        </p:spPr>
        <p:txBody>
          <a:bodyPr>
            <a:normAutofit/>
          </a:bodyPr>
          <a:lstStyle/>
          <a:p>
            <a:r>
              <a:rPr lang="zh-CN" altLang="en-US" sz="4000" b="1" dirty="0" smtClean="0"/>
              <a:t>内容提要</a:t>
            </a:r>
            <a:endParaRPr lang="zh-CN" altLang="en-US" sz="4000" b="1" dirty="0"/>
          </a:p>
        </p:txBody>
      </p:sp>
      <p:sp>
        <p:nvSpPr>
          <p:cNvPr id="54" name="AutoShape 35"/>
          <p:cNvSpPr>
            <a:spLocks noChangeArrowheads="1"/>
          </p:cNvSpPr>
          <p:nvPr/>
        </p:nvSpPr>
        <p:spPr bwMode="gray">
          <a:xfrm>
            <a:off x="2430785" y="4768094"/>
            <a:ext cx="5331523" cy="739775"/>
          </a:xfrm>
          <a:prstGeom prst="roundRect">
            <a:avLst>
              <a:gd name="adj" fmla="val 50000"/>
            </a:avLst>
          </a:prstGeom>
          <a:noFill/>
          <a:ln w="28575" algn="ctr">
            <a:solidFill>
              <a:schemeClr val="bg2"/>
            </a:solidFill>
            <a:round/>
            <a:headEnd/>
            <a:tailEnd/>
          </a:ln>
          <a:effectLst/>
        </p:spPr>
        <p:txBody>
          <a:bodyPr wrap="none" anchor="ctr"/>
          <a:lstStyle/>
          <a:p>
            <a:pPr>
              <a:buNone/>
            </a:pPr>
            <a:r>
              <a:rPr lang="zh-CN" altLang="en-US" sz="2800" b="1" dirty="0" smtClean="0"/>
              <a:t>六</a:t>
            </a:r>
            <a:r>
              <a:rPr lang="zh-CN" altLang="zh-CN" sz="2800" b="1" dirty="0" smtClean="0"/>
              <a:t>、</a:t>
            </a:r>
            <a:r>
              <a:rPr lang="zh-CN" altLang="en-US" sz="2800" b="1" dirty="0" smtClean="0"/>
              <a:t>安全生产事故管控原理</a:t>
            </a:r>
            <a:endParaRPr lang="zh-CN" altLang="zh-CN" sz="2800" dirty="0" smtClean="0"/>
          </a:p>
        </p:txBody>
      </p:sp>
      <p:sp>
        <p:nvSpPr>
          <p:cNvPr id="56" name="AutoShape 35"/>
          <p:cNvSpPr>
            <a:spLocks noChangeArrowheads="1"/>
          </p:cNvSpPr>
          <p:nvPr/>
        </p:nvSpPr>
        <p:spPr bwMode="gray">
          <a:xfrm>
            <a:off x="2141371" y="5591490"/>
            <a:ext cx="5331523" cy="739775"/>
          </a:xfrm>
          <a:prstGeom prst="roundRect">
            <a:avLst>
              <a:gd name="adj" fmla="val 50000"/>
            </a:avLst>
          </a:prstGeom>
          <a:noFill/>
          <a:ln w="28575" algn="ctr">
            <a:solidFill>
              <a:schemeClr val="bg2"/>
            </a:solidFill>
            <a:round/>
            <a:headEnd/>
            <a:tailEnd/>
          </a:ln>
          <a:effectLst/>
        </p:spPr>
        <p:txBody>
          <a:bodyPr wrap="none" anchor="ctr"/>
          <a:lstStyle/>
          <a:p>
            <a:pPr>
              <a:buNone/>
            </a:pPr>
            <a:r>
              <a:rPr lang="zh-CN" altLang="en-US" sz="2800" b="1" dirty="0" smtClean="0"/>
              <a:t>七</a:t>
            </a:r>
            <a:r>
              <a:rPr lang="zh-CN" altLang="zh-CN" sz="2800" b="1" dirty="0" smtClean="0"/>
              <a:t>、</a:t>
            </a:r>
            <a:r>
              <a:rPr lang="zh-CN" altLang="en-US" sz="2800" b="1" dirty="0" smtClean="0"/>
              <a:t>国内民爆事故案例</a:t>
            </a:r>
            <a:endParaRPr lang="zh-CN" altLang="zh-CN" sz="2800" dirty="0" smtClean="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71604" y="571488"/>
            <a:ext cx="8229600" cy="1143000"/>
          </a:xfrm>
        </p:spPr>
        <p:txBody>
          <a:bodyPr>
            <a:normAutofit/>
          </a:bodyPr>
          <a:lstStyle/>
          <a:p>
            <a:pPr algn="l"/>
            <a:r>
              <a:rPr lang="zh-CN" altLang="en-US" sz="4000" b="1" dirty="0" smtClean="0"/>
              <a:t>三</a:t>
            </a:r>
            <a:r>
              <a:rPr lang="zh-CN" altLang="zh-CN" sz="4000" b="1" dirty="0" smtClean="0"/>
              <a:t>、</a:t>
            </a:r>
            <a:r>
              <a:rPr lang="zh-CN" altLang="en-US" sz="4000" b="1" dirty="0" smtClean="0"/>
              <a:t>各级监管职责分工</a:t>
            </a:r>
            <a:endParaRPr lang="zh-CN" altLang="en-US" sz="4000" dirty="0"/>
          </a:p>
        </p:txBody>
      </p:sp>
      <p:grpSp>
        <p:nvGrpSpPr>
          <p:cNvPr id="4" name="Group 2"/>
          <p:cNvGrpSpPr>
            <a:grpSpLocks/>
          </p:cNvGrpSpPr>
          <p:nvPr/>
        </p:nvGrpSpPr>
        <p:grpSpPr bwMode="auto">
          <a:xfrm>
            <a:off x="71406" y="714356"/>
            <a:ext cx="9009074"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rgbClr val="3333C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rgbClr val="3333C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rgbClr val="FFCF01"/>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1" name="Rectangle 8"/>
              <p:cNvSpPr>
                <a:spLocks noChangeArrowheads="1"/>
              </p:cNvSpPr>
              <p:nvPr/>
            </p:nvSpPr>
            <p:spPr bwMode="auto">
              <a:xfrm>
                <a:off x="1248" y="2640"/>
                <a:ext cx="336" cy="432"/>
              </a:xfrm>
              <a:prstGeom prst="rect">
                <a:avLst/>
              </a:prstGeom>
              <a:gradFill rotWithShape="0">
                <a:gsLst>
                  <a:gs pos="0">
                    <a:srgbClr val="FFCF01"/>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8" name="Rectangle 10"/>
            <p:cNvSpPr>
              <a:spLocks noChangeArrowheads="1"/>
            </p:cNvSpPr>
            <p:nvPr/>
          </p:nvSpPr>
          <p:spPr bwMode="auto">
            <a:xfrm>
              <a:off x="400" y="1536"/>
              <a:ext cx="20" cy="663"/>
            </a:xfrm>
            <a:prstGeom prst="rect">
              <a:avLst/>
            </a:prstGeom>
            <a:solidFill>
              <a:srgbClr val="1C1C1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3" name="矩形 2"/>
          <p:cNvSpPr/>
          <p:nvPr/>
        </p:nvSpPr>
        <p:spPr>
          <a:xfrm>
            <a:off x="179512" y="1772816"/>
            <a:ext cx="8475569" cy="1200329"/>
          </a:xfrm>
          <a:prstGeom prst="rect">
            <a:avLst/>
          </a:prstGeom>
        </p:spPr>
        <p:txBody>
          <a:bodyPr wrap="square">
            <a:spAutoFit/>
          </a:bodyPr>
          <a:lstStyle/>
          <a:p>
            <a:r>
              <a:rPr lang="en-US" altLang="zh-CN" b="1" dirty="0" smtClean="0">
                <a:solidFill>
                  <a:srgbClr val="000000"/>
                </a:solidFill>
                <a:ea typeface="仿宋_GB2312" panose="02010609030101010101" pitchFamily="49" charset="-122"/>
                <a:cs typeface="宋体" panose="02010600030101010101" pitchFamily="2" charset="-122"/>
              </a:rPr>
              <a:t>      12</a:t>
            </a:r>
            <a:r>
              <a:rPr lang="zh-CN" altLang="en-US" b="1" dirty="0" smtClean="0">
                <a:solidFill>
                  <a:srgbClr val="000000"/>
                </a:solidFill>
                <a:ea typeface="仿宋_GB2312" panose="02010609030101010101" pitchFamily="49" charset="-122"/>
                <a:cs typeface="宋体" panose="02010600030101010101" pitchFamily="2" charset="-122"/>
              </a:rPr>
              <a:t>、</a:t>
            </a:r>
            <a:r>
              <a:rPr lang="zh-CN" altLang="zh-CN" b="1" dirty="0" smtClean="0">
                <a:solidFill>
                  <a:srgbClr val="000000"/>
                </a:solidFill>
                <a:ea typeface="仿宋_GB2312" panose="02010609030101010101" pitchFamily="49" charset="-122"/>
                <a:cs typeface="宋体" panose="02010600030101010101" pitchFamily="2" charset="-122"/>
              </a:rPr>
              <a:t>第六十五</a:t>
            </a:r>
            <a:r>
              <a:rPr lang="zh-CN" altLang="zh-CN" b="1" dirty="0">
                <a:solidFill>
                  <a:srgbClr val="000000"/>
                </a:solidFill>
                <a:ea typeface="仿宋_GB2312" panose="02010609030101010101" pitchFamily="49" charset="-122"/>
                <a:cs typeface="宋体" panose="02010600030101010101" pitchFamily="2" charset="-122"/>
              </a:rPr>
              <a:t>条 </a:t>
            </a:r>
            <a:r>
              <a:rPr lang="zh-CN" altLang="zh-CN" dirty="0">
                <a:solidFill>
                  <a:srgbClr val="000000"/>
                </a:solidFill>
                <a:ea typeface="仿宋_GB2312" panose="02010609030101010101" pitchFamily="49" charset="-122"/>
                <a:cs typeface="宋体" panose="02010600030101010101" pitchFamily="2" charset="-122"/>
              </a:rPr>
              <a:t>安全生产监督检查人员应当</a:t>
            </a:r>
            <a:r>
              <a:rPr lang="zh-CN" altLang="zh-CN" dirty="0">
                <a:solidFill>
                  <a:srgbClr val="FF0000"/>
                </a:solidFill>
                <a:ea typeface="仿宋_GB2312" panose="02010609030101010101" pitchFamily="49" charset="-122"/>
                <a:cs typeface="宋体" panose="02010600030101010101" pitchFamily="2" charset="-122"/>
              </a:rPr>
              <a:t>将检查的时间、地点、内容、发现的问题及其处理情况，作出书面记录，并由检查人员和被检查单位的负责人签字；被检查单位的负责人拒绝签字的，</a:t>
            </a:r>
            <a:r>
              <a:rPr lang="zh-CN" altLang="zh-CN" dirty="0">
                <a:solidFill>
                  <a:srgbClr val="000000"/>
                </a:solidFill>
                <a:ea typeface="仿宋_GB2312" panose="02010609030101010101" pitchFamily="49" charset="-122"/>
                <a:cs typeface="宋体" panose="02010600030101010101" pitchFamily="2" charset="-122"/>
              </a:rPr>
              <a:t>检查人员应当将情况记录在案，并向负有安全生产监督管理职责的部门报告。</a:t>
            </a:r>
            <a:endParaRPr lang="zh-CN" altLang="en-US" dirty="0"/>
          </a:p>
        </p:txBody>
      </p:sp>
      <p:sp>
        <p:nvSpPr>
          <p:cNvPr id="14" name="矩形 13"/>
          <p:cNvSpPr/>
          <p:nvPr/>
        </p:nvSpPr>
        <p:spPr>
          <a:xfrm>
            <a:off x="179512" y="3170437"/>
            <a:ext cx="8424935" cy="923330"/>
          </a:xfrm>
          <a:prstGeom prst="rect">
            <a:avLst/>
          </a:prstGeom>
        </p:spPr>
        <p:txBody>
          <a:bodyPr wrap="square">
            <a:spAutoFit/>
          </a:bodyPr>
          <a:lstStyle/>
          <a:p>
            <a:pPr indent="408305" algn="just">
              <a:lnSpc>
                <a:spcPct val="150000"/>
              </a:lnSpc>
              <a:spcAft>
                <a:spcPts val="0"/>
              </a:spcAft>
            </a:pPr>
            <a:r>
              <a:rPr lang="en-US" altLang="zh-CN" b="1"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13</a:t>
            </a:r>
            <a:r>
              <a:rPr lang="zh-CN" altLang="en-US" b="1"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a:t>
            </a:r>
            <a:r>
              <a:rPr lang="zh-CN" altLang="zh-CN" b="1"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第六十七条</a:t>
            </a:r>
            <a:r>
              <a:rPr lang="en-US" altLang="zh-CN" b="1"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 </a:t>
            </a:r>
            <a:r>
              <a:rPr lang="zh-CN" altLang="zh-CN"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负有</a:t>
            </a:r>
            <a:r>
              <a:rPr lang="zh-CN" altLang="zh-CN" kern="0" dirty="0">
                <a:solidFill>
                  <a:srgbClr val="000000"/>
                </a:solidFill>
                <a:latin typeface="Calibri" panose="020F0502020204030204" pitchFamily="34" charset="0"/>
                <a:ea typeface="仿宋_GB2312" panose="02010609030101010101" pitchFamily="49" charset="-122"/>
                <a:cs typeface="宋体" panose="02010600030101010101" pitchFamily="2" charset="-122"/>
              </a:rPr>
              <a:t>安全生产监督管理职责的部门依照前款规定采取停止供电措施，除有危及生产安全的紧急情形外，应当提前二十四小时通知生产经营单位。</a:t>
            </a:r>
            <a:endParaRPr lang="zh-CN" altLang="zh-CN" sz="1100" kern="100" dirty="0">
              <a:latin typeface="Calibri" panose="020F0502020204030204" pitchFamily="34" charset="0"/>
              <a:cs typeface="Times New Roman" panose="02020603050405020304" pitchFamily="18" charset="0"/>
            </a:endParaRPr>
          </a:p>
        </p:txBody>
      </p:sp>
      <p:sp>
        <p:nvSpPr>
          <p:cNvPr id="15" name="矩形 14"/>
          <p:cNvSpPr/>
          <p:nvPr/>
        </p:nvSpPr>
        <p:spPr>
          <a:xfrm>
            <a:off x="107504" y="4221088"/>
            <a:ext cx="8821074" cy="2446824"/>
          </a:xfrm>
          <a:prstGeom prst="rect">
            <a:avLst/>
          </a:prstGeom>
        </p:spPr>
        <p:txBody>
          <a:bodyPr wrap="square">
            <a:spAutoFit/>
          </a:bodyPr>
          <a:lstStyle/>
          <a:p>
            <a:pPr indent="408305" algn="just">
              <a:lnSpc>
                <a:spcPct val="150000"/>
              </a:lnSpc>
              <a:spcAft>
                <a:spcPts val="0"/>
              </a:spcAft>
            </a:pPr>
            <a:r>
              <a:rPr lang="en-US" altLang="zh-CN" b="1"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14</a:t>
            </a:r>
            <a:r>
              <a:rPr lang="zh-CN" altLang="en-US" b="1"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a:t>
            </a:r>
            <a:r>
              <a:rPr lang="zh-CN" altLang="zh-CN" b="1"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第七十七</a:t>
            </a:r>
            <a:r>
              <a:rPr lang="zh-CN" altLang="zh-CN" b="1" kern="0" dirty="0">
                <a:solidFill>
                  <a:srgbClr val="000000"/>
                </a:solidFill>
                <a:latin typeface="Calibri" panose="020F0502020204030204" pitchFamily="34" charset="0"/>
                <a:ea typeface="仿宋_GB2312" panose="02010609030101010101" pitchFamily="49" charset="-122"/>
                <a:cs typeface="宋体" panose="02010600030101010101" pitchFamily="2" charset="-122"/>
              </a:rPr>
              <a:t>条</a:t>
            </a:r>
            <a:r>
              <a:rPr lang="zh-CN" altLang="zh-CN" kern="0" dirty="0">
                <a:solidFill>
                  <a:srgbClr val="000000"/>
                </a:solidFill>
                <a:latin typeface="Calibri" panose="020F0502020204030204" pitchFamily="34" charset="0"/>
                <a:ea typeface="仿宋_GB2312" panose="02010609030101010101" pitchFamily="49" charset="-122"/>
                <a:cs typeface="宋体" panose="02010600030101010101" pitchFamily="2" charset="-122"/>
              </a:rPr>
              <a:t> 县级以上地方各级人民政府应当组织有关部门制定本行政区域内生产安全事故应急救援预案，建立应急救援体系。</a:t>
            </a:r>
            <a:endParaRPr lang="zh-CN" altLang="zh-CN" sz="1100" kern="100" dirty="0">
              <a:latin typeface="Calibri" panose="020F0502020204030204" pitchFamily="34" charset="0"/>
              <a:cs typeface="Times New Roman" panose="02020603050405020304" pitchFamily="18" charset="0"/>
            </a:endParaRPr>
          </a:p>
          <a:p>
            <a:pPr indent="408305" algn="just">
              <a:lnSpc>
                <a:spcPct val="150000"/>
              </a:lnSpc>
              <a:spcAft>
                <a:spcPts val="0"/>
              </a:spcAft>
            </a:pPr>
            <a:r>
              <a:rPr lang="en-US" altLang="zh-CN" b="1" kern="0" dirty="0" smtClean="0">
                <a:solidFill>
                  <a:srgbClr val="000000"/>
                </a:solidFill>
                <a:latin typeface="仿宋_GB2312" panose="02010609030101010101" pitchFamily="49" charset="-122"/>
                <a:cs typeface="宋体" panose="02010600030101010101" pitchFamily="2" charset="-122"/>
              </a:rPr>
              <a:t>15</a:t>
            </a:r>
            <a:r>
              <a:rPr lang="zh-CN" altLang="zh-CN" b="1"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a:t>
            </a:r>
            <a:r>
              <a:rPr lang="zh-CN" altLang="zh-CN" b="1" kern="0" dirty="0">
                <a:solidFill>
                  <a:srgbClr val="000000"/>
                </a:solidFill>
                <a:latin typeface="Calibri" panose="020F0502020204030204" pitchFamily="34" charset="0"/>
                <a:ea typeface="仿宋_GB2312" panose="02010609030101010101" pitchFamily="49" charset="-122"/>
                <a:cs typeface="宋体" panose="02010600030101010101" pitchFamily="2" charset="-122"/>
              </a:rPr>
              <a:t>第八十一条 </a:t>
            </a:r>
            <a:r>
              <a:rPr lang="zh-CN" altLang="zh-CN"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接到</a:t>
            </a:r>
            <a:r>
              <a:rPr lang="zh-CN" altLang="zh-CN" kern="0" dirty="0">
                <a:solidFill>
                  <a:srgbClr val="000000"/>
                </a:solidFill>
                <a:latin typeface="Calibri" panose="020F0502020204030204" pitchFamily="34" charset="0"/>
                <a:ea typeface="仿宋_GB2312" panose="02010609030101010101" pitchFamily="49" charset="-122"/>
                <a:cs typeface="宋体" panose="02010600030101010101" pitchFamily="2" charset="-122"/>
              </a:rPr>
              <a:t>事故报告后，应当立即按照国家有关规定上报事故情况。负有安全生产监督管理职责的部门和有关地方人民政府对事故情况不得隐瞒不报、谎报或者迟报。</a:t>
            </a:r>
            <a:endParaRPr lang="zh-CN" altLang="zh-CN" sz="1100" kern="100" dirty="0">
              <a:latin typeface="Calibri" panose="020F0502020204030204" pitchFamily="34" charset="0"/>
              <a:cs typeface="Times New Roman" panose="02020603050405020304" pitchFamily="18" charset="0"/>
            </a:endParaRPr>
          </a:p>
          <a:p>
            <a:r>
              <a:rPr lang="zh-CN" altLang="en-US" b="1" dirty="0" smtClean="0">
                <a:solidFill>
                  <a:srgbClr val="000000"/>
                </a:solidFill>
                <a:latin typeface="仿宋_GB2312" panose="02010609030101010101" pitchFamily="49" charset="-122"/>
                <a:cs typeface="宋体" panose="02010600030101010101" pitchFamily="2" charset="-122"/>
              </a:rPr>
              <a:t>   </a:t>
            </a:r>
            <a:endParaRPr lang="zh-CN" altLang="en-US" dirty="0"/>
          </a:p>
        </p:txBody>
      </p:sp>
    </p:spTree>
    <p:extLst>
      <p:ext uri="{BB962C8B-B14F-4D97-AF65-F5344CB8AC3E}">
        <p14:creationId xmlns:p14="http://schemas.microsoft.com/office/powerpoint/2010/main" xmlns="" val="23542246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71604" y="571488"/>
            <a:ext cx="8229600" cy="1143000"/>
          </a:xfrm>
        </p:spPr>
        <p:txBody>
          <a:bodyPr>
            <a:normAutofit/>
          </a:bodyPr>
          <a:lstStyle/>
          <a:p>
            <a:pPr algn="l"/>
            <a:r>
              <a:rPr lang="zh-CN" altLang="en-US" sz="4000" b="1" dirty="0" smtClean="0"/>
              <a:t>三</a:t>
            </a:r>
            <a:r>
              <a:rPr lang="zh-CN" altLang="zh-CN" sz="4000" b="1" dirty="0" smtClean="0"/>
              <a:t>、</a:t>
            </a:r>
            <a:r>
              <a:rPr lang="zh-CN" altLang="en-US" sz="4000" b="1" dirty="0" smtClean="0"/>
              <a:t>各级监管职责分工</a:t>
            </a:r>
            <a:endParaRPr lang="zh-CN" altLang="en-US" sz="4000" dirty="0"/>
          </a:p>
        </p:txBody>
      </p:sp>
      <p:grpSp>
        <p:nvGrpSpPr>
          <p:cNvPr id="4" name="Group 2"/>
          <p:cNvGrpSpPr>
            <a:grpSpLocks/>
          </p:cNvGrpSpPr>
          <p:nvPr/>
        </p:nvGrpSpPr>
        <p:grpSpPr bwMode="auto">
          <a:xfrm>
            <a:off x="71406" y="714356"/>
            <a:ext cx="9009074"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rgbClr val="3333C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rgbClr val="3333C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rgbClr val="FFCF01"/>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1" name="Rectangle 8"/>
              <p:cNvSpPr>
                <a:spLocks noChangeArrowheads="1"/>
              </p:cNvSpPr>
              <p:nvPr/>
            </p:nvSpPr>
            <p:spPr bwMode="auto">
              <a:xfrm>
                <a:off x="1248" y="2640"/>
                <a:ext cx="336" cy="432"/>
              </a:xfrm>
              <a:prstGeom prst="rect">
                <a:avLst/>
              </a:prstGeom>
              <a:gradFill rotWithShape="0">
                <a:gsLst>
                  <a:gs pos="0">
                    <a:srgbClr val="FFCF01"/>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8" name="Rectangle 10"/>
            <p:cNvSpPr>
              <a:spLocks noChangeArrowheads="1"/>
            </p:cNvSpPr>
            <p:nvPr/>
          </p:nvSpPr>
          <p:spPr bwMode="auto">
            <a:xfrm>
              <a:off x="400" y="1536"/>
              <a:ext cx="20" cy="663"/>
            </a:xfrm>
            <a:prstGeom prst="rect">
              <a:avLst/>
            </a:prstGeom>
            <a:solidFill>
              <a:srgbClr val="1C1C1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3" name="矩形 2"/>
          <p:cNvSpPr/>
          <p:nvPr/>
        </p:nvSpPr>
        <p:spPr>
          <a:xfrm>
            <a:off x="71406" y="2759586"/>
            <a:ext cx="8389026" cy="923330"/>
          </a:xfrm>
          <a:prstGeom prst="rect">
            <a:avLst/>
          </a:prstGeom>
        </p:spPr>
        <p:txBody>
          <a:bodyPr wrap="square">
            <a:spAutoFit/>
          </a:bodyPr>
          <a:lstStyle/>
          <a:p>
            <a:pPr indent="408305" algn="just">
              <a:lnSpc>
                <a:spcPct val="150000"/>
              </a:lnSpc>
              <a:spcAft>
                <a:spcPts val="0"/>
              </a:spcAft>
            </a:pPr>
            <a:r>
              <a:rPr lang="en-US" altLang="zh-CN" b="1"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17</a:t>
            </a:r>
            <a:r>
              <a:rPr lang="zh-CN" altLang="en-US" b="1"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a:t>
            </a:r>
            <a:r>
              <a:rPr lang="zh-CN" altLang="zh-CN" b="1"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第八十三条</a:t>
            </a:r>
            <a:r>
              <a:rPr lang="zh-CN" altLang="en-US" b="1"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  </a:t>
            </a:r>
            <a:r>
              <a:rPr lang="zh-CN" altLang="zh-CN" dirty="0" smtClean="0">
                <a:solidFill>
                  <a:srgbClr val="000000"/>
                </a:solidFill>
                <a:ea typeface="仿宋_GB2312" panose="02010609030101010101" pitchFamily="49" charset="-122"/>
                <a:cs typeface="宋体" panose="02010600030101010101" pitchFamily="2" charset="-122"/>
              </a:rPr>
              <a:t>事故</a:t>
            </a:r>
            <a:r>
              <a:rPr lang="zh-CN" altLang="zh-CN" dirty="0">
                <a:solidFill>
                  <a:srgbClr val="000000"/>
                </a:solidFill>
                <a:ea typeface="仿宋_GB2312" panose="02010609030101010101" pitchFamily="49" charset="-122"/>
                <a:cs typeface="宋体" panose="02010600030101010101" pitchFamily="2" charset="-122"/>
              </a:rPr>
              <a:t>发生单位应当及时全面落实整改措施，负有安全生产监督管理职责的部门应当加强监督检查。</a:t>
            </a:r>
            <a:endParaRPr lang="zh-CN" altLang="en-US" dirty="0"/>
          </a:p>
        </p:txBody>
      </p:sp>
      <p:sp>
        <p:nvSpPr>
          <p:cNvPr id="14" name="矩形 13"/>
          <p:cNvSpPr/>
          <p:nvPr/>
        </p:nvSpPr>
        <p:spPr>
          <a:xfrm>
            <a:off x="71406" y="1808307"/>
            <a:ext cx="8533041" cy="923330"/>
          </a:xfrm>
          <a:prstGeom prst="rect">
            <a:avLst/>
          </a:prstGeom>
        </p:spPr>
        <p:txBody>
          <a:bodyPr wrap="square">
            <a:spAutoFit/>
          </a:bodyPr>
          <a:lstStyle/>
          <a:p>
            <a:r>
              <a:rPr lang="zh-CN" altLang="en-US" b="1" dirty="0" smtClean="0">
                <a:solidFill>
                  <a:srgbClr val="000000"/>
                </a:solidFill>
                <a:latin typeface="仿宋_GB2312" panose="02010609030101010101" pitchFamily="49" charset="-122"/>
                <a:cs typeface="宋体" panose="02010600030101010101" pitchFamily="2" charset="-122"/>
              </a:rPr>
              <a:t>    </a:t>
            </a:r>
            <a:r>
              <a:rPr lang="en-US" altLang="zh-CN" b="1" dirty="0" smtClean="0">
                <a:solidFill>
                  <a:srgbClr val="000000"/>
                </a:solidFill>
                <a:latin typeface="仿宋_GB2312" panose="02010609030101010101" pitchFamily="49" charset="-122"/>
                <a:cs typeface="宋体" panose="02010600030101010101" pitchFamily="2" charset="-122"/>
              </a:rPr>
              <a:t>16</a:t>
            </a:r>
            <a:r>
              <a:rPr lang="zh-CN" altLang="zh-CN" b="1" dirty="0">
                <a:solidFill>
                  <a:srgbClr val="000000"/>
                </a:solidFill>
                <a:ea typeface="仿宋_GB2312" panose="02010609030101010101" pitchFamily="49" charset="-122"/>
                <a:cs typeface="宋体" panose="02010600030101010101" pitchFamily="2" charset="-122"/>
              </a:rPr>
              <a:t>、第八十二条 </a:t>
            </a:r>
            <a:r>
              <a:rPr lang="zh-CN" altLang="zh-CN" dirty="0">
                <a:solidFill>
                  <a:srgbClr val="000000"/>
                </a:solidFill>
                <a:ea typeface="仿宋_GB2312" panose="02010609030101010101" pitchFamily="49" charset="-122"/>
                <a:cs typeface="宋体" panose="02010600030101010101" pitchFamily="2" charset="-122"/>
              </a:rPr>
              <a:t>有关地方人民政府和负有安全生产监督管理职责的部门的负责人接到生产安全事故报告后，应当按照生产安全事故应急救援预案的要求立即赶到事故现场，组织事故抢救。</a:t>
            </a:r>
            <a:endParaRPr lang="zh-CN" altLang="en-US" dirty="0"/>
          </a:p>
        </p:txBody>
      </p:sp>
      <p:sp>
        <p:nvSpPr>
          <p:cNvPr id="15" name="矩形 14"/>
          <p:cNvSpPr/>
          <p:nvPr/>
        </p:nvSpPr>
        <p:spPr>
          <a:xfrm>
            <a:off x="395536" y="3645025"/>
            <a:ext cx="8496944" cy="3323987"/>
          </a:xfrm>
          <a:prstGeom prst="rect">
            <a:avLst/>
          </a:prstGeom>
        </p:spPr>
        <p:txBody>
          <a:bodyPr wrap="square">
            <a:spAutoFit/>
          </a:bodyPr>
          <a:lstStyle/>
          <a:p>
            <a:pPr indent="406400" algn="just">
              <a:lnSpc>
                <a:spcPct val="150000"/>
              </a:lnSpc>
              <a:spcBef>
                <a:spcPts val="1700"/>
              </a:spcBef>
              <a:spcAft>
                <a:spcPts val="0"/>
              </a:spcAft>
            </a:pPr>
            <a:r>
              <a:rPr lang="zh-CN" altLang="en-US" sz="3200" kern="2200" dirty="0" smtClean="0">
                <a:latin typeface="Calibri" panose="020F0502020204030204" pitchFamily="34" charset="0"/>
                <a:ea typeface="黑体" panose="02010609060101010101" pitchFamily="49" charset="-122"/>
              </a:rPr>
              <a:t>二</a:t>
            </a:r>
            <a:r>
              <a:rPr lang="zh-CN" altLang="en-US" sz="3200" kern="2200" dirty="0" smtClean="0">
                <a:latin typeface="Calibri" panose="020F0502020204030204" pitchFamily="34" charset="0"/>
                <a:ea typeface="黑体" panose="02010609060101010101" pitchFamily="49" charset="-122"/>
              </a:rPr>
              <a:t>）</a:t>
            </a:r>
            <a:r>
              <a:rPr lang="en-US" altLang="zh-CN" sz="3200" kern="2200" dirty="0" smtClean="0">
                <a:latin typeface="Calibri" panose="020F0502020204030204" pitchFamily="34" charset="0"/>
                <a:ea typeface="黑体" panose="02010609060101010101" pitchFamily="49" charset="-122"/>
              </a:rPr>
              <a:t>《</a:t>
            </a:r>
            <a:r>
              <a:rPr lang="zh-CN" altLang="zh-CN" sz="3200" kern="2200" dirty="0" smtClean="0">
                <a:latin typeface="Calibri" panose="020F0502020204030204" pitchFamily="34" charset="0"/>
                <a:ea typeface="黑体" panose="02010609060101010101" pitchFamily="49" charset="-122"/>
              </a:rPr>
              <a:t>民用爆炸物品安全管理条例</a:t>
            </a:r>
            <a:r>
              <a:rPr lang="en-US" altLang="zh-CN" sz="3200" kern="2200" dirty="0" smtClean="0">
                <a:latin typeface="Calibri" panose="020F0502020204030204" pitchFamily="34" charset="0"/>
                <a:ea typeface="黑体" panose="02010609060101010101" pitchFamily="49" charset="-122"/>
              </a:rPr>
              <a:t>》</a:t>
            </a:r>
            <a:r>
              <a:rPr lang="zh-CN" altLang="en-US" sz="3200" kern="2200" dirty="0" smtClean="0">
                <a:latin typeface="Calibri" panose="020F0502020204030204" pitchFamily="34" charset="0"/>
                <a:ea typeface="黑体" panose="02010609060101010101" pitchFamily="49" charset="-122"/>
              </a:rPr>
              <a:t>（</a:t>
            </a:r>
            <a:r>
              <a:rPr lang="en-US" altLang="zh-CN" sz="3200" kern="2200" dirty="0" smtClean="0">
                <a:latin typeface="Calibri" panose="020F0502020204030204" pitchFamily="34" charset="0"/>
                <a:ea typeface="黑体" panose="02010609060101010101" pitchFamily="49" charset="-122"/>
              </a:rPr>
              <a:t>9</a:t>
            </a:r>
            <a:r>
              <a:rPr lang="zh-CN" altLang="en-US" sz="3200" kern="2200" dirty="0" smtClean="0">
                <a:latin typeface="Calibri" panose="020F0502020204030204" pitchFamily="34" charset="0"/>
                <a:ea typeface="黑体" panose="02010609060101010101" pitchFamily="49" charset="-122"/>
              </a:rPr>
              <a:t>条）</a:t>
            </a:r>
            <a:endParaRPr lang="zh-CN" altLang="zh-CN" sz="3200" b="1" kern="2200" dirty="0">
              <a:latin typeface="Calibri" panose="020F0502020204030204" pitchFamily="34" charset="0"/>
            </a:endParaRPr>
          </a:p>
          <a:p>
            <a:r>
              <a:rPr lang="en-US" altLang="zh-CN" b="1"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                                                   2006</a:t>
            </a:r>
            <a:r>
              <a:rPr lang="zh-CN" altLang="en-US" b="1"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年</a:t>
            </a:r>
            <a:r>
              <a:rPr lang="en-US" altLang="zh-CN" b="1"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4</a:t>
            </a:r>
            <a:r>
              <a:rPr lang="zh-CN" altLang="en-US" b="1"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月</a:t>
            </a:r>
            <a:r>
              <a:rPr lang="en-US" altLang="zh-CN" b="1"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26</a:t>
            </a:r>
            <a:r>
              <a:rPr lang="zh-CN" altLang="en-US" b="1"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日通过，</a:t>
            </a:r>
            <a:r>
              <a:rPr lang="en-US" altLang="zh-CN" b="1"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9</a:t>
            </a:r>
            <a:r>
              <a:rPr lang="zh-CN" altLang="en-US" b="1"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月</a:t>
            </a:r>
            <a:r>
              <a:rPr lang="en-US" altLang="zh-CN" b="1"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1</a:t>
            </a:r>
            <a:r>
              <a:rPr lang="zh-CN" altLang="en-US" b="1"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日实施</a:t>
            </a:r>
            <a:endParaRPr lang="en-US" altLang="zh-CN" b="1"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endParaRPr>
          </a:p>
          <a:p>
            <a:r>
              <a:rPr lang="en-US" altLang="zh-CN" b="1"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1</a:t>
            </a:r>
            <a:r>
              <a:rPr lang="zh-CN" altLang="en-US" b="1"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a:t>
            </a:r>
            <a:r>
              <a:rPr lang="zh-CN" altLang="zh-CN" b="1"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第四</a:t>
            </a:r>
            <a:r>
              <a:rPr lang="zh-CN" altLang="zh-CN" b="1" kern="0" dirty="0">
                <a:solidFill>
                  <a:srgbClr val="000000"/>
                </a:solidFill>
                <a:latin typeface="Calibri" panose="020F0502020204030204" pitchFamily="34" charset="0"/>
                <a:ea typeface="仿宋_GB2312" panose="02010609030101010101" pitchFamily="49" charset="-122"/>
                <a:cs typeface="宋体" panose="02010600030101010101" pitchFamily="2" charset="-122"/>
              </a:rPr>
              <a:t>条</a:t>
            </a:r>
            <a:r>
              <a:rPr lang="zh-CN" altLang="zh-CN" kern="100" dirty="0">
                <a:latin typeface="Calibri" panose="020F0502020204030204" pitchFamily="34" charset="0"/>
                <a:cs typeface="Times New Roman" panose="02020603050405020304" pitchFamily="18" charset="0"/>
              </a:rPr>
              <a:t>　国防科技工业主管部门负责民用爆炸物品生产、销售的安全监督管理</a:t>
            </a:r>
            <a:r>
              <a:rPr lang="zh-CN" altLang="zh-CN" kern="100" dirty="0" smtClean="0">
                <a:latin typeface="Calibri" panose="020F0502020204030204" pitchFamily="34" charset="0"/>
                <a:cs typeface="Times New Roman" panose="02020603050405020304" pitchFamily="18" charset="0"/>
              </a:rPr>
              <a:t>。</a:t>
            </a:r>
            <a:endParaRPr lang="en-US" altLang="zh-CN" kern="100" dirty="0" smtClean="0">
              <a:latin typeface="Calibri" panose="020F0502020204030204" pitchFamily="34" charset="0"/>
              <a:cs typeface="Times New Roman" panose="02020603050405020304" pitchFamily="18" charset="0"/>
            </a:endParaRPr>
          </a:p>
          <a:p>
            <a:r>
              <a:rPr lang="en-US" altLang="zh-CN" b="1" dirty="0" smtClean="0"/>
              <a:t>2</a:t>
            </a:r>
            <a:r>
              <a:rPr lang="zh-CN" altLang="en-US" b="1" dirty="0" smtClean="0"/>
              <a:t>、</a:t>
            </a:r>
            <a:r>
              <a:rPr lang="zh-CN" altLang="zh-CN" b="1" dirty="0" smtClean="0"/>
              <a:t>第十二</a:t>
            </a:r>
            <a:r>
              <a:rPr lang="zh-CN" altLang="zh-CN" b="1" dirty="0"/>
              <a:t>条</a:t>
            </a:r>
            <a:r>
              <a:rPr lang="zh-CN" altLang="zh-CN" dirty="0"/>
              <a:t>　申请从事民用爆炸物品生产的企业，应当向国务院国防科技工业主管部门提交申请书、可行性研究报告以及能够证明其符合本条例第十一条规定条件的有关材料。</a:t>
            </a:r>
          </a:p>
          <a:p>
            <a:r>
              <a:rPr lang="en-US" altLang="zh-CN" b="1" dirty="0" smtClean="0"/>
              <a:t>3</a:t>
            </a:r>
            <a:r>
              <a:rPr lang="zh-CN" altLang="en-US" b="1" dirty="0" smtClean="0"/>
              <a:t>、</a:t>
            </a:r>
            <a:r>
              <a:rPr lang="zh-CN" altLang="zh-CN" b="1" dirty="0" smtClean="0"/>
              <a:t>第十三</a:t>
            </a:r>
            <a:r>
              <a:rPr lang="zh-CN" altLang="zh-CN" b="1" dirty="0"/>
              <a:t>条</a:t>
            </a:r>
            <a:r>
              <a:rPr lang="zh-CN" altLang="zh-CN" dirty="0"/>
              <a:t>　取得《民用爆炸物品生产许可证》的企业应当在基本建设完成后，向省级民爆行主管部门申请安全生产许可。</a:t>
            </a:r>
            <a:endParaRPr lang="en-US" altLang="zh-CN" kern="100" dirty="0">
              <a:latin typeface="Calibri" panose="020F0502020204030204" pitchFamily="34" charset="0"/>
              <a:cs typeface="Times New Roman" panose="02020603050405020304" pitchFamily="18" charset="0"/>
            </a:endParaRPr>
          </a:p>
          <a:p>
            <a:endParaRPr lang="en-US" altLang="zh-CN" kern="100" dirty="0" smtClean="0">
              <a:latin typeface="Calibri" panose="020F0502020204030204" pitchFamily="34" charset="0"/>
              <a:cs typeface="Times New Roman" panose="02020603050405020304" pitchFamily="18" charset="0"/>
            </a:endParaRPr>
          </a:p>
          <a:p>
            <a:endParaRPr lang="zh-CN" altLang="en-US" dirty="0"/>
          </a:p>
        </p:txBody>
      </p:sp>
    </p:spTree>
    <p:extLst>
      <p:ext uri="{BB962C8B-B14F-4D97-AF65-F5344CB8AC3E}">
        <p14:creationId xmlns:p14="http://schemas.microsoft.com/office/powerpoint/2010/main" xmlns="" val="34778679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71604" y="571488"/>
            <a:ext cx="8229600" cy="1143000"/>
          </a:xfrm>
        </p:spPr>
        <p:txBody>
          <a:bodyPr>
            <a:normAutofit/>
          </a:bodyPr>
          <a:lstStyle/>
          <a:p>
            <a:pPr algn="l"/>
            <a:r>
              <a:rPr lang="zh-CN" altLang="en-US" sz="4000" b="1" dirty="0" smtClean="0"/>
              <a:t>三</a:t>
            </a:r>
            <a:r>
              <a:rPr lang="zh-CN" altLang="zh-CN" sz="4000" b="1" dirty="0" smtClean="0"/>
              <a:t>、</a:t>
            </a:r>
            <a:r>
              <a:rPr lang="zh-CN" altLang="en-US" sz="4000" b="1" dirty="0" smtClean="0"/>
              <a:t>各级监管职责分工</a:t>
            </a:r>
            <a:endParaRPr lang="zh-CN" altLang="en-US" sz="4000" dirty="0"/>
          </a:p>
        </p:txBody>
      </p:sp>
      <p:grpSp>
        <p:nvGrpSpPr>
          <p:cNvPr id="4" name="Group 2"/>
          <p:cNvGrpSpPr>
            <a:grpSpLocks/>
          </p:cNvGrpSpPr>
          <p:nvPr/>
        </p:nvGrpSpPr>
        <p:grpSpPr bwMode="auto">
          <a:xfrm>
            <a:off x="71406" y="714356"/>
            <a:ext cx="9009074"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rgbClr val="3333C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rgbClr val="3333C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rgbClr val="FFCF01"/>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1" name="Rectangle 8"/>
              <p:cNvSpPr>
                <a:spLocks noChangeArrowheads="1"/>
              </p:cNvSpPr>
              <p:nvPr/>
            </p:nvSpPr>
            <p:spPr bwMode="auto">
              <a:xfrm>
                <a:off x="1248" y="2640"/>
                <a:ext cx="336" cy="432"/>
              </a:xfrm>
              <a:prstGeom prst="rect">
                <a:avLst/>
              </a:prstGeom>
              <a:gradFill rotWithShape="0">
                <a:gsLst>
                  <a:gs pos="0">
                    <a:srgbClr val="FFCF01"/>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8" name="Rectangle 10"/>
            <p:cNvSpPr>
              <a:spLocks noChangeArrowheads="1"/>
            </p:cNvSpPr>
            <p:nvPr/>
          </p:nvSpPr>
          <p:spPr bwMode="auto">
            <a:xfrm>
              <a:off x="400" y="1536"/>
              <a:ext cx="20" cy="663"/>
            </a:xfrm>
            <a:prstGeom prst="rect">
              <a:avLst/>
            </a:prstGeom>
            <a:solidFill>
              <a:srgbClr val="1C1C1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3" name="矩形 2"/>
          <p:cNvSpPr/>
          <p:nvPr/>
        </p:nvSpPr>
        <p:spPr>
          <a:xfrm>
            <a:off x="71406" y="2136763"/>
            <a:ext cx="8533042" cy="923330"/>
          </a:xfrm>
          <a:prstGeom prst="rect">
            <a:avLst/>
          </a:prstGeom>
        </p:spPr>
        <p:txBody>
          <a:bodyPr wrap="square">
            <a:spAutoFit/>
          </a:bodyPr>
          <a:lstStyle/>
          <a:p>
            <a:r>
              <a:rPr lang="en-US" altLang="zh-CN" b="1" kern="100" dirty="0" smtClean="0">
                <a:latin typeface="Calibri" panose="020F0502020204030204" pitchFamily="34" charset="0"/>
              </a:rPr>
              <a:t>4</a:t>
            </a:r>
            <a:r>
              <a:rPr lang="zh-CN" altLang="en-US" b="1" kern="100" dirty="0" smtClean="0">
                <a:latin typeface="Calibri" panose="020F0502020204030204" pitchFamily="34" charset="0"/>
              </a:rPr>
              <a:t>、</a:t>
            </a:r>
            <a:r>
              <a:rPr lang="zh-CN" altLang="zh-CN" b="1" kern="100" dirty="0" smtClean="0">
                <a:latin typeface="Calibri" panose="020F0502020204030204" pitchFamily="34" charset="0"/>
              </a:rPr>
              <a:t>第十九</a:t>
            </a:r>
            <a:r>
              <a:rPr lang="zh-CN" altLang="zh-CN" b="1" kern="100" dirty="0">
                <a:latin typeface="Calibri" panose="020F0502020204030204" pitchFamily="34" charset="0"/>
              </a:rPr>
              <a:t>条</a:t>
            </a:r>
            <a:r>
              <a:rPr lang="zh-CN" altLang="zh-CN" kern="100" dirty="0">
                <a:latin typeface="Calibri" panose="020F0502020204030204" pitchFamily="34" charset="0"/>
                <a:cs typeface="Times New Roman" panose="02020603050405020304" pitchFamily="18" charset="0"/>
              </a:rPr>
              <a:t>　申请从事民用爆炸物品销售的企业，应当向所在地省、自治区、直辖市人民政府国防科技工业主管部门提交申请书、可行性研究报告以及能够证明其符合本条例第十八条规定条件的有关材料。</a:t>
            </a:r>
            <a:endParaRPr lang="zh-CN" altLang="en-US" dirty="0"/>
          </a:p>
        </p:txBody>
      </p:sp>
      <p:sp>
        <p:nvSpPr>
          <p:cNvPr id="14" name="矩形 13"/>
          <p:cNvSpPr/>
          <p:nvPr/>
        </p:nvSpPr>
        <p:spPr>
          <a:xfrm>
            <a:off x="71406" y="3066339"/>
            <a:ext cx="8554479" cy="923330"/>
          </a:xfrm>
          <a:prstGeom prst="rect">
            <a:avLst/>
          </a:prstGeom>
        </p:spPr>
        <p:txBody>
          <a:bodyPr wrap="square">
            <a:spAutoFit/>
          </a:bodyPr>
          <a:lstStyle/>
          <a:p>
            <a:r>
              <a:rPr lang="en-US" altLang="zh-CN" b="1" kern="100" dirty="0" smtClean="0">
                <a:latin typeface="Calibri" panose="020F0502020204030204" pitchFamily="34" charset="0"/>
              </a:rPr>
              <a:t>5</a:t>
            </a:r>
            <a:r>
              <a:rPr lang="zh-CN" altLang="en-US" b="1" kern="100" dirty="0" smtClean="0">
                <a:latin typeface="Calibri" panose="020F0502020204030204" pitchFamily="34" charset="0"/>
              </a:rPr>
              <a:t>、</a:t>
            </a:r>
            <a:r>
              <a:rPr lang="zh-CN" altLang="zh-CN" b="1" kern="100" dirty="0" smtClean="0">
                <a:latin typeface="Calibri" panose="020F0502020204030204" pitchFamily="34" charset="0"/>
              </a:rPr>
              <a:t>第四十三</a:t>
            </a:r>
            <a:r>
              <a:rPr lang="zh-CN" altLang="zh-CN" b="1" kern="100" dirty="0">
                <a:latin typeface="Calibri" panose="020F0502020204030204" pitchFamily="34" charset="0"/>
              </a:rPr>
              <a:t>条</a:t>
            </a:r>
            <a:r>
              <a:rPr lang="zh-CN" altLang="zh-CN" kern="100" dirty="0">
                <a:latin typeface="Calibri" panose="020F0502020204030204" pitchFamily="34" charset="0"/>
                <a:cs typeface="Times New Roman" panose="02020603050405020304" pitchFamily="18" charset="0"/>
              </a:rPr>
              <a:t>　民用爆炸物品变质和过期失效的，应当及时清理出库，并予以销毁。销毁前应当登记造册，提出销毁实施方案，报省、自治区、直辖市人民政府国防科技工业主管部门、所在地县级人民政府公安机关组织监督销毁。</a:t>
            </a:r>
            <a:endParaRPr lang="zh-CN" altLang="en-US" dirty="0"/>
          </a:p>
        </p:txBody>
      </p:sp>
      <p:sp>
        <p:nvSpPr>
          <p:cNvPr id="15" name="矩形 14"/>
          <p:cNvSpPr/>
          <p:nvPr/>
        </p:nvSpPr>
        <p:spPr>
          <a:xfrm>
            <a:off x="71406" y="4077072"/>
            <a:ext cx="8554479" cy="923330"/>
          </a:xfrm>
          <a:prstGeom prst="rect">
            <a:avLst/>
          </a:prstGeom>
        </p:spPr>
        <p:txBody>
          <a:bodyPr wrap="square">
            <a:spAutoFit/>
          </a:bodyPr>
          <a:lstStyle/>
          <a:p>
            <a:r>
              <a:rPr lang="en-US" altLang="zh-CN" kern="100" dirty="0" smtClean="0">
                <a:ea typeface="仿宋_GB2312" panose="02010609030101010101" pitchFamily="49" charset="-122"/>
                <a:cs typeface="Times New Roman" panose="02020603050405020304" pitchFamily="18" charset="0"/>
              </a:rPr>
              <a:t>6</a:t>
            </a:r>
            <a:r>
              <a:rPr lang="zh-CN" altLang="en-US" kern="100" dirty="0" smtClean="0">
                <a:ea typeface="仿宋_GB2312" panose="02010609030101010101" pitchFamily="49" charset="-122"/>
                <a:cs typeface="Times New Roman" panose="02020603050405020304" pitchFamily="18" charset="0"/>
              </a:rPr>
              <a:t>、第四十四条  </a:t>
            </a:r>
            <a:r>
              <a:rPr lang="zh-CN" altLang="zh-CN" kern="100" dirty="0" smtClean="0">
                <a:ea typeface="仿宋_GB2312" panose="02010609030101010101" pitchFamily="49" charset="-122"/>
                <a:cs typeface="Times New Roman" panose="02020603050405020304" pitchFamily="18" charset="0"/>
              </a:rPr>
              <a:t>违反</a:t>
            </a:r>
            <a:r>
              <a:rPr lang="zh-CN" altLang="zh-CN" kern="100" dirty="0">
                <a:ea typeface="仿宋_GB2312" panose="02010609030101010101" pitchFamily="49" charset="-122"/>
                <a:cs typeface="Times New Roman" panose="02020603050405020304" pitchFamily="18" charset="0"/>
              </a:rPr>
              <a:t>本条例规定，未经许可生产、销售民用爆炸物品的，由国防科技工业主管部门责令停止非法生产、销售活动，处</a:t>
            </a:r>
            <a:r>
              <a:rPr lang="en-US" altLang="zh-CN" kern="100" dirty="0">
                <a:ea typeface="仿宋_GB2312" panose="02010609030101010101" pitchFamily="49" charset="-122"/>
                <a:cs typeface="Times New Roman" panose="02020603050405020304" pitchFamily="18" charset="0"/>
              </a:rPr>
              <a:t>10</a:t>
            </a:r>
            <a:r>
              <a:rPr lang="zh-CN" altLang="zh-CN" kern="100" dirty="0">
                <a:ea typeface="仿宋_GB2312" panose="02010609030101010101" pitchFamily="49" charset="-122"/>
                <a:cs typeface="Times New Roman" panose="02020603050405020304" pitchFamily="18" charset="0"/>
              </a:rPr>
              <a:t>万元以上</a:t>
            </a:r>
            <a:r>
              <a:rPr lang="en-US" altLang="zh-CN" kern="100" dirty="0">
                <a:ea typeface="仿宋_GB2312" panose="02010609030101010101" pitchFamily="49" charset="-122"/>
                <a:cs typeface="Times New Roman" panose="02020603050405020304" pitchFamily="18" charset="0"/>
              </a:rPr>
              <a:t>50</a:t>
            </a:r>
            <a:r>
              <a:rPr lang="zh-CN" altLang="zh-CN" kern="100" dirty="0">
                <a:ea typeface="仿宋_GB2312" panose="02010609030101010101" pitchFamily="49" charset="-122"/>
                <a:cs typeface="Times New Roman" panose="02020603050405020304" pitchFamily="18" charset="0"/>
              </a:rPr>
              <a:t>万元以下的罚款，并没收非法生产、销售的民用爆炸物品及其违法所得。</a:t>
            </a:r>
            <a:endParaRPr lang="zh-CN" altLang="en-US" dirty="0"/>
          </a:p>
        </p:txBody>
      </p:sp>
      <p:sp>
        <p:nvSpPr>
          <p:cNvPr id="16" name="矩形 15"/>
          <p:cNvSpPr/>
          <p:nvPr/>
        </p:nvSpPr>
        <p:spPr>
          <a:xfrm>
            <a:off x="71406" y="5087805"/>
            <a:ext cx="8533041" cy="1200329"/>
          </a:xfrm>
          <a:prstGeom prst="rect">
            <a:avLst/>
          </a:prstGeom>
        </p:spPr>
        <p:txBody>
          <a:bodyPr wrap="square">
            <a:spAutoFit/>
          </a:bodyPr>
          <a:lstStyle/>
          <a:p>
            <a:r>
              <a:rPr lang="en-US" altLang="zh-CN" b="1" kern="100" dirty="0" smtClean="0">
                <a:ea typeface="仿宋_GB2312" panose="02010609030101010101" pitchFamily="49" charset="-122"/>
                <a:cs typeface="Times New Roman" panose="02020603050405020304" pitchFamily="18" charset="0"/>
              </a:rPr>
              <a:t>7</a:t>
            </a:r>
            <a:r>
              <a:rPr lang="zh-CN" altLang="en-US" b="1" kern="100" dirty="0" smtClean="0">
                <a:ea typeface="仿宋_GB2312" panose="02010609030101010101" pitchFamily="49" charset="-122"/>
                <a:cs typeface="Times New Roman" panose="02020603050405020304" pitchFamily="18" charset="0"/>
              </a:rPr>
              <a:t>、</a:t>
            </a:r>
            <a:r>
              <a:rPr lang="zh-CN" altLang="zh-CN" b="1" kern="100" dirty="0" smtClean="0">
                <a:ea typeface="仿宋_GB2312" panose="02010609030101010101" pitchFamily="49" charset="-122"/>
                <a:cs typeface="Times New Roman" panose="02020603050405020304" pitchFamily="18" charset="0"/>
              </a:rPr>
              <a:t>第四十五</a:t>
            </a:r>
            <a:r>
              <a:rPr lang="zh-CN" altLang="zh-CN" b="1" kern="100" dirty="0">
                <a:ea typeface="仿宋_GB2312" panose="02010609030101010101" pitchFamily="49" charset="-122"/>
                <a:cs typeface="Times New Roman" panose="02020603050405020304" pitchFamily="18" charset="0"/>
              </a:rPr>
              <a:t>条</a:t>
            </a:r>
            <a:r>
              <a:rPr lang="zh-CN" altLang="zh-CN" kern="100" dirty="0">
                <a:ea typeface="仿宋_GB2312" panose="02010609030101010101" pitchFamily="49" charset="-122"/>
                <a:cs typeface="Times New Roman" panose="02020603050405020304" pitchFamily="18" charset="0"/>
              </a:rPr>
              <a:t>　违反本条例规定，生产、销售民用爆炸物品的企业有下列行为之一的，由国防科技工业主管部门责令限期改正，处</a:t>
            </a:r>
            <a:r>
              <a:rPr lang="en-US" altLang="zh-CN" kern="100" dirty="0">
                <a:ea typeface="仿宋_GB2312" panose="02010609030101010101" pitchFamily="49" charset="-122"/>
                <a:cs typeface="Times New Roman" panose="02020603050405020304" pitchFamily="18" charset="0"/>
              </a:rPr>
              <a:t>10</a:t>
            </a:r>
            <a:r>
              <a:rPr lang="zh-CN" altLang="zh-CN" kern="100" dirty="0">
                <a:ea typeface="仿宋_GB2312" panose="02010609030101010101" pitchFamily="49" charset="-122"/>
                <a:cs typeface="Times New Roman" panose="02020603050405020304" pitchFamily="18" charset="0"/>
              </a:rPr>
              <a:t>万元以上</a:t>
            </a:r>
            <a:r>
              <a:rPr lang="en-US" altLang="zh-CN" kern="100" dirty="0">
                <a:ea typeface="仿宋_GB2312" panose="02010609030101010101" pitchFamily="49" charset="-122"/>
                <a:cs typeface="Times New Roman" panose="02020603050405020304" pitchFamily="18" charset="0"/>
              </a:rPr>
              <a:t>50</a:t>
            </a:r>
            <a:r>
              <a:rPr lang="zh-CN" altLang="zh-CN" kern="100" dirty="0">
                <a:ea typeface="仿宋_GB2312" panose="02010609030101010101" pitchFamily="49" charset="-122"/>
                <a:cs typeface="Times New Roman" panose="02020603050405020304" pitchFamily="18" charset="0"/>
              </a:rPr>
              <a:t>万元以下的罚款；逾期不改正的，责令停产停业整顿；情节严重的，吊销《民用爆炸物品生产许可证》或者《民用爆炸物品销售许可证》：</a:t>
            </a:r>
            <a:endParaRPr lang="zh-CN" altLang="en-US" dirty="0"/>
          </a:p>
        </p:txBody>
      </p:sp>
    </p:spTree>
    <p:extLst>
      <p:ext uri="{BB962C8B-B14F-4D97-AF65-F5344CB8AC3E}">
        <p14:creationId xmlns:p14="http://schemas.microsoft.com/office/powerpoint/2010/main" xmlns="" val="27001811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71604" y="571488"/>
            <a:ext cx="8229600" cy="1143000"/>
          </a:xfrm>
        </p:spPr>
        <p:txBody>
          <a:bodyPr>
            <a:normAutofit/>
          </a:bodyPr>
          <a:lstStyle/>
          <a:p>
            <a:pPr algn="l"/>
            <a:r>
              <a:rPr lang="zh-CN" altLang="en-US" sz="4000" b="1" dirty="0" smtClean="0"/>
              <a:t>三</a:t>
            </a:r>
            <a:r>
              <a:rPr lang="zh-CN" altLang="zh-CN" sz="4000" b="1" dirty="0" smtClean="0"/>
              <a:t>、</a:t>
            </a:r>
            <a:r>
              <a:rPr lang="zh-CN" altLang="en-US" sz="4000" b="1" dirty="0" smtClean="0"/>
              <a:t>各级监管职责分工</a:t>
            </a:r>
            <a:endParaRPr lang="zh-CN" altLang="en-US" sz="4000" dirty="0"/>
          </a:p>
        </p:txBody>
      </p:sp>
      <p:grpSp>
        <p:nvGrpSpPr>
          <p:cNvPr id="4" name="Group 2"/>
          <p:cNvGrpSpPr>
            <a:grpSpLocks/>
          </p:cNvGrpSpPr>
          <p:nvPr/>
        </p:nvGrpSpPr>
        <p:grpSpPr bwMode="auto">
          <a:xfrm>
            <a:off x="71406" y="714356"/>
            <a:ext cx="9009074"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rgbClr val="3333C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rgbClr val="3333C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rgbClr val="FFCF01"/>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1" name="Rectangle 8"/>
              <p:cNvSpPr>
                <a:spLocks noChangeArrowheads="1"/>
              </p:cNvSpPr>
              <p:nvPr/>
            </p:nvSpPr>
            <p:spPr bwMode="auto">
              <a:xfrm>
                <a:off x="1248" y="2640"/>
                <a:ext cx="336" cy="432"/>
              </a:xfrm>
              <a:prstGeom prst="rect">
                <a:avLst/>
              </a:prstGeom>
              <a:gradFill rotWithShape="0">
                <a:gsLst>
                  <a:gs pos="0">
                    <a:srgbClr val="FFCF01"/>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8" name="Rectangle 10"/>
            <p:cNvSpPr>
              <a:spLocks noChangeArrowheads="1"/>
            </p:cNvSpPr>
            <p:nvPr/>
          </p:nvSpPr>
          <p:spPr bwMode="auto">
            <a:xfrm>
              <a:off x="400" y="1536"/>
              <a:ext cx="20" cy="663"/>
            </a:xfrm>
            <a:prstGeom prst="rect">
              <a:avLst/>
            </a:prstGeom>
            <a:solidFill>
              <a:srgbClr val="1C1C1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3" name="矩形 2"/>
          <p:cNvSpPr/>
          <p:nvPr/>
        </p:nvSpPr>
        <p:spPr>
          <a:xfrm>
            <a:off x="96125" y="2081737"/>
            <a:ext cx="8868363" cy="4108817"/>
          </a:xfrm>
          <a:prstGeom prst="rect">
            <a:avLst/>
          </a:prstGeom>
        </p:spPr>
        <p:txBody>
          <a:bodyPr wrap="square">
            <a:spAutoFit/>
          </a:bodyPr>
          <a:lstStyle/>
          <a:p>
            <a:pPr indent="406400" algn="just">
              <a:lnSpc>
                <a:spcPct val="150000"/>
              </a:lnSpc>
              <a:spcAft>
                <a:spcPts val="0"/>
              </a:spcAft>
            </a:pPr>
            <a:r>
              <a:rPr lang="zh-CN" altLang="zh-CN" kern="100" dirty="0">
                <a:latin typeface="Calibri" panose="020F0502020204030204" pitchFamily="34" charset="0"/>
                <a:ea typeface="仿宋_GB2312" panose="02010609030101010101" pitchFamily="49" charset="-122"/>
                <a:cs typeface="Times New Roman" panose="02020603050405020304" pitchFamily="18" charset="0"/>
              </a:rPr>
              <a:t>（一）超出生产许可的品种、产量进行生产、销售的；</a:t>
            </a:r>
            <a:endParaRPr lang="zh-CN" altLang="zh-CN" sz="1100" kern="100" dirty="0">
              <a:latin typeface="Calibri" panose="020F0502020204030204" pitchFamily="34" charset="0"/>
              <a:cs typeface="Times New Roman" panose="02020603050405020304" pitchFamily="18" charset="0"/>
            </a:endParaRPr>
          </a:p>
          <a:p>
            <a:pPr indent="406400" algn="just">
              <a:lnSpc>
                <a:spcPct val="150000"/>
              </a:lnSpc>
              <a:spcAft>
                <a:spcPts val="0"/>
              </a:spcAft>
            </a:pPr>
            <a:r>
              <a:rPr lang="zh-CN" altLang="zh-CN" kern="100" dirty="0">
                <a:latin typeface="Calibri" panose="020F0502020204030204" pitchFamily="34" charset="0"/>
                <a:ea typeface="仿宋_GB2312" panose="02010609030101010101" pitchFamily="49" charset="-122"/>
                <a:cs typeface="Times New Roman" panose="02020603050405020304" pitchFamily="18" charset="0"/>
              </a:rPr>
              <a:t>（二）违反安全技术规程生产作业的；</a:t>
            </a:r>
            <a:endParaRPr lang="zh-CN" altLang="zh-CN" sz="1100" kern="100" dirty="0">
              <a:latin typeface="Calibri" panose="020F0502020204030204" pitchFamily="34" charset="0"/>
              <a:cs typeface="Times New Roman" panose="02020603050405020304" pitchFamily="18" charset="0"/>
            </a:endParaRPr>
          </a:p>
          <a:p>
            <a:pPr indent="406400" algn="just">
              <a:lnSpc>
                <a:spcPct val="150000"/>
              </a:lnSpc>
              <a:spcAft>
                <a:spcPts val="0"/>
              </a:spcAft>
            </a:pPr>
            <a:r>
              <a:rPr lang="zh-CN" altLang="zh-CN" kern="100" dirty="0">
                <a:latin typeface="Calibri" panose="020F0502020204030204" pitchFamily="34" charset="0"/>
                <a:ea typeface="仿宋_GB2312" panose="02010609030101010101" pitchFamily="49" charset="-122"/>
                <a:cs typeface="Times New Roman" panose="02020603050405020304" pitchFamily="18" charset="0"/>
              </a:rPr>
              <a:t>（三）民用爆炸物品的质量不符合相关标准的；</a:t>
            </a:r>
            <a:endParaRPr lang="zh-CN" altLang="zh-CN" sz="1100" kern="100" dirty="0">
              <a:latin typeface="Calibri" panose="020F0502020204030204" pitchFamily="34" charset="0"/>
              <a:cs typeface="Times New Roman" panose="02020603050405020304" pitchFamily="18" charset="0"/>
            </a:endParaRPr>
          </a:p>
          <a:p>
            <a:pPr indent="406400" algn="just">
              <a:lnSpc>
                <a:spcPct val="150000"/>
              </a:lnSpc>
              <a:spcAft>
                <a:spcPts val="0"/>
              </a:spcAft>
            </a:pPr>
            <a:r>
              <a:rPr lang="zh-CN" altLang="zh-CN" kern="100" dirty="0">
                <a:latin typeface="Calibri" panose="020F0502020204030204" pitchFamily="34" charset="0"/>
                <a:ea typeface="仿宋_GB2312" panose="02010609030101010101" pitchFamily="49" charset="-122"/>
                <a:cs typeface="Times New Roman" panose="02020603050405020304" pitchFamily="18" charset="0"/>
              </a:rPr>
              <a:t>（四）民用爆炸物品的包装不符合法律、行政法规的规定以及相关标准的；</a:t>
            </a:r>
            <a:endParaRPr lang="zh-CN" altLang="zh-CN" sz="1100" kern="100" dirty="0">
              <a:latin typeface="Calibri" panose="020F0502020204030204" pitchFamily="34" charset="0"/>
              <a:cs typeface="Times New Roman" panose="02020603050405020304" pitchFamily="18" charset="0"/>
            </a:endParaRPr>
          </a:p>
          <a:p>
            <a:pPr indent="406400" algn="just">
              <a:lnSpc>
                <a:spcPct val="150000"/>
              </a:lnSpc>
              <a:spcAft>
                <a:spcPts val="0"/>
              </a:spcAft>
            </a:pPr>
            <a:r>
              <a:rPr lang="zh-CN" altLang="zh-CN" kern="100" dirty="0">
                <a:latin typeface="Calibri" panose="020F0502020204030204" pitchFamily="34" charset="0"/>
                <a:ea typeface="仿宋_GB2312" panose="02010609030101010101" pitchFamily="49" charset="-122"/>
                <a:cs typeface="Times New Roman" panose="02020603050405020304" pitchFamily="18" charset="0"/>
              </a:rPr>
              <a:t>（五）超出购买许可的品种、数量销售民用爆炸物品的；</a:t>
            </a:r>
            <a:endParaRPr lang="zh-CN" altLang="zh-CN" sz="1100" kern="100" dirty="0">
              <a:latin typeface="Calibri" panose="020F0502020204030204" pitchFamily="34" charset="0"/>
              <a:cs typeface="Times New Roman" panose="02020603050405020304" pitchFamily="18" charset="0"/>
            </a:endParaRPr>
          </a:p>
          <a:p>
            <a:pPr indent="406400" algn="just">
              <a:lnSpc>
                <a:spcPct val="150000"/>
              </a:lnSpc>
              <a:spcAft>
                <a:spcPts val="0"/>
              </a:spcAft>
            </a:pPr>
            <a:r>
              <a:rPr lang="zh-CN" altLang="zh-CN" kern="100" dirty="0">
                <a:latin typeface="Calibri" panose="020F0502020204030204" pitchFamily="34" charset="0"/>
                <a:ea typeface="仿宋_GB2312" panose="02010609030101010101" pitchFamily="49" charset="-122"/>
                <a:cs typeface="Times New Roman" panose="02020603050405020304" pitchFamily="18" charset="0"/>
              </a:rPr>
              <a:t>（六）向没有《民用爆炸物品生产许可证》、《民用爆炸物品销售许可证》、《民用爆炸物品购买许可证》的单位销售民用爆炸物品的；</a:t>
            </a:r>
            <a:endParaRPr lang="zh-CN" altLang="zh-CN" sz="1100" kern="100" dirty="0">
              <a:latin typeface="Calibri" panose="020F0502020204030204" pitchFamily="34" charset="0"/>
              <a:cs typeface="Times New Roman" panose="02020603050405020304" pitchFamily="18" charset="0"/>
            </a:endParaRPr>
          </a:p>
          <a:p>
            <a:pPr indent="406400" algn="just">
              <a:lnSpc>
                <a:spcPct val="150000"/>
              </a:lnSpc>
              <a:spcAft>
                <a:spcPts val="0"/>
              </a:spcAft>
            </a:pPr>
            <a:r>
              <a:rPr lang="zh-CN" altLang="zh-CN" kern="100" dirty="0">
                <a:latin typeface="Calibri" panose="020F0502020204030204" pitchFamily="34" charset="0"/>
                <a:ea typeface="仿宋_GB2312" panose="02010609030101010101" pitchFamily="49" charset="-122"/>
                <a:cs typeface="Times New Roman" panose="02020603050405020304" pitchFamily="18" charset="0"/>
              </a:rPr>
              <a:t>（七）民用爆炸物品生产企业销售本企业生产的民用爆炸物品未按照规定向国防科技工业主管部门备案的；</a:t>
            </a:r>
            <a:endParaRPr lang="zh-CN" altLang="zh-CN" sz="1100" kern="100" dirty="0">
              <a:latin typeface="Calibri" panose="020F0502020204030204" pitchFamily="34" charset="0"/>
              <a:cs typeface="Times New Roman" panose="02020603050405020304" pitchFamily="18" charset="0"/>
            </a:endParaRPr>
          </a:p>
          <a:p>
            <a:r>
              <a:rPr lang="zh-CN" altLang="en-US" kern="100" dirty="0" smtClean="0">
                <a:ea typeface="仿宋_GB2312" panose="02010609030101010101" pitchFamily="49" charset="-122"/>
                <a:cs typeface="Times New Roman" panose="02020603050405020304" pitchFamily="18" charset="0"/>
              </a:rPr>
              <a:t>       </a:t>
            </a:r>
            <a:r>
              <a:rPr lang="zh-CN" altLang="zh-CN" kern="100" dirty="0" smtClean="0">
                <a:ea typeface="仿宋_GB2312" panose="02010609030101010101" pitchFamily="49" charset="-122"/>
                <a:cs typeface="Times New Roman" panose="02020603050405020304" pitchFamily="18" charset="0"/>
              </a:rPr>
              <a:t>（</a:t>
            </a:r>
            <a:r>
              <a:rPr lang="zh-CN" altLang="zh-CN" kern="100" dirty="0">
                <a:ea typeface="仿宋_GB2312" panose="02010609030101010101" pitchFamily="49" charset="-122"/>
                <a:cs typeface="Times New Roman" panose="02020603050405020304" pitchFamily="18" charset="0"/>
              </a:rPr>
              <a:t>八）未经审批进出口民用爆炸物品的。</a:t>
            </a:r>
            <a:endParaRPr lang="zh-CN" altLang="en-US" dirty="0"/>
          </a:p>
        </p:txBody>
      </p:sp>
    </p:spTree>
    <p:extLst>
      <p:ext uri="{BB962C8B-B14F-4D97-AF65-F5344CB8AC3E}">
        <p14:creationId xmlns:p14="http://schemas.microsoft.com/office/powerpoint/2010/main" xmlns="" val="4765361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349345" y="233949"/>
            <a:ext cx="8229600" cy="1143000"/>
          </a:xfrm>
        </p:spPr>
        <p:txBody>
          <a:bodyPr>
            <a:normAutofit/>
          </a:bodyPr>
          <a:lstStyle/>
          <a:p>
            <a:pPr algn="l"/>
            <a:r>
              <a:rPr lang="zh-CN" altLang="en-US" sz="4000" b="1" dirty="0" smtClean="0"/>
              <a:t>三</a:t>
            </a:r>
            <a:r>
              <a:rPr lang="zh-CN" altLang="zh-CN" sz="4000" b="1" dirty="0" smtClean="0"/>
              <a:t>、</a:t>
            </a:r>
            <a:r>
              <a:rPr lang="zh-CN" altLang="en-US" sz="4000" b="1" dirty="0" smtClean="0"/>
              <a:t>各级监管职责分工</a:t>
            </a:r>
            <a:endParaRPr lang="zh-CN" altLang="en-US" sz="4000" dirty="0"/>
          </a:p>
        </p:txBody>
      </p:sp>
      <p:grpSp>
        <p:nvGrpSpPr>
          <p:cNvPr id="4" name="Group 2"/>
          <p:cNvGrpSpPr>
            <a:grpSpLocks/>
          </p:cNvGrpSpPr>
          <p:nvPr/>
        </p:nvGrpSpPr>
        <p:grpSpPr bwMode="auto">
          <a:xfrm>
            <a:off x="71406" y="714356"/>
            <a:ext cx="9009074"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rgbClr val="3333C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rgbClr val="3333C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rgbClr val="FFCF01"/>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1" name="Rectangle 8"/>
              <p:cNvSpPr>
                <a:spLocks noChangeArrowheads="1"/>
              </p:cNvSpPr>
              <p:nvPr/>
            </p:nvSpPr>
            <p:spPr bwMode="auto">
              <a:xfrm>
                <a:off x="1248" y="2640"/>
                <a:ext cx="336" cy="432"/>
              </a:xfrm>
              <a:prstGeom prst="rect">
                <a:avLst/>
              </a:prstGeom>
              <a:gradFill rotWithShape="0">
                <a:gsLst>
                  <a:gs pos="0">
                    <a:srgbClr val="FFCF01"/>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8" name="Rectangle 10"/>
            <p:cNvSpPr>
              <a:spLocks noChangeArrowheads="1"/>
            </p:cNvSpPr>
            <p:nvPr/>
          </p:nvSpPr>
          <p:spPr bwMode="auto">
            <a:xfrm>
              <a:off x="400" y="1536"/>
              <a:ext cx="20" cy="663"/>
            </a:xfrm>
            <a:prstGeom prst="rect">
              <a:avLst/>
            </a:prstGeom>
            <a:solidFill>
              <a:srgbClr val="1C1C1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14" name="矩形 13"/>
          <p:cNvSpPr/>
          <p:nvPr/>
        </p:nvSpPr>
        <p:spPr>
          <a:xfrm>
            <a:off x="348518" y="2114383"/>
            <a:ext cx="8496944" cy="2031325"/>
          </a:xfrm>
          <a:prstGeom prst="rect">
            <a:avLst/>
          </a:prstGeom>
        </p:spPr>
        <p:txBody>
          <a:bodyPr wrap="square">
            <a:spAutoFit/>
          </a:bodyPr>
          <a:lstStyle/>
          <a:p>
            <a:r>
              <a:rPr lang="en-US" altLang="zh-CN" sz="1600" b="1" kern="100" dirty="0" smtClean="0">
                <a:latin typeface="Calibri" panose="020F0502020204030204" pitchFamily="34" charset="0"/>
              </a:rPr>
              <a:t>8</a:t>
            </a:r>
            <a:r>
              <a:rPr lang="zh-CN" altLang="en-US" sz="1600" b="1" kern="100" dirty="0" smtClean="0">
                <a:latin typeface="Calibri" panose="020F0502020204030204" pitchFamily="34" charset="0"/>
              </a:rPr>
              <a:t>、</a:t>
            </a:r>
            <a:r>
              <a:rPr lang="zh-CN" altLang="zh-CN" sz="1600" b="1" kern="100" dirty="0" smtClean="0">
                <a:latin typeface="Calibri" panose="020F0502020204030204" pitchFamily="34" charset="0"/>
              </a:rPr>
              <a:t>第五十二</a:t>
            </a:r>
            <a:r>
              <a:rPr lang="zh-CN" altLang="zh-CN" sz="1600" b="1" kern="100" dirty="0">
                <a:latin typeface="Calibri" panose="020F0502020204030204" pitchFamily="34" charset="0"/>
              </a:rPr>
              <a:t>条</a:t>
            </a:r>
            <a:r>
              <a:rPr lang="zh-CN" altLang="zh-CN" kern="100" dirty="0">
                <a:latin typeface="Calibri" panose="020F0502020204030204" pitchFamily="34" charset="0"/>
                <a:cs typeface="Times New Roman" panose="02020603050405020304" pitchFamily="18" charset="0"/>
              </a:rPr>
              <a:t>　民用爆炸物品从业单位的主要负责人未履行本条例规定的安全管理责任，导致发生重大伤亡事故或者造成其他严重后果，构成犯罪的，依法追究刑事责任；尚不构成犯罪的，对主要负责人给予撤职处分，对个人经营的投资人处</a:t>
            </a:r>
            <a:r>
              <a:rPr lang="en-US" altLang="zh-CN" kern="100" dirty="0">
                <a:latin typeface="Calibri" panose="020F0502020204030204" pitchFamily="34" charset="0"/>
                <a:cs typeface="Times New Roman" panose="02020603050405020304" pitchFamily="18" charset="0"/>
              </a:rPr>
              <a:t>2</a:t>
            </a:r>
            <a:r>
              <a:rPr lang="zh-CN" altLang="zh-CN" kern="100" dirty="0">
                <a:latin typeface="Calibri" panose="020F0502020204030204" pitchFamily="34" charset="0"/>
                <a:cs typeface="Times New Roman" panose="02020603050405020304" pitchFamily="18" charset="0"/>
              </a:rPr>
              <a:t>万元以上</a:t>
            </a:r>
            <a:r>
              <a:rPr lang="en-US" altLang="zh-CN" kern="100" dirty="0">
                <a:latin typeface="Calibri" panose="020F0502020204030204" pitchFamily="34" charset="0"/>
                <a:cs typeface="Times New Roman" panose="02020603050405020304" pitchFamily="18" charset="0"/>
              </a:rPr>
              <a:t>20</a:t>
            </a:r>
            <a:r>
              <a:rPr lang="zh-CN" altLang="zh-CN" kern="100" dirty="0">
                <a:latin typeface="Calibri" panose="020F0502020204030204" pitchFamily="34" charset="0"/>
                <a:cs typeface="Times New Roman" panose="02020603050405020304" pitchFamily="18" charset="0"/>
              </a:rPr>
              <a:t>万元以下的罚款。</a:t>
            </a:r>
            <a:r>
              <a:rPr lang="en-US" altLang="zh-CN" kern="100" dirty="0">
                <a:latin typeface="Calibri" panose="020F0502020204030204" pitchFamily="34" charset="0"/>
                <a:cs typeface="Times New Roman" panose="02020603050405020304" pitchFamily="18" charset="0"/>
              </a:rPr>
              <a:t/>
            </a:r>
            <a:br>
              <a:rPr lang="en-US" altLang="zh-CN" kern="100" dirty="0">
                <a:latin typeface="Calibri" panose="020F0502020204030204" pitchFamily="34" charset="0"/>
                <a:cs typeface="Times New Roman" panose="02020603050405020304" pitchFamily="18" charset="0"/>
              </a:rPr>
            </a:br>
            <a:r>
              <a:rPr lang="en-US" altLang="zh-CN" b="1" kern="100" dirty="0" smtClean="0">
                <a:latin typeface="Calibri" panose="020F0502020204030204" pitchFamily="34" charset="0"/>
                <a:cs typeface="Times New Roman" panose="02020603050405020304" pitchFamily="18" charset="0"/>
              </a:rPr>
              <a:t>9</a:t>
            </a:r>
            <a:r>
              <a:rPr lang="zh-CN" altLang="en-US" b="1" kern="100" dirty="0" smtClean="0">
                <a:latin typeface="Calibri" panose="020F0502020204030204" pitchFamily="34" charset="0"/>
                <a:cs typeface="Times New Roman" panose="02020603050405020304" pitchFamily="18" charset="0"/>
              </a:rPr>
              <a:t>、</a:t>
            </a:r>
            <a:r>
              <a:rPr lang="zh-CN" altLang="zh-CN" b="1" kern="100" dirty="0" smtClean="0">
                <a:latin typeface="Calibri" panose="020F0502020204030204" pitchFamily="34" charset="0"/>
              </a:rPr>
              <a:t>第五十三</a:t>
            </a:r>
            <a:r>
              <a:rPr lang="zh-CN" altLang="zh-CN" b="1" kern="100" dirty="0">
                <a:latin typeface="Calibri" panose="020F0502020204030204" pitchFamily="34" charset="0"/>
              </a:rPr>
              <a:t>条</a:t>
            </a:r>
            <a:r>
              <a:rPr lang="zh-CN" altLang="zh-CN" b="1" kern="100" dirty="0">
                <a:latin typeface="Calibri" panose="020F0502020204030204" pitchFamily="34" charset="0"/>
                <a:cs typeface="Times New Roman" panose="02020603050405020304" pitchFamily="18" charset="0"/>
              </a:rPr>
              <a:t>　</a:t>
            </a:r>
            <a:r>
              <a:rPr lang="zh-CN" altLang="zh-CN" kern="100" dirty="0">
                <a:latin typeface="Calibri" panose="020F0502020204030204" pitchFamily="34" charset="0"/>
                <a:cs typeface="Times New Roman" panose="02020603050405020304" pitchFamily="18" charset="0"/>
              </a:rPr>
              <a:t>国防科技工业主管部门、公安机关、工商行政管理部门的工作人员，在民用爆炸物品安全监督管理工作中滥用职权、玩忽职守或者徇私舞弊，构成犯罪的，依法追究刑事责任；尚不构成犯罪的，依法给予行政处分。</a:t>
            </a:r>
            <a:endParaRPr lang="zh-CN" altLang="en-US" dirty="0"/>
          </a:p>
        </p:txBody>
      </p:sp>
    </p:spTree>
    <p:extLst>
      <p:ext uri="{BB962C8B-B14F-4D97-AF65-F5344CB8AC3E}">
        <p14:creationId xmlns:p14="http://schemas.microsoft.com/office/powerpoint/2010/main" xmlns="" val="30161890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71604" y="571488"/>
            <a:ext cx="8229600" cy="1143000"/>
          </a:xfrm>
        </p:spPr>
        <p:txBody>
          <a:bodyPr>
            <a:normAutofit/>
          </a:bodyPr>
          <a:lstStyle/>
          <a:p>
            <a:pPr algn="l"/>
            <a:r>
              <a:rPr lang="zh-CN" altLang="en-US" sz="4000" b="1" dirty="0" smtClean="0"/>
              <a:t>三</a:t>
            </a:r>
            <a:r>
              <a:rPr lang="zh-CN" altLang="zh-CN" sz="4000" b="1" dirty="0" smtClean="0"/>
              <a:t>、</a:t>
            </a:r>
            <a:r>
              <a:rPr lang="zh-CN" altLang="en-US" sz="4000" b="1" dirty="0" smtClean="0"/>
              <a:t>各级监管职责分工</a:t>
            </a:r>
            <a:endParaRPr lang="zh-CN" altLang="en-US" sz="4000" dirty="0"/>
          </a:p>
        </p:txBody>
      </p:sp>
      <p:grpSp>
        <p:nvGrpSpPr>
          <p:cNvPr id="4" name="Group 2"/>
          <p:cNvGrpSpPr>
            <a:grpSpLocks/>
          </p:cNvGrpSpPr>
          <p:nvPr/>
        </p:nvGrpSpPr>
        <p:grpSpPr bwMode="auto">
          <a:xfrm>
            <a:off x="71406" y="714356"/>
            <a:ext cx="9009074"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rgbClr val="3333C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rgbClr val="3333C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rgbClr val="FFCF01"/>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1" name="Rectangle 8"/>
              <p:cNvSpPr>
                <a:spLocks noChangeArrowheads="1"/>
              </p:cNvSpPr>
              <p:nvPr/>
            </p:nvSpPr>
            <p:spPr bwMode="auto">
              <a:xfrm>
                <a:off x="1248" y="2640"/>
                <a:ext cx="336" cy="432"/>
              </a:xfrm>
              <a:prstGeom prst="rect">
                <a:avLst/>
              </a:prstGeom>
              <a:gradFill rotWithShape="0">
                <a:gsLst>
                  <a:gs pos="0">
                    <a:srgbClr val="FFCF01"/>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8" name="Rectangle 10"/>
            <p:cNvSpPr>
              <a:spLocks noChangeArrowheads="1"/>
            </p:cNvSpPr>
            <p:nvPr/>
          </p:nvSpPr>
          <p:spPr bwMode="auto">
            <a:xfrm>
              <a:off x="400" y="1536"/>
              <a:ext cx="20" cy="663"/>
            </a:xfrm>
            <a:prstGeom prst="rect">
              <a:avLst/>
            </a:prstGeom>
            <a:solidFill>
              <a:srgbClr val="1C1C1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3" name="矩形 2"/>
          <p:cNvSpPr/>
          <p:nvPr/>
        </p:nvSpPr>
        <p:spPr>
          <a:xfrm>
            <a:off x="71405" y="2006581"/>
            <a:ext cx="8912745" cy="738664"/>
          </a:xfrm>
          <a:prstGeom prst="rect">
            <a:avLst/>
          </a:prstGeom>
        </p:spPr>
        <p:txBody>
          <a:bodyPr wrap="square">
            <a:spAutoFit/>
          </a:bodyPr>
          <a:lstStyle/>
          <a:p>
            <a:pPr indent="406400" algn="just">
              <a:lnSpc>
                <a:spcPct val="150000"/>
              </a:lnSpc>
              <a:spcBef>
                <a:spcPts val="1700"/>
              </a:spcBef>
              <a:spcAft>
                <a:spcPts val="0"/>
              </a:spcAft>
            </a:pPr>
            <a:r>
              <a:rPr lang="zh-CN" altLang="en-US" sz="2800" kern="2200" dirty="0" smtClean="0">
                <a:latin typeface="Calibri" panose="020F0502020204030204" pitchFamily="34" charset="0"/>
                <a:ea typeface="黑体" panose="02010609060101010101" pitchFamily="49" charset="-122"/>
              </a:rPr>
              <a:t>三）</a:t>
            </a:r>
            <a:r>
              <a:rPr lang="zh-CN" altLang="zh-CN" sz="2800" kern="2200" dirty="0" smtClean="0">
                <a:latin typeface="Calibri" panose="020F0502020204030204" pitchFamily="34" charset="0"/>
                <a:ea typeface="黑体" panose="02010609060101010101" pitchFamily="49" charset="-122"/>
              </a:rPr>
              <a:t>民爆物品安全许可</a:t>
            </a:r>
            <a:r>
              <a:rPr lang="zh-CN" altLang="zh-CN" sz="2800" kern="2200" dirty="0">
                <a:latin typeface="Calibri" panose="020F0502020204030204" pitchFamily="34" charset="0"/>
                <a:ea typeface="黑体" panose="02010609060101010101" pitchFamily="49" charset="-122"/>
              </a:rPr>
              <a:t>实施办法（工信部</a:t>
            </a:r>
            <a:r>
              <a:rPr lang="en-US" altLang="zh-CN" sz="2800" kern="2200" dirty="0">
                <a:latin typeface="Calibri" panose="020F0502020204030204" pitchFamily="34" charset="0"/>
                <a:ea typeface="黑体" panose="02010609060101010101" pitchFamily="49" charset="-122"/>
              </a:rPr>
              <a:t>30</a:t>
            </a:r>
            <a:r>
              <a:rPr lang="zh-CN" altLang="zh-CN" sz="2800" kern="2200" dirty="0">
                <a:latin typeface="Calibri" panose="020F0502020204030204" pitchFamily="34" charset="0"/>
                <a:ea typeface="黑体" panose="02010609060101010101" pitchFamily="49" charset="-122"/>
              </a:rPr>
              <a:t>号令</a:t>
            </a:r>
            <a:r>
              <a:rPr lang="zh-CN" altLang="zh-CN" sz="1400" kern="2200" dirty="0" smtClean="0">
                <a:latin typeface="Calibri" panose="020F0502020204030204" pitchFamily="34" charset="0"/>
                <a:ea typeface="黑体" panose="02010609060101010101" pitchFamily="49" charset="-122"/>
              </a:rPr>
              <a:t>）</a:t>
            </a:r>
            <a:r>
              <a:rPr lang="zh-CN" altLang="en-US" sz="1400" kern="2200" dirty="0" smtClean="0">
                <a:latin typeface="Calibri" panose="020F0502020204030204" pitchFamily="34" charset="0"/>
                <a:ea typeface="黑体" panose="02010609060101010101" pitchFamily="49" charset="-122"/>
              </a:rPr>
              <a:t>（</a:t>
            </a:r>
            <a:r>
              <a:rPr lang="en-US" altLang="zh-CN" sz="1400" kern="2200" dirty="0" smtClean="0">
                <a:latin typeface="Calibri" panose="020F0502020204030204" pitchFamily="34" charset="0"/>
                <a:ea typeface="黑体" panose="02010609060101010101" pitchFamily="49" charset="-122"/>
              </a:rPr>
              <a:t>6</a:t>
            </a:r>
            <a:r>
              <a:rPr lang="zh-CN" altLang="en-US" sz="1400" kern="2200" dirty="0" smtClean="0">
                <a:latin typeface="Calibri" panose="020F0502020204030204" pitchFamily="34" charset="0"/>
                <a:ea typeface="黑体" panose="02010609060101010101" pitchFamily="49" charset="-122"/>
              </a:rPr>
              <a:t>条）</a:t>
            </a:r>
            <a:endParaRPr lang="zh-CN" altLang="zh-CN" sz="1400" b="1" kern="2200" dirty="0">
              <a:effectLst/>
              <a:latin typeface="Calibri" panose="020F0502020204030204" pitchFamily="34" charset="0"/>
            </a:endParaRPr>
          </a:p>
        </p:txBody>
      </p:sp>
      <p:sp>
        <p:nvSpPr>
          <p:cNvPr id="14" name="矩形 13"/>
          <p:cNvSpPr/>
          <p:nvPr/>
        </p:nvSpPr>
        <p:spPr>
          <a:xfrm>
            <a:off x="387319" y="2959922"/>
            <a:ext cx="8596832" cy="2462213"/>
          </a:xfrm>
          <a:prstGeom prst="rect">
            <a:avLst/>
          </a:prstGeom>
        </p:spPr>
        <p:txBody>
          <a:bodyPr wrap="square">
            <a:spAutoFit/>
          </a:bodyPr>
          <a:lstStyle/>
          <a:p>
            <a:pPr indent="304800">
              <a:lnSpc>
                <a:spcPts val="1950"/>
              </a:lnSpc>
            </a:pPr>
            <a:r>
              <a:rPr lang="en-US" altLang="zh-CN" kern="0" dirty="0" smtClean="0">
                <a:solidFill>
                  <a:srgbClr val="333333"/>
                </a:solidFill>
                <a:latin typeface="Calibri" panose="020F0502020204030204" pitchFamily="34" charset="0"/>
                <a:cs typeface="宋体" panose="02010600030101010101" pitchFamily="2" charset="-122"/>
              </a:rPr>
              <a:t>1</a:t>
            </a:r>
            <a:r>
              <a:rPr lang="zh-CN" altLang="en-US" kern="0" dirty="0" smtClean="0">
                <a:solidFill>
                  <a:srgbClr val="333333"/>
                </a:solidFill>
                <a:latin typeface="Calibri" panose="020F0502020204030204" pitchFamily="34" charset="0"/>
                <a:cs typeface="宋体" panose="02010600030101010101" pitchFamily="2" charset="-122"/>
              </a:rPr>
              <a:t>、</a:t>
            </a:r>
            <a:r>
              <a:rPr lang="zh-CN" altLang="zh-CN" kern="0" dirty="0" smtClean="0">
                <a:solidFill>
                  <a:srgbClr val="333333"/>
                </a:solidFill>
                <a:latin typeface="Calibri" panose="020F0502020204030204" pitchFamily="34" charset="0"/>
                <a:cs typeface="宋体" panose="02010600030101010101" pitchFamily="2" charset="-122"/>
              </a:rPr>
              <a:t>第三</a:t>
            </a:r>
            <a:r>
              <a:rPr lang="zh-CN" altLang="zh-CN" kern="0" dirty="0">
                <a:solidFill>
                  <a:srgbClr val="333333"/>
                </a:solidFill>
                <a:latin typeface="Calibri" panose="020F0502020204030204" pitchFamily="34" charset="0"/>
                <a:cs typeface="宋体" panose="02010600030101010101" pitchFamily="2" charset="-122"/>
              </a:rPr>
              <a:t>条 工业和信息化部负责指导、监督全国民用爆炸物品生产企业安全生产许可的审批和管理工作。 </a:t>
            </a:r>
            <a:endParaRPr lang="zh-CN" altLang="zh-CN" sz="2400" kern="100" dirty="0">
              <a:latin typeface="Calibri" panose="020F0502020204030204" pitchFamily="34" charset="0"/>
              <a:cs typeface="Times New Roman" panose="02020603050405020304" pitchFamily="18" charset="0"/>
            </a:endParaRPr>
          </a:p>
          <a:p>
            <a:pPr indent="304800">
              <a:lnSpc>
                <a:spcPts val="1950"/>
              </a:lnSpc>
            </a:pPr>
            <a:r>
              <a:rPr lang="zh-CN" altLang="zh-CN" kern="0" dirty="0">
                <a:solidFill>
                  <a:srgbClr val="333333"/>
                </a:solidFill>
                <a:latin typeface="Calibri" panose="020F0502020204030204" pitchFamily="34" charset="0"/>
                <a:cs typeface="宋体" panose="02010600030101010101" pitchFamily="2" charset="-122"/>
              </a:rPr>
              <a:t>省、自治区、直辖市人民政府民用爆炸物品行业主管部门（以下简称省级民爆行业主管部门）负责民用爆炸物品生产企业安全生产许可的审批和监督管理。</a:t>
            </a:r>
            <a:r>
              <a:rPr lang="en-US" altLang="zh-CN" kern="0" dirty="0">
                <a:solidFill>
                  <a:srgbClr val="333333"/>
                </a:solidFill>
                <a:latin typeface="Calibri" panose="020F0502020204030204" pitchFamily="34" charset="0"/>
                <a:cs typeface="宋体" panose="02010600030101010101" pitchFamily="2" charset="-122"/>
              </a:rPr>
              <a:t> </a:t>
            </a:r>
            <a:endParaRPr lang="zh-CN" altLang="zh-CN" sz="2400" kern="100" dirty="0">
              <a:latin typeface="Calibri" panose="020F0502020204030204" pitchFamily="34" charset="0"/>
              <a:cs typeface="Times New Roman" panose="02020603050405020304" pitchFamily="18" charset="0"/>
            </a:endParaRPr>
          </a:p>
          <a:p>
            <a:pPr indent="304800">
              <a:lnSpc>
                <a:spcPts val="1950"/>
              </a:lnSpc>
            </a:pPr>
            <a:r>
              <a:rPr lang="zh-CN" altLang="zh-CN" kern="0" dirty="0">
                <a:solidFill>
                  <a:srgbClr val="333333"/>
                </a:solidFill>
                <a:latin typeface="Calibri" panose="020F0502020204030204" pitchFamily="34" charset="0"/>
                <a:cs typeface="宋体" panose="02010600030101010101" pitchFamily="2" charset="-122"/>
              </a:rPr>
              <a:t>设区的市和县级人民政府民用爆炸物品行业主管部门在各自职责范围内依法对民用爆炸物品安全生产工作实施监督管理。</a:t>
            </a:r>
            <a:r>
              <a:rPr lang="en-US" altLang="zh-CN" kern="0" dirty="0">
                <a:solidFill>
                  <a:srgbClr val="333333"/>
                </a:solidFill>
                <a:latin typeface="Calibri" panose="020F0502020204030204" pitchFamily="34" charset="0"/>
                <a:cs typeface="宋体" panose="02010600030101010101" pitchFamily="2" charset="-122"/>
              </a:rPr>
              <a:t> </a:t>
            </a:r>
            <a:endParaRPr lang="zh-CN" altLang="zh-CN" sz="2400" kern="100" dirty="0">
              <a:latin typeface="Calibri" panose="020F0502020204030204" pitchFamily="34" charset="0"/>
              <a:cs typeface="Times New Roman" panose="02020603050405020304" pitchFamily="18" charset="0"/>
            </a:endParaRPr>
          </a:p>
          <a:p>
            <a:r>
              <a:rPr lang="zh-CN" altLang="en-US" dirty="0" smtClean="0">
                <a:solidFill>
                  <a:srgbClr val="333333"/>
                </a:solidFill>
                <a:cs typeface="宋体" panose="02010600030101010101" pitchFamily="2" charset="-122"/>
              </a:rPr>
              <a:t>     </a:t>
            </a:r>
            <a:r>
              <a:rPr lang="zh-CN" altLang="zh-CN" dirty="0" smtClean="0">
                <a:solidFill>
                  <a:srgbClr val="333333"/>
                </a:solidFill>
                <a:cs typeface="宋体" panose="02010600030101010101" pitchFamily="2" charset="-122"/>
              </a:rPr>
              <a:t>为</a:t>
            </a:r>
            <a:r>
              <a:rPr lang="zh-CN" altLang="zh-CN" dirty="0">
                <a:solidFill>
                  <a:srgbClr val="333333"/>
                </a:solidFill>
                <a:cs typeface="宋体" panose="02010600030101010101" pitchFamily="2" charset="-122"/>
              </a:rPr>
              <a:t>方便申请人，省级民爆行业主管部门可</a:t>
            </a:r>
            <a:r>
              <a:rPr lang="zh-CN" altLang="zh-CN" dirty="0">
                <a:solidFill>
                  <a:srgbClr val="FF0000"/>
                </a:solidFill>
                <a:cs typeface="宋体" panose="02010600030101010101" pitchFamily="2" charset="-122"/>
              </a:rPr>
              <a:t>委托</a:t>
            </a:r>
            <a:r>
              <a:rPr lang="zh-CN" altLang="zh-CN" dirty="0">
                <a:solidFill>
                  <a:srgbClr val="333333"/>
                </a:solidFill>
                <a:cs typeface="宋体" panose="02010600030101010101" pitchFamily="2" charset="-122"/>
              </a:rPr>
              <a:t>设区的市或者县级人民政府民用爆炸物品行业主管部门（以下简称初审机关）承担本行政区内民用爆炸物品生产企业安全生产许可申请的受理、初审工作。 </a:t>
            </a:r>
            <a:endParaRPr lang="zh-CN" altLang="en-US" dirty="0"/>
          </a:p>
        </p:txBody>
      </p:sp>
    </p:spTree>
    <p:extLst>
      <p:ext uri="{BB962C8B-B14F-4D97-AF65-F5344CB8AC3E}">
        <p14:creationId xmlns:p14="http://schemas.microsoft.com/office/powerpoint/2010/main" xmlns="" val="37305544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71604" y="571488"/>
            <a:ext cx="8229600" cy="1143000"/>
          </a:xfrm>
        </p:spPr>
        <p:txBody>
          <a:bodyPr>
            <a:normAutofit/>
          </a:bodyPr>
          <a:lstStyle/>
          <a:p>
            <a:pPr algn="l"/>
            <a:r>
              <a:rPr lang="zh-CN" altLang="en-US" sz="4000" b="1" dirty="0" smtClean="0"/>
              <a:t>三</a:t>
            </a:r>
            <a:r>
              <a:rPr lang="zh-CN" altLang="zh-CN" sz="4000" b="1" dirty="0" smtClean="0"/>
              <a:t>、</a:t>
            </a:r>
            <a:r>
              <a:rPr lang="zh-CN" altLang="en-US" sz="4000" b="1" dirty="0" smtClean="0"/>
              <a:t>各级监管职责分工</a:t>
            </a:r>
            <a:endParaRPr lang="zh-CN" altLang="en-US" sz="4000" dirty="0"/>
          </a:p>
        </p:txBody>
      </p:sp>
      <p:grpSp>
        <p:nvGrpSpPr>
          <p:cNvPr id="4" name="Group 2"/>
          <p:cNvGrpSpPr>
            <a:grpSpLocks/>
          </p:cNvGrpSpPr>
          <p:nvPr/>
        </p:nvGrpSpPr>
        <p:grpSpPr bwMode="auto">
          <a:xfrm>
            <a:off x="71406" y="714356"/>
            <a:ext cx="9009074"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rgbClr val="3333C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rgbClr val="3333C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rgbClr val="FFCF01"/>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1" name="Rectangle 8"/>
              <p:cNvSpPr>
                <a:spLocks noChangeArrowheads="1"/>
              </p:cNvSpPr>
              <p:nvPr/>
            </p:nvSpPr>
            <p:spPr bwMode="auto">
              <a:xfrm>
                <a:off x="1248" y="2640"/>
                <a:ext cx="336" cy="432"/>
              </a:xfrm>
              <a:prstGeom prst="rect">
                <a:avLst/>
              </a:prstGeom>
              <a:gradFill rotWithShape="0">
                <a:gsLst>
                  <a:gs pos="0">
                    <a:srgbClr val="FFCF01"/>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8" name="Rectangle 10"/>
            <p:cNvSpPr>
              <a:spLocks noChangeArrowheads="1"/>
            </p:cNvSpPr>
            <p:nvPr/>
          </p:nvSpPr>
          <p:spPr bwMode="auto">
            <a:xfrm>
              <a:off x="400" y="1536"/>
              <a:ext cx="20" cy="663"/>
            </a:xfrm>
            <a:prstGeom prst="rect">
              <a:avLst/>
            </a:prstGeom>
            <a:solidFill>
              <a:srgbClr val="1C1C1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3" name="矩形 2"/>
          <p:cNvSpPr/>
          <p:nvPr/>
        </p:nvSpPr>
        <p:spPr>
          <a:xfrm>
            <a:off x="134926" y="2136763"/>
            <a:ext cx="9009074" cy="2441694"/>
          </a:xfrm>
          <a:prstGeom prst="rect">
            <a:avLst/>
          </a:prstGeom>
        </p:spPr>
        <p:txBody>
          <a:bodyPr wrap="square">
            <a:spAutoFit/>
          </a:bodyPr>
          <a:lstStyle/>
          <a:p>
            <a:pPr indent="304800">
              <a:lnSpc>
                <a:spcPts val="1950"/>
              </a:lnSpc>
            </a:pPr>
            <a:r>
              <a:rPr lang="en-US" altLang="zh-CN" kern="0" dirty="0" smtClean="0">
                <a:solidFill>
                  <a:srgbClr val="333333"/>
                </a:solidFill>
                <a:latin typeface="Calibri" panose="020F0502020204030204" pitchFamily="34" charset="0"/>
                <a:cs typeface="宋体" panose="02010600030101010101" pitchFamily="2" charset="-122"/>
              </a:rPr>
              <a:t>2</a:t>
            </a:r>
            <a:r>
              <a:rPr lang="zh-CN" altLang="en-US" kern="0" dirty="0" smtClean="0">
                <a:solidFill>
                  <a:srgbClr val="333333"/>
                </a:solidFill>
                <a:latin typeface="Calibri" panose="020F0502020204030204" pitchFamily="34" charset="0"/>
                <a:cs typeface="宋体" panose="02010600030101010101" pitchFamily="2" charset="-122"/>
              </a:rPr>
              <a:t>、</a:t>
            </a:r>
            <a:r>
              <a:rPr lang="zh-CN" altLang="zh-CN" kern="0" dirty="0" smtClean="0">
                <a:solidFill>
                  <a:srgbClr val="333333"/>
                </a:solidFill>
                <a:latin typeface="Calibri" panose="020F0502020204030204" pitchFamily="34" charset="0"/>
                <a:cs typeface="宋体" panose="02010600030101010101" pitchFamily="2" charset="-122"/>
              </a:rPr>
              <a:t>第十</a:t>
            </a:r>
            <a:r>
              <a:rPr lang="zh-CN" altLang="zh-CN" kern="0" dirty="0">
                <a:solidFill>
                  <a:srgbClr val="333333"/>
                </a:solidFill>
                <a:latin typeface="Calibri" panose="020F0502020204030204" pitchFamily="34" charset="0"/>
                <a:cs typeface="宋体" panose="02010600030101010101" pitchFamily="2" charset="-122"/>
              </a:rPr>
              <a:t>条 省级民爆行业主管部门或者初审机关自收到申请之日起</a:t>
            </a:r>
            <a:r>
              <a:rPr lang="en-US" altLang="zh-CN" kern="0" dirty="0">
                <a:solidFill>
                  <a:srgbClr val="333333"/>
                </a:solidFill>
                <a:latin typeface="Calibri" panose="020F0502020204030204" pitchFamily="34" charset="0"/>
                <a:cs typeface="宋体" panose="02010600030101010101" pitchFamily="2" charset="-122"/>
              </a:rPr>
              <a:t>5</a:t>
            </a:r>
            <a:r>
              <a:rPr lang="zh-CN" altLang="zh-CN" kern="0" dirty="0">
                <a:solidFill>
                  <a:srgbClr val="333333"/>
                </a:solidFill>
                <a:latin typeface="Calibri" panose="020F0502020204030204" pitchFamily="34" charset="0"/>
                <a:cs typeface="宋体" panose="02010600030101010101" pitchFamily="2" charset="-122"/>
              </a:rPr>
              <a:t>日内，根据下列情况分别作出处理： </a:t>
            </a:r>
            <a:endParaRPr lang="zh-CN" altLang="zh-CN" sz="2400" kern="100" dirty="0">
              <a:latin typeface="Calibri" panose="020F0502020204030204" pitchFamily="34" charset="0"/>
              <a:cs typeface="Times New Roman" panose="02020603050405020304" pitchFamily="18" charset="0"/>
            </a:endParaRPr>
          </a:p>
          <a:p>
            <a:pPr indent="304800">
              <a:lnSpc>
                <a:spcPts val="1950"/>
              </a:lnSpc>
            </a:pPr>
            <a:r>
              <a:rPr lang="zh-CN" altLang="zh-CN" kern="0" dirty="0">
                <a:solidFill>
                  <a:srgbClr val="333333"/>
                </a:solidFill>
                <a:latin typeface="Calibri" panose="020F0502020204030204" pitchFamily="34" charset="0"/>
                <a:cs typeface="宋体" panose="02010600030101010101" pitchFamily="2" charset="-122"/>
              </a:rPr>
              <a:t>（一）申请事项不属于本行政机关职权范围的，应当即时作出不予受理的决定，并告知申请人向有关行政机关申请；</a:t>
            </a:r>
            <a:r>
              <a:rPr lang="en-US" altLang="zh-CN" kern="0" dirty="0">
                <a:solidFill>
                  <a:srgbClr val="333333"/>
                </a:solidFill>
                <a:latin typeface="Calibri" panose="020F0502020204030204" pitchFamily="34" charset="0"/>
                <a:cs typeface="宋体" panose="02010600030101010101" pitchFamily="2" charset="-122"/>
              </a:rPr>
              <a:t> </a:t>
            </a:r>
            <a:endParaRPr lang="zh-CN" altLang="zh-CN" sz="2400" kern="100" dirty="0">
              <a:latin typeface="Calibri" panose="020F0502020204030204" pitchFamily="34" charset="0"/>
              <a:cs typeface="Times New Roman" panose="02020603050405020304" pitchFamily="18" charset="0"/>
            </a:endParaRPr>
          </a:p>
          <a:p>
            <a:pPr indent="304800">
              <a:lnSpc>
                <a:spcPts val="1950"/>
              </a:lnSpc>
            </a:pPr>
            <a:r>
              <a:rPr lang="zh-CN" altLang="zh-CN" kern="0" dirty="0">
                <a:solidFill>
                  <a:srgbClr val="333333"/>
                </a:solidFill>
                <a:latin typeface="Calibri" panose="020F0502020204030204" pitchFamily="34" charset="0"/>
                <a:cs typeface="宋体" panose="02010600030101010101" pitchFamily="2" charset="-122"/>
              </a:rPr>
              <a:t>（二）申请材料存在错误，可以当场更正的，应当允许申请人当场更正；</a:t>
            </a:r>
            <a:r>
              <a:rPr lang="en-US" altLang="zh-CN" kern="0" dirty="0">
                <a:solidFill>
                  <a:srgbClr val="333333"/>
                </a:solidFill>
                <a:latin typeface="Calibri" panose="020F0502020204030204" pitchFamily="34" charset="0"/>
                <a:cs typeface="宋体" panose="02010600030101010101" pitchFamily="2" charset="-122"/>
              </a:rPr>
              <a:t> </a:t>
            </a:r>
            <a:endParaRPr lang="zh-CN" altLang="zh-CN" sz="2400" kern="100" dirty="0">
              <a:latin typeface="Calibri" panose="020F0502020204030204" pitchFamily="34" charset="0"/>
              <a:cs typeface="Times New Roman" panose="02020603050405020304" pitchFamily="18" charset="0"/>
            </a:endParaRPr>
          </a:p>
          <a:p>
            <a:pPr indent="304800">
              <a:lnSpc>
                <a:spcPts val="1950"/>
              </a:lnSpc>
            </a:pPr>
            <a:r>
              <a:rPr lang="zh-CN" altLang="zh-CN" kern="0" dirty="0">
                <a:solidFill>
                  <a:srgbClr val="333333"/>
                </a:solidFill>
                <a:latin typeface="Calibri" panose="020F0502020204030204" pitchFamily="34" charset="0"/>
                <a:cs typeface="宋体" panose="02010600030101010101" pitchFamily="2" charset="-122"/>
              </a:rPr>
              <a:t>（三）申请材料不齐全或者不符合法定形式的，应当当场或者在</a:t>
            </a:r>
            <a:r>
              <a:rPr lang="en-US" altLang="zh-CN" kern="0" dirty="0">
                <a:solidFill>
                  <a:srgbClr val="333333"/>
                </a:solidFill>
                <a:latin typeface="Calibri" panose="020F0502020204030204" pitchFamily="34" charset="0"/>
                <a:cs typeface="宋体" panose="02010600030101010101" pitchFamily="2" charset="-122"/>
              </a:rPr>
              <a:t>5</a:t>
            </a:r>
            <a:r>
              <a:rPr lang="zh-CN" altLang="zh-CN" kern="0" dirty="0">
                <a:solidFill>
                  <a:srgbClr val="333333"/>
                </a:solidFill>
                <a:latin typeface="Calibri" panose="020F0502020204030204" pitchFamily="34" charset="0"/>
                <a:cs typeface="宋体" panose="02010600030101010101" pitchFamily="2" charset="-122"/>
              </a:rPr>
              <a:t>日内一次告知申请人需要补正的全部内容，逾期不告知的，自收到申请材料之日起即为受理；</a:t>
            </a:r>
            <a:r>
              <a:rPr lang="en-US" altLang="zh-CN" kern="0" dirty="0">
                <a:solidFill>
                  <a:srgbClr val="333333"/>
                </a:solidFill>
                <a:latin typeface="Calibri" panose="020F0502020204030204" pitchFamily="34" charset="0"/>
                <a:cs typeface="宋体" panose="02010600030101010101" pitchFamily="2" charset="-122"/>
              </a:rPr>
              <a:t> </a:t>
            </a:r>
            <a:endParaRPr lang="zh-CN" altLang="zh-CN" sz="2400" kern="100" dirty="0">
              <a:latin typeface="Calibri" panose="020F0502020204030204" pitchFamily="34" charset="0"/>
              <a:cs typeface="Times New Roman" panose="02020603050405020304" pitchFamily="18" charset="0"/>
            </a:endParaRPr>
          </a:p>
          <a:p>
            <a:r>
              <a:rPr lang="zh-CN" altLang="zh-CN" dirty="0">
                <a:solidFill>
                  <a:srgbClr val="333333"/>
                </a:solidFill>
                <a:cs typeface="宋体" panose="02010600030101010101" pitchFamily="2" charset="-122"/>
              </a:rPr>
              <a:t>（四）申请事项属于本行政机关职权范围，申请材料齐全、符合法定形式，或者申请人按照本行政机关的要求提交全部补正申请材料的，应当予以受理。 </a:t>
            </a:r>
            <a:endParaRPr lang="zh-CN" altLang="en-US" dirty="0"/>
          </a:p>
        </p:txBody>
      </p:sp>
      <p:sp>
        <p:nvSpPr>
          <p:cNvPr id="14" name="矩形 13"/>
          <p:cNvSpPr/>
          <p:nvPr/>
        </p:nvSpPr>
        <p:spPr>
          <a:xfrm>
            <a:off x="134926" y="4605636"/>
            <a:ext cx="8945554" cy="923330"/>
          </a:xfrm>
          <a:prstGeom prst="rect">
            <a:avLst/>
          </a:prstGeom>
        </p:spPr>
        <p:txBody>
          <a:bodyPr wrap="square">
            <a:spAutoFit/>
          </a:bodyPr>
          <a:lstStyle/>
          <a:p>
            <a:r>
              <a:rPr lang="zh-CN" altLang="en-US" dirty="0" smtClean="0">
                <a:solidFill>
                  <a:srgbClr val="333333"/>
                </a:solidFill>
                <a:cs typeface="宋体" panose="02010600030101010101" pitchFamily="2" charset="-122"/>
              </a:rPr>
              <a:t>    </a:t>
            </a:r>
            <a:r>
              <a:rPr lang="en-US" altLang="zh-CN" dirty="0" smtClean="0">
                <a:solidFill>
                  <a:srgbClr val="333333"/>
                </a:solidFill>
                <a:cs typeface="宋体" panose="02010600030101010101" pitchFamily="2" charset="-122"/>
              </a:rPr>
              <a:t>3</a:t>
            </a:r>
            <a:r>
              <a:rPr lang="zh-CN" altLang="en-US" dirty="0" smtClean="0">
                <a:solidFill>
                  <a:srgbClr val="333333"/>
                </a:solidFill>
                <a:cs typeface="宋体" panose="02010600030101010101" pitchFamily="2" charset="-122"/>
              </a:rPr>
              <a:t>、</a:t>
            </a:r>
            <a:r>
              <a:rPr lang="zh-CN" altLang="zh-CN" dirty="0" smtClean="0">
                <a:solidFill>
                  <a:srgbClr val="333333"/>
                </a:solidFill>
                <a:cs typeface="宋体" panose="02010600030101010101" pitchFamily="2" charset="-122"/>
              </a:rPr>
              <a:t>第十一</a:t>
            </a:r>
            <a:r>
              <a:rPr lang="zh-CN" altLang="zh-CN" dirty="0">
                <a:solidFill>
                  <a:srgbClr val="333333"/>
                </a:solidFill>
                <a:cs typeface="宋体" panose="02010600030101010101" pitchFamily="2" charset="-122"/>
              </a:rPr>
              <a:t>条 省级民爆行业主管部门自收到申请之日起</a:t>
            </a:r>
            <a:r>
              <a:rPr lang="en-US" altLang="zh-CN" dirty="0">
                <a:solidFill>
                  <a:srgbClr val="333333"/>
                </a:solidFill>
                <a:cs typeface="宋体" panose="02010600030101010101" pitchFamily="2" charset="-122"/>
              </a:rPr>
              <a:t>45</a:t>
            </a:r>
            <a:r>
              <a:rPr lang="zh-CN" altLang="zh-CN" dirty="0">
                <a:solidFill>
                  <a:srgbClr val="333333"/>
                </a:solidFill>
                <a:cs typeface="宋体" panose="02010600030101010101" pitchFamily="2" charset="-122"/>
              </a:rPr>
              <a:t>日内审查完毕。由初审机关初审的，初审机关应当自受理申请之日起</a:t>
            </a:r>
            <a:r>
              <a:rPr lang="en-US" altLang="zh-CN" dirty="0">
                <a:solidFill>
                  <a:srgbClr val="333333"/>
                </a:solidFill>
                <a:cs typeface="宋体" panose="02010600030101010101" pitchFamily="2" charset="-122"/>
              </a:rPr>
              <a:t>20</a:t>
            </a:r>
            <a:r>
              <a:rPr lang="zh-CN" altLang="zh-CN" dirty="0">
                <a:solidFill>
                  <a:srgbClr val="333333"/>
                </a:solidFill>
                <a:cs typeface="宋体" panose="02010600030101010101" pitchFamily="2" charset="-122"/>
              </a:rPr>
              <a:t>日内完成对申请材料的审查及必要的</a:t>
            </a:r>
            <a:r>
              <a:rPr lang="zh-CN" altLang="zh-CN" dirty="0">
                <a:solidFill>
                  <a:srgbClr val="FF0000"/>
                </a:solidFill>
                <a:cs typeface="宋体" panose="02010600030101010101" pitchFamily="2" charset="-122"/>
              </a:rPr>
              <a:t>安全生产条件核查</a:t>
            </a:r>
            <a:r>
              <a:rPr lang="zh-CN" altLang="zh-CN" dirty="0">
                <a:solidFill>
                  <a:srgbClr val="333333"/>
                </a:solidFill>
                <a:cs typeface="宋体" panose="02010600030101010101" pitchFamily="2" charset="-122"/>
              </a:rPr>
              <a:t>，并将下列材料报送省级民爆行业主管部门：</a:t>
            </a:r>
            <a:endParaRPr lang="zh-CN" altLang="en-US" dirty="0"/>
          </a:p>
        </p:txBody>
      </p:sp>
    </p:spTree>
    <p:extLst>
      <p:ext uri="{BB962C8B-B14F-4D97-AF65-F5344CB8AC3E}">
        <p14:creationId xmlns:p14="http://schemas.microsoft.com/office/powerpoint/2010/main" xmlns="" val="9158864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71604" y="571488"/>
            <a:ext cx="8229600" cy="1143000"/>
          </a:xfrm>
        </p:spPr>
        <p:txBody>
          <a:bodyPr>
            <a:normAutofit/>
          </a:bodyPr>
          <a:lstStyle/>
          <a:p>
            <a:pPr algn="l"/>
            <a:r>
              <a:rPr lang="zh-CN" altLang="en-US" sz="4000" b="1" dirty="0" smtClean="0"/>
              <a:t>三</a:t>
            </a:r>
            <a:r>
              <a:rPr lang="zh-CN" altLang="zh-CN" sz="4000" b="1" dirty="0" smtClean="0"/>
              <a:t>、</a:t>
            </a:r>
            <a:r>
              <a:rPr lang="zh-CN" altLang="en-US" sz="4000" b="1" dirty="0" smtClean="0"/>
              <a:t>各级监管职责分工</a:t>
            </a:r>
            <a:endParaRPr lang="zh-CN" altLang="en-US" sz="4000" dirty="0"/>
          </a:p>
        </p:txBody>
      </p:sp>
      <p:grpSp>
        <p:nvGrpSpPr>
          <p:cNvPr id="4" name="Group 2"/>
          <p:cNvGrpSpPr>
            <a:grpSpLocks/>
          </p:cNvGrpSpPr>
          <p:nvPr/>
        </p:nvGrpSpPr>
        <p:grpSpPr bwMode="auto">
          <a:xfrm>
            <a:off x="71406" y="714356"/>
            <a:ext cx="9009074"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rgbClr val="3333C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rgbClr val="3333C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rgbClr val="FFCF01"/>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1" name="Rectangle 8"/>
              <p:cNvSpPr>
                <a:spLocks noChangeArrowheads="1"/>
              </p:cNvSpPr>
              <p:nvPr/>
            </p:nvSpPr>
            <p:spPr bwMode="auto">
              <a:xfrm>
                <a:off x="1248" y="2640"/>
                <a:ext cx="336" cy="432"/>
              </a:xfrm>
              <a:prstGeom prst="rect">
                <a:avLst/>
              </a:prstGeom>
              <a:gradFill rotWithShape="0">
                <a:gsLst>
                  <a:gs pos="0">
                    <a:srgbClr val="FFCF01"/>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8" name="Rectangle 10"/>
            <p:cNvSpPr>
              <a:spLocks noChangeArrowheads="1"/>
            </p:cNvSpPr>
            <p:nvPr/>
          </p:nvSpPr>
          <p:spPr bwMode="auto">
            <a:xfrm>
              <a:off x="400" y="1536"/>
              <a:ext cx="20" cy="663"/>
            </a:xfrm>
            <a:prstGeom prst="rect">
              <a:avLst/>
            </a:prstGeom>
            <a:solidFill>
              <a:srgbClr val="1C1C1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3" name="矩形 2"/>
          <p:cNvSpPr/>
          <p:nvPr/>
        </p:nvSpPr>
        <p:spPr>
          <a:xfrm>
            <a:off x="74954" y="2259497"/>
            <a:ext cx="8749066" cy="2144177"/>
          </a:xfrm>
          <a:prstGeom prst="rect">
            <a:avLst/>
          </a:prstGeom>
        </p:spPr>
        <p:txBody>
          <a:bodyPr wrap="square">
            <a:spAutoFit/>
          </a:bodyPr>
          <a:lstStyle/>
          <a:p>
            <a:pPr indent="304800">
              <a:lnSpc>
                <a:spcPts val="1950"/>
              </a:lnSpc>
            </a:pPr>
            <a:r>
              <a:rPr lang="en-US" altLang="zh-CN" kern="0" dirty="0" smtClean="0">
                <a:solidFill>
                  <a:srgbClr val="333333"/>
                </a:solidFill>
                <a:latin typeface="Calibri" panose="020F0502020204030204" pitchFamily="34" charset="0"/>
                <a:cs typeface="宋体" panose="02010600030101010101" pitchFamily="2" charset="-122"/>
              </a:rPr>
              <a:t>4</a:t>
            </a:r>
            <a:r>
              <a:rPr lang="zh-CN" altLang="en-US" kern="0" dirty="0" smtClean="0">
                <a:solidFill>
                  <a:srgbClr val="333333"/>
                </a:solidFill>
                <a:latin typeface="Calibri" panose="020F0502020204030204" pitchFamily="34" charset="0"/>
                <a:cs typeface="宋体" panose="02010600030101010101" pitchFamily="2" charset="-122"/>
              </a:rPr>
              <a:t>、</a:t>
            </a:r>
            <a:r>
              <a:rPr lang="zh-CN" altLang="zh-CN" kern="0" dirty="0" smtClean="0">
                <a:solidFill>
                  <a:srgbClr val="333333"/>
                </a:solidFill>
                <a:latin typeface="Calibri" panose="020F0502020204030204" pitchFamily="34" charset="0"/>
                <a:cs typeface="宋体" panose="02010600030101010101" pitchFamily="2" charset="-122"/>
              </a:rPr>
              <a:t>第十四</a:t>
            </a:r>
            <a:r>
              <a:rPr lang="zh-CN" altLang="zh-CN" kern="0" dirty="0">
                <a:solidFill>
                  <a:srgbClr val="333333"/>
                </a:solidFill>
                <a:latin typeface="Calibri" panose="020F0502020204030204" pitchFamily="34" charset="0"/>
                <a:cs typeface="宋体" panose="02010600030101010101" pitchFamily="2" charset="-122"/>
              </a:rPr>
              <a:t>条 《民用爆炸物品安全生产许可证》实行年检制度。民用爆炸物品生产企业应当于每年</a:t>
            </a:r>
            <a:r>
              <a:rPr lang="en-US" altLang="zh-CN" kern="0" dirty="0">
                <a:solidFill>
                  <a:srgbClr val="333333"/>
                </a:solidFill>
                <a:latin typeface="Calibri" panose="020F0502020204030204" pitchFamily="34" charset="0"/>
                <a:cs typeface="宋体" panose="02010600030101010101" pitchFamily="2" charset="-122"/>
              </a:rPr>
              <a:t>3</a:t>
            </a:r>
            <a:r>
              <a:rPr lang="zh-CN" altLang="zh-CN" kern="0" dirty="0">
                <a:solidFill>
                  <a:srgbClr val="333333"/>
                </a:solidFill>
                <a:latin typeface="Calibri" panose="020F0502020204030204" pitchFamily="34" charset="0"/>
                <a:cs typeface="宋体" panose="02010600030101010101" pitchFamily="2" charset="-122"/>
              </a:rPr>
              <a:t>月向省级民爆行业主管部门或者初审机关报送下列材料：</a:t>
            </a:r>
            <a:r>
              <a:rPr lang="en-US" altLang="zh-CN" kern="0" dirty="0">
                <a:solidFill>
                  <a:srgbClr val="333333"/>
                </a:solidFill>
                <a:latin typeface="Calibri" panose="020F0502020204030204" pitchFamily="34" charset="0"/>
                <a:cs typeface="宋体" panose="02010600030101010101" pitchFamily="2" charset="-122"/>
              </a:rPr>
              <a:t> </a:t>
            </a:r>
            <a:endParaRPr lang="zh-CN" altLang="zh-CN" sz="2400" kern="100" dirty="0">
              <a:latin typeface="Calibri" panose="020F0502020204030204" pitchFamily="34" charset="0"/>
              <a:cs typeface="Times New Roman" panose="02020603050405020304" pitchFamily="18" charset="0"/>
            </a:endParaRPr>
          </a:p>
          <a:p>
            <a:pPr indent="304800">
              <a:lnSpc>
                <a:spcPts val="1950"/>
              </a:lnSpc>
            </a:pPr>
            <a:r>
              <a:rPr lang="zh-CN" altLang="zh-CN" kern="0" dirty="0">
                <a:solidFill>
                  <a:srgbClr val="333333"/>
                </a:solidFill>
                <a:latin typeface="Calibri" panose="020F0502020204030204" pitchFamily="34" charset="0"/>
                <a:cs typeface="宋体" panose="02010600030101010101" pitchFamily="2" charset="-122"/>
              </a:rPr>
              <a:t>（一）《民用爆炸物品安全生产许可证年检表》（由工业和信息化部提供范本）；</a:t>
            </a:r>
            <a:r>
              <a:rPr lang="en-US" altLang="zh-CN" kern="0" dirty="0">
                <a:solidFill>
                  <a:srgbClr val="333333"/>
                </a:solidFill>
                <a:latin typeface="Calibri" panose="020F0502020204030204" pitchFamily="34" charset="0"/>
                <a:cs typeface="宋体" panose="02010600030101010101" pitchFamily="2" charset="-122"/>
              </a:rPr>
              <a:t> </a:t>
            </a:r>
            <a:endParaRPr lang="zh-CN" altLang="zh-CN" sz="2400" kern="100" dirty="0">
              <a:latin typeface="Calibri" panose="020F0502020204030204" pitchFamily="34" charset="0"/>
              <a:cs typeface="Times New Roman" panose="02020603050405020304" pitchFamily="18" charset="0"/>
            </a:endParaRPr>
          </a:p>
          <a:p>
            <a:pPr indent="304800">
              <a:lnSpc>
                <a:spcPts val="1950"/>
              </a:lnSpc>
            </a:pPr>
            <a:r>
              <a:rPr lang="zh-CN" altLang="zh-CN" kern="0" dirty="0">
                <a:solidFill>
                  <a:srgbClr val="333333"/>
                </a:solidFill>
                <a:latin typeface="Calibri" panose="020F0502020204030204" pitchFamily="34" charset="0"/>
                <a:cs typeface="宋体" panose="02010600030101010101" pitchFamily="2" charset="-122"/>
              </a:rPr>
              <a:t>（二）落实安全生产管理责任和安全隐患整改情况；</a:t>
            </a:r>
            <a:r>
              <a:rPr lang="en-US" altLang="zh-CN" kern="0" dirty="0">
                <a:solidFill>
                  <a:srgbClr val="333333"/>
                </a:solidFill>
                <a:latin typeface="Calibri" panose="020F0502020204030204" pitchFamily="34" charset="0"/>
                <a:cs typeface="宋体" panose="02010600030101010101" pitchFamily="2" charset="-122"/>
              </a:rPr>
              <a:t> </a:t>
            </a:r>
            <a:endParaRPr lang="zh-CN" altLang="zh-CN" sz="2400" kern="100" dirty="0">
              <a:latin typeface="Calibri" panose="020F0502020204030204" pitchFamily="34" charset="0"/>
              <a:cs typeface="Times New Roman" panose="02020603050405020304" pitchFamily="18" charset="0"/>
            </a:endParaRPr>
          </a:p>
          <a:p>
            <a:pPr indent="304800">
              <a:lnSpc>
                <a:spcPts val="1950"/>
              </a:lnSpc>
            </a:pPr>
            <a:r>
              <a:rPr lang="zh-CN" altLang="zh-CN" kern="0" dirty="0">
                <a:solidFill>
                  <a:srgbClr val="333333"/>
                </a:solidFill>
                <a:latin typeface="Calibri" panose="020F0502020204030204" pitchFamily="34" charset="0"/>
                <a:cs typeface="宋体" panose="02010600030101010101" pitchFamily="2" charset="-122"/>
              </a:rPr>
              <a:t>（三）安全生产费用提留和使用、主要负责人和安全管理人员培训、实际生产量与销售情况；</a:t>
            </a:r>
            <a:r>
              <a:rPr lang="en-US" altLang="zh-CN" kern="0" dirty="0">
                <a:solidFill>
                  <a:srgbClr val="333333"/>
                </a:solidFill>
                <a:latin typeface="Calibri" panose="020F0502020204030204" pitchFamily="34" charset="0"/>
                <a:cs typeface="宋体" panose="02010600030101010101" pitchFamily="2" charset="-122"/>
              </a:rPr>
              <a:t> </a:t>
            </a:r>
            <a:endParaRPr lang="zh-CN" altLang="zh-CN" sz="2400" kern="100" dirty="0">
              <a:latin typeface="Calibri" panose="020F0502020204030204" pitchFamily="34" charset="0"/>
              <a:cs typeface="Times New Roman" panose="02020603050405020304" pitchFamily="18" charset="0"/>
            </a:endParaRPr>
          </a:p>
          <a:p>
            <a:pPr indent="304800">
              <a:lnSpc>
                <a:spcPts val="1950"/>
              </a:lnSpc>
            </a:pPr>
            <a:r>
              <a:rPr lang="zh-CN" altLang="zh-CN" kern="0" dirty="0">
                <a:solidFill>
                  <a:srgbClr val="333333"/>
                </a:solidFill>
                <a:latin typeface="Calibri" panose="020F0502020204030204" pitchFamily="34" charset="0"/>
                <a:cs typeface="宋体" panose="02010600030101010101" pitchFamily="2" charset="-122"/>
              </a:rPr>
              <a:t>（四）省级民爆行业主管部门要求报送的其他材料。</a:t>
            </a:r>
            <a:r>
              <a:rPr lang="en-US" altLang="zh-CN" kern="0" dirty="0">
                <a:solidFill>
                  <a:srgbClr val="333333"/>
                </a:solidFill>
                <a:latin typeface="Calibri" panose="020F0502020204030204" pitchFamily="34" charset="0"/>
                <a:cs typeface="宋体" panose="02010600030101010101" pitchFamily="2" charset="-122"/>
              </a:rPr>
              <a:t> </a:t>
            </a:r>
            <a:endParaRPr lang="zh-CN" altLang="zh-CN" sz="2400" kern="100" dirty="0">
              <a:latin typeface="Calibri" panose="020F0502020204030204" pitchFamily="34" charset="0"/>
              <a:cs typeface="Times New Roman" panose="02020603050405020304" pitchFamily="18" charset="0"/>
            </a:endParaRPr>
          </a:p>
          <a:p>
            <a:pPr indent="304800">
              <a:lnSpc>
                <a:spcPts val="1950"/>
              </a:lnSpc>
            </a:pPr>
            <a:r>
              <a:rPr lang="zh-CN" altLang="zh-CN" kern="0" dirty="0">
                <a:solidFill>
                  <a:srgbClr val="333333"/>
                </a:solidFill>
                <a:latin typeface="Calibri" panose="020F0502020204030204" pitchFamily="34" charset="0"/>
                <a:cs typeface="宋体" panose="02010600030101010101" pitchFamily="2" charset="-122"/>
              </a:rPr>
              <a:t>初审机关应当在</a:t>
            </a:r>
            <a:r>
              <a:rPr lang="en-US" altLang="zh-CN" kern="0" dirty="0">
                <a:solidFill>
                  <a:srgbClr val="333333"/>
                </a:solidFill>
                <a:latin typeface="Calibri" panose="020F0502020204030204" pitchFamily="34" charset="0"/>
                <a:cs typeface="宋体" panose="02010600030101010101" pitchFamily="2" charset="-122"/>
              </a:rPr>
              <a:t>5</a:t>
            </a:r>
            <a:r>
              <a:rPr lang="zh-CN" altLang="zh-CN" kern="0" dirty="0">
                <a:solidFill>
                  <a:srgbClr val="333333"/>
                </a:solidFill>
                <a:latin typeface="Calibri" panose="020F0502020204030204" pitchFamily="34" charset="0"/>
                <a:cs typeface="宋体" panose="02010600030101010101" pitchFamily="2" charset="-122"/>
              </a:rPr>
              <a:t>日内完成初审工作并将相关材料报送省级民爆行业主管部门。</a:t>
            </a:r>
            <a:endParaRPr lang="zh-CN" altLang="zh-CN" sz="2400" kern="10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12038606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71604" y="571488"/>
            <a:ext cx="8229600" cy="1143000"/>
          </a:xfrm>
        </p:spPr>
        <p:txBody>
          <a:bodyPr>
            <a:normAutofit/>
          </a:bodyPr>
          <a:lstStyle/>
          <a:p>
            <a:pPr algn="l"/>
            <a:r>
              <a:rPr lang="zh-CN" altLang="en-US" sz="4000" b="1" dirty="0" smtClean="0"/>
              <a:t>三</a:t>
            </a:r>
            <a:r>
              <a:rPr lang="zh-CN" altLang="zh-CN" sz="4000" b="1" dirty="0" smtClean="0"/>
              <a:t>、</a:t>
            </a:r>
            <a:r>
              <a:rPr lang="zh-CN" altLang="en-US" sz="4000" b="1" dirty="0" smtClean="0"/>
              <a:t>各级监管职责分工</a:t>
            </a:r>
            <a:endParaRPr lang="zh-CN" altLang="en-US" sz="4000" dirty="0"/>
          </a:p>
        </p:txBody>
      </p:sp>
      <p:grpSp>
        <p:nvGrpSpPr>
          <p:cNvPr id="4" name="Group 2"/>
          <p:cNvGrpSpPr>
            <a:grpSpLocks/>
          </p:cNvGrpSpPr>
          <p:nvPr/>
        </p:nvGrpSpPr>
        <p:grpSpPr bwMode="auto">
          <a:xfrm>
            <a:off x="71406" y="714356"/>
            <a:ext cx="9009074"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rgbClr val="3333C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rgbClr val="3333C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rgbClr val="FFCF01"/>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1" name="Rectangle 8"/>
              <p:cNvSpPr>
                <a:spLocks noChangeArrowheads="1"/>
              </p:cNvSpPr>
              <p:nvPr/>
            </p:nvSpPr>
            <p:spPr bwMode="auto">
              <a:xfrm>
                <a:off x="1248" y="2640"/>
                <a:ext cx="336" cy="432"/>
              </a:xfrm>
              <a:prstGeom prst="rect">
                <a:avLst/>
              </a:prstGeom>
              <a:gradFill rotWithShape="0">
                <a:gsLst>
                  <a:gs pos="0">
                    <a:srgbClr val="FFCF01"/>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8" name="Rectangle 10"/>
            <p:cNvSpPr>
              <a:spLocks noChangeArrowheads="1"/>
            </p:cNvSpPr>
            <p:nvPr/>
          </p:nvSpPr>
          <p:spPr bwMode="auto">
            <a:xfrm>
              <a:off x="400" y="1536"/>
              <a:ext cx="20" cy="663"/>
            </a:xfrm>
            <a:prstGeom prst="rect">
              <a:avLst/>
            </a:prstGeom>
            <a:solidFill>
              <a:srgbClr val="1C1C1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3" name="矩形 2"/>
          <p:cNvSpPr/>
          <p:nvPr/>
        </p:nvSpPr>
        <p:spPr>
          <a:xfrm>
            <a:off x="179512" y="2295720"/>
            <a:ext cx="8964488" cy="2226250"/>
          </a:xfrm>
          <a:prstGeom prst="rect">
            <a:avLst/>
          </a:prstGeom>
        </p:spPr>
        <p:txBody>
          <a:bodyPr wrap="square">
            <a:spAutoFit/>
          </a:bodyPr>
          <a:lstStyle/>
          <a:p>
            <a:pPr indent="304800">
              <a:lnSpc>
                <a:spcPts val="1950"/>
              </a:lnSpc>
            </a:pPr>
            <a:r>
              <a:rPr lang="en-US" altLang="zh-CN" kern="0" dirty="0" smtClean="0">
                <a:solidFill>
                  <a:srgbClr val="333333"/>
                </a:solidFill>
                <a:latin typeface="Calibri" panose="020F0502020204030204" pitchFamily="34" charset="0"/>
                <a:cs typeface="宋体" panose="02010600030101010101" pitchFamily="2" charset="-122"/>
              </a:rPr>
              <a:t>5</a:t>
            </a:r>
            <a:r>
              <a:rPr lang="zh-CN" altLang="en-US" kern="0" dirty="0" smtClean="0">
                <a:solidFill>
                  <a:srgbClr val="333333"/>
                </a:solidFill>
                <a:latin typeface="Calibri" panose="020F0502020204030204" pitchFamily="34" charset="0"/>
                <a:cs typeface="宋体" panose="02010600030101010101" pitchFamily="2" charset="-122"/>
              </a:rPr>
              <a:t>、</a:t>
            </a:r>
            <a:r>
              <a:rPr lang="zh-CN" altLang="zh-CN" kern="0" dirty="0" smtClean="0">
                <a:solidFill>
                  <a:srgbClr val="333333"/>
                </a:solidFill>
                <a:latin typeface="Calibri" panose="020F0502020204030204" pitchFamily="34" charset="0"/>
                <a:cs typeface="宋体" panose="02010600030101010101" pitchFamily="2" charset="-122"/>
              </a:rPr>
              <a:t>第十九</a:t>
            </a:r>
            <a:r>
              <a:rPr lang="zh-CN" altLang="zh-CN" kern="0" dirty="0">
                <a:solidFill>
                  <a:srgbClr val="333333"/>
                </a:solidFill>
                <a:latin typeface="Calibri" panose="020F0502020204030204" pitchFamily="34" charset="0"/>
                <a:cs typeface="宋体" panose="02010600030101010101" pitchFamily="2" charset="-122"/>
              </a:rPr>
              <a:t>条 各级民用爆炸物品行业主管部门应当建立健全监督制度，加强对民用爆炸物品生产企业的日常监督检查，督促其依法进行生产。 </a:t>
            </a:r>
            <a:endParaRPr lang="zh-CN" altLang="zh-CN" sz="2400" kern="100" dirty="0">
              <a:latin typeface="Calibri" panose="020F0502020204030204" pitchFamily="34" charset="0"/>
              <a:cs typeface="Times New Roman" panose="02020603050405020304" pitchFamily="18" charset="0"/>
            </a:endParaRPr>
          </a:p>
          <a:p>
            <a:pPr indent="304800">
              <a:lnSpc>
                <a:spcPts val="1950"/>
              </a:lnSpc>
            </a:pPr>
            <a:r>
              <a:rPr lang="zh-CN" altLang="zh-CN" kern="0" dirty="0">
                <a:solidFill>
                  <a:srgbClr val="333333"/>
                </a:solidFill>
                <a:latin typeface="Calibri" panose="020F0502020204030204" pitchFamily="34" charset="0"/>
                <a:cs typeface="宋体" panose="02010600030101010101" pitchFamily="2" charset="-122"/>
              </a:rPr>
              <a:t>实施监督检查，不得妨碍民用爆炸物品生产企业正常的生产经营活动，不得索取或者收受企业的财物或者谋取其他利益。</a:t>
            </a:r>
            <a:r>
              <a:rPr lang="en-US" altLang="zh-CN" kern="0" dirty="0">
                <a:solidFill>
                  <a:srgbClr val="333333"/>
                </a:solidFill>
                <a:latin typeface="Calibri" panose="020F0502020204030204" pitchFamily="34" charset="0"/>
                <a:cs typeface="宋体" panose="02010600030101010101" pitchFamily="2" charset="-122"/>
              </a:rPr>
              <a:t> </a:t>
            </a:r>
            <a:endParaRPr lang="zh-CN" altLang="zh-CN" sz="2400" kern="100" dirty="0">
              <a:latin typeface="Calibri" panose="020F0502020204030204" pitchFamily="34" charset="0"/>
              <a:cs typeface="Times New Roman" panose="02020603050405020304" pitchFamily="18" charset="0"/>
            </a:endParaRPr>
          </a:p>
          <a:p>
            <a:r>
              <a:rPr lang="zh-CN" altLang="en-US" kern="100" dirty="0" smtClean="0">
                <a:solidFill>
                  <a:srgbClr val="333333"/>
                </a:solidFill>
                <a:latin typeface="Calibri" panose="020F0502020204030204" pitchFamily="34" charset="0"/>
                <a:cs typeface="Times New Roman" panose="02020603050405020304" pitchFamily="18" charset="0"/>
              </a:rPr>
              <a:t>    </a:t>
            </a:r>
            <a:r>
              <a:rPr lang="en-US" altLang="zh-CN" kern="100" dirty="0" smtClean="0">
                <a:solidFill>
                  <a:srgbClr val="333333"/>
                </a:solidFill>
                <a:latin typeface="Calibri" panose="020F0502020204030204" pitchFamily="34" charset="0"/>
                <a:cs typeface="Times New Roman" panose="02020603050405020304" pitchFamily="18" charset="0"/>
              </a:rPr>
              <a:t>6</a:t>
            </a:r>
            <a:r>
              <a:rPr lang="zh-CN" altLang="en-US" kern="100" dirty="0" smtClean="0">
                <a:solidFill>
                  <a:srgbClr val="333333"/>
                </a:solidFill>
                <a:latin typeface="Calibri" panose="020F0502020204030204" pitchFamily="34" charset="0"/>
                <a:cs typeface="Times New Roman" panose="02020603050405020304" pitchFamily="18" charset="0"/>
              </a:rPr>
              <a:t>、</a:t>
            </a:r>
            <a:r>
              <a:rPr lang="zh-CN" altLang="zh-CN" kern="100" dirty="0" smtClean="0">
                <a:solidFill>
                  <a:srgbClr val="333333"/>
                </a:solidFill>
                <a:latin typeface="Calibri" panose="020F0502020204030204" pitchFamily="34" charset="0"/>
                <a:cs typeface="Times New Roman" panose="02020603050405020304" pitchFamily="18" charset="0"/>
              </a:rPr>
              <a:t>第二十四</a:t>
            </a:r>
            <a:r>
              <a:rPr lang="zh-CN" altLang="zh-CN" kern="100" dirty="0">
                <a:solidFill>
                  <a:srgbClr val="333333"/>
                </a:solidFill>
                <a:latin typeface="Calibri" panose="020F0502020204030204" pitchFamily="34" charset="0"/>
                <a:cs typeface="Times New Roman" panose="02020603050405020304" pitchFamily="18" charset="0"/>
              </a:rPr>
              <a:t>条</a:t>
            </a:r>
            <a:r>
              <a:rPr lang="zh-CN" altLang="zh-CN" kern="100" dirty="0">
                <a:solidFill>
                  <a:srgbClr val="333333"/>
                </a:solidFill>
                <a:ea typeface="Calibri" panose="020F0502020204030204" pitchFamily="34" charset="0"/>
                <a:cs typeface="Times New Roman" panose="02020603050405020304" pitchFamily="18" charset="0"/>
              </a:rPr>
              <a:t> </a:t>
            </a:r>
            <a:r>
              <a:rPr lang="zh-CN" altLang="zh-CN" kern="100" dirty="0">
                <a:solidFill>
                  <a:srgbClr val="333333"/>
                </a:solidFill>
                <a:latin typeface="Calibri" panose="020F0502020204030204" pitchFamily="34" charset="0"/>
                <a:cs typeface="Times New Roman" panose="02020603050405020304" pitchFamily="18" charset="0"/>
              </a:rPr>
              <a:t>负责民用爆炸物品安全生产许可的工作人员，在安全生产许可的受理、审查、审批和监督管理工作中，索取或者接受企业财物，或者谋取其他利益的，给予降级或者撤职处分；有其他滥用职权、玩忽职守、徇私舞弊行为的，依法给予处分；构成犯罪的，依法追究刑事责任。</a:t>
            </a:r>
            <a:endParaRPr lang="zh-CN" altLang="en-US" dirty="0"/>
          </a:p>
        </p:txBody>
      </p:sp>
    </p:spTree>
    <p:extLst>
      <p:ext uri="{BB962C8B-B14F-4D97-AF65-F5344CB8AC3E}">
        <p14:creationId xmlns:p14="http://schemas.microsoft.com/office/powerpoint/2010/main" xmlns="" val="31727124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71604" y="571488"/>
            <a:ext cx="8229600" cy="1143000"/>
          </a:xfrm>
        </p:spPr>
        <p:txBody>
          <a:bodyPr>
            <a:normAutofit/>
          </a:bodyPr>
          <a:lstStyle/>
          <a:p>
            <a:pPr algn="l"/>
            <a:r>
              <a:rPr lang="zh-CN" altLang="en-US" sz="4000" b="1" dirty="0" smtClean="0"/>
              <a:t>三</a:t>
            </a:r>
            <a:r>
              <a:rPr lang="zh-CN" altLang="zh-CN" sz="4000" b="1" dirty="0" smtClean="0"/>
              <a:t>、</a:t>
            </a:r>
            <a:r>
              <a:rPr lang="zh-CN" altLang="en-US" sz="4000" b="1" dirty="0" smtClean="0"/>
              <a:t>各级监管职责分工</a:t>
            </a:r>
            <a:endParaRPr lang="zh-CN" altLang="en-US" sz="4000" dirty="0"/>
          </a:p>
        </p:txBody>
      </p:sp>
      <p:grpSp>
        <p:nvGrpSpPr>
          <p:cNvPr id="4" name="Group 2"/>
          <p:cNvGrpSpPr>
            <a:grpSpLocks/>
          </p:cNvGrpSpPr>
          <p:nvPr/>
        </p:nvGrpSpPr>
        <p:grpSpPr bwMode="auto">
          <a:xfrm>
            <a:off x="71406" y="714356"/>
            <a:ext cx="9009074"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rgbClr val="3333C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rgbClr val="3333C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rgbClr val="FFCF01"/>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1" name="Rectangle 8"/>
              <p:cNvSpPr>
                <a:spLocks noChangeArrowheads="1"/>
              </p:cNvSpPr>
              <p:nvPr/>
            </p:nvSpPr>
            <p:spPr bwMode="auto">
              <a:xfrm>
                <a:off x="1248" y="2640"/>
                <a:ext cx="336" cy="432"/>
              </a:xfrm>
              <a:prstGeom prst="rect">
                <a:avLst/>
              </a:prstGeom>
              <a:gradFill rotWithShape="0">
                <a:gsLst>
                  <a:gs pos="0">
                    <a:srgbClr val="FFCF01"/>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8" name="Rectangle 10"/>
            <p:cNvSpPr>
              <a:spLocks noChangeArrowheads="1"/>
            </p:cNvSpPr>
            <p:nvPr/>
          </p:nvSpPr>
          <p:spPr bwMode="auto">
            <a:xfrm>
              <a:off x="400" y="1536"/>
              <a:ext cx="20" cy="663"/>
            </a:xfrm>
            <a:prstGeom prst="rect">
              <a:avLst/>
            </a:prstGeom>
            <a:solidFill>
              <a:srgbClr val="1C1C1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3" name="矩形 2"/>
          <p:cNvSpPr/>
          <p:nvPr/>
        </p:nvSpPr>
        <p:spPr>
          <a:xfrm>
            <a:off x="351600" y="2056392"/>
            <a:ext cx="8231510" cy="523220"/>
          </a:xfrm>
          <a:prstGeom prst="rect">
            <a:avLst/>
          </a:prstGeom>
        </p:spPr>
        <p:txBody>
          <a:bodyPr wrap="square">
            <a:spAutoFit/>
          </a:bodyPr>
          <a:lstStyle/>
          <a:p>
            <a:r>
              <a:rPr lang="zh-CN" altLang="en-US" sz="2800" b="1" kern="100" dirty="0" smtClean="0">
                <a:solidFill>
                  <a:srgbClr val="333333"/>
                </a:solidFill>
                <a:latin typeface="Calibri" panose="020F0502020204030204" pitchFamily="34" charset="0"/>
                <a:cs typeface="Times New Roman" panose="02020603050405020304" pitchFamily="18" charset="0"/>
              </a:rPr>
              <a:t>四）</a:t>
            </a:r>
            <a:r>
              <a:rPr lang="zh-CN" altLang="zh-CN" sz="2800" b="1" kern="100" dirty="0" smtClean="0">
                <a:solidFill>
                  <a:srgbClr val="333333"/>
                </a:solidFill>
                <a:latin typeface="Calibri" panose="020F0502020204030204" pitchFamily="34" charset="0"/>
                <a:cs typeface="Times New Roman" panose="02020603050405020304" pitchFamily="18" charset="0"/>
              </a:rPr>
              <a:t>销售</a:t>
            </a:r>
            <a:r>
              <a:rPr lang="zh-CN" altLang="zh-CN" sz="2800" b="1" kern="100" dirty="0">
                <a:solidFill>
                  <a:srgbClr val="333333"/>
                </a:solidFill>
                <a:latin typeface="Calibri" panose="020F0502020204030204" pitchFamily="34" charset="0"/>
                <a:cs typeface="Times New Roman" panose="02020603050405020304" pitchFamily="18" charset="0"/>
              </a:rPr>
              <a:t>许可实施办法（工信部</a:t>
            </a:r>
            <a:r>
              <a:rPr lang="en-US" altLang="zh-CN" sz="2800" b="1" kern="100" dirty="0">
                <a:solidFill>
                  <a:srgbClr val="333333"/>
                </a:solidFill>
                <a:latin typeface="Calibri" panose="020F0502020204030204" pitchFamily="34" charset="0"/>
                <a:cs typeface="Times New Roman" panose="02020603050405020304" pitchFamily="18" charset="0"/>
              </a:rPr>
              <a:t>29</a:t>
            </a:r>
            <a:r>
              <a:rPr lang="zh-CN" altLang="zh-CN" sz="2800" b="1" kern="100" dirty="0">
                <a:solidFill>
                  <a:srgbClr val="333333"/>
                </a:solidFill>
                <a:latin typeface="Calibri" panose="020F0502020204030204" pitchFamily="34" charset="0"/>
                <a:cs typeface="Times New Roman" panose="02020603050405020304" pitchFamily="18" charset="0"/>
              </a:rPr>
              <a:t>号令</a:t>
            </a:r>
            <a:r>
              <a:rPr lang="zh-CN" altLang="zh-CN" sz="1400" b="1" kern="100" dirty="0" smtClean="0">
                <a:solidFill>
                  <a:srgbClr val="333333"/>
                </a:solidFill>
                <a:latin typeface="Calibri" panose="020F0502020204030204" pitchFamily="34" charset="0"/>
                <a:cs typeface="Times New Roman" panose="02020603050405020304" pitchFamily="18" charset="0"/>
              </a:rPr>
              <a:t>）</a:t>
            </a:r>
            <a:r>
              <a:rPr lang="zh-CN" altLang="en-US" sz="1400" b="1" kern="100" dirty="0" smtClean="0">
                <a:solidFill>
                  <a:srgbClr val="333333"/>
                </a:solidFill>
                <a:latin typeface="Calibri" panose="020F0502020204030204" pitchFamily="34" charset="0"/>
                <a:cs typeface="Times New Roman" panose="02020603050405020304" pitchFamily="18" charset="0"/>
              </a:rPr>
              <a:t>（</a:t>
            </a:r>
            <a:r>
              <a:rPr lang="en-US" altLang="zh-CN" sz="1400" b="1" kern="100" dirty="0" smtClean="0">
                <a:solidFill>
                  <a:srgbClr val="333333"/>
                </a:solidFill>
                <a:latin typeface="Calibri" panose="020F0502020204030204" pitchFamily="34" charset="0"/>
                <a:cs typeface="Times New Roman" panose="02020603050405020304" pitchFamily="18" charset="0"/>
              </a:rPr>
              <a:t>8</a:t>
            </a:r>
            <a:r>
              <a:rPr lang="zh-CN" altLang="en-US" sz="1400" b="1" kern="100" dirty="0" smtClean="0">
                <a:solidFill>
                  <a:srgbClr val="333333"/>
                </a:solidFill>
                <a:latin typeface="Calibri" panose="020F0502020204030204" pitchFamily="34" charset="0"/>
                <a:cs typeface="Times New Roman" panose="02020603050405020304" pitchFamily="18" charset="0"/>
              </a:rPr>
              <a:t>条）</a:t>
            </a:r>
            <a:endParaRPr lang="zh-CN" altLang="en-US" sz="1400" dirty="0"/>
          </a:p>
        </p:txBody>
      </p:sp>
      <p:sp>
        <p:nvSpPr>
          <p:cNvPr id="14" name="矩形 13"/>
          <p:cNvSpPr/>
          <p:nvPr/>
        </p:nvSpPr>
        <p:spPr>
          <a:xfrm>
            <a:off x="102954" y="2557420"/>
            <a:ext cx="8712968" cy="3416320"/>
          </a:xfrm>
          <a:prstGeom prst="rect">
            <a:avLst/>
          </a:prstGeom>
        </p:spPr>
        <p:txBody>
          <a:bodyPr wrap="square">
            <a:spAutoFit/>
          </a:bodyPr>
          <a:lstStyle/>
          <a:p>
            <a:pPr indent="228600" algn="just">
              <a:lnSpc>
                <a:spcPct val="150000"/>
              </a:lnSpc>
              <a:spcAft>
                <a:spcPts val="0"/>
              </a:spcAft>
            </a:pPr>
            <a:r>
              <a:rPr lang="zh-CN" altLang="en-US" kern="100" dirty="0" smtClean="0">
                <a:solidFill>
                  <a:srgbClr val="333333"/>
                </a:solidFill>
                <a:latin typeface="Calibri" panose="020F0502020204030204" pitchFamily="34" charset="0"/>
                <a:cs typeface="Times New Roman" panose="02020603050405020304" pitchFamily="18" charset="0"/>
              </a:rPr>
              <a:t>管理职责</a:t>
            </a:r>
            <a:endParaRPr lang="en-US" altLang="zh-CN" kern="100" dirty="0" smtClean="0">
              <a:solidFill>
                <a:srgbClr val="333333"/>
              </a:solidFill>
              <a:latin typeface="Calibri" panose="020F0502020204030204" pitchFamily="34" charset="0"/>
              <a:cs typeface="Times New Roman" panose="02020603050405020304" pitchFamily="18" charset="0"/>
            </a:endParaRPr>
          </a:p>
          <a:p>
            <a:pPr indent="228600" algn="just">
              <a:lnSpc>
                <a:spcPct val="150000"/>
              </a:lnSpc>
              <a:spcAft>
                <a:spcPts val="0"/>
              </a:spcAft>
            </a:pPr>
            <a:r>
              <a:rPr lang="en-US" altLang="zh-CN" kern="100" dirty="0" smtClean="0">
                <a:solidFill>
                  <a:srgbClr val="333333"/>
                </a:solidFill>
                <a:latin typeface="Calibri" panose="020F0502020204030204" pitchFamily="34" charset="0"/>
                <a:cs typeface="Times New Roman" panose="02020603050405020304" pitchFamily="18" charset="0"/>
              </a:rPr>
              <a:t>1</a:t>
            </a:r>
            <a:r>
              <a:rPr lang="zh-CN" altLang="en-US" kern="100" dirty="0" smtClean="0">
                <a:solidFill>
                  <a:srgbClr val="333333"/>
                </a:solidFill>
                <a:latin typeface="Calibri" panose="020F0502020204030204" pitchFamily="34" charset="0"/>
                <a:cs typeface="Times New Roman" panose="02020603050405020304" pitchFamily="18" charset="0"/>
              </a:rPr>
              <a:t>、</a:t>
            </a:r>
            <a:r>
              <a:rPr lang="zh-CN" altLang="zh-CN" b="1" kern="100" dirty="0" smtClean="0">
                <a:solidFill>
                  <a:srgbClr val="333333"/>
                </a:solidFill>
                <a:latin typeface="Calibri" panose="020F0502020204030204" pitchFamily="34" charset="0"/>
                <a:cs typeface="Times New Roman" panose="02020603050405020304" pitchFamily="18" charset="0"/>
              </a:rPr>
              <a:t>第四</a:t>
            </a:r>
            <a:r>
              <a:rPr lang="zh-CN" altLang="zh-CN" b="1" kern="100" dirty="0">
                <a:solidFill>
                  <a:srgbClr val="333333"/>
                </a:solidFill>
                <a:latin typeface="Calibri" panose="020F0502020204030204" pitchFamily="34" charset="0"/>
                <a:cs typeface="Times New Roman" panose="02020603050405020304" pitchFamily="18" charset="0"/>
              </a:rPr>
              <a:t>条</a:t>
            </a:r>
            <a:r>
              <a:rPr lang="zh-CN" altLang="zh-CN" kern="100" dirty="0">
                <a:solidFill>
                  <a:srgbClr val="333333"/>
                </a:solidFill>
                <a:latin typeface="Calibri" panose="020F0502020204030204" pitchFamily="34" charset="0"/>
                <a:cs typeface="Times New Roman" panose="02020603050405020304" pitchFamily="18" charset="0"/>
              </a:rPr>
              <a:t>　</a:t>
            </a:r>
            <a:r>
              <a:rPr lang="zh-CN" altLang="en-US" kern="100" dirty="0" smtClean="0">
                <a:solidFill>
                  <a:srgbClr val="333333"/>
                </a:solidFill>
                <a:latin typeface="Calibri" panose="020F0502020204030204" pitchFamily="34" charset="0"/>
                <a:cs typeface="Times New Roman" panose="02020603050405020304" pitchFamily="18" charset="0"/>
              </a:rPr>
              <a:t>国家</a:t>
            </a:r>
            <a:r>
              <a:rPr lang="zh-CN" altLang="zh-CN" kern="100" dirty="0" smtClean="0">
                <a:solidFill>
                  <a:srgbClr val="333333"/>
                </a:solidFill>
                <a:latin typeface="Calibri" panose="020F0502020204030204" pitchFamily="34" charset="0"/>
                <a:cs typeface="Times New Roman" panose="02020603050405020304" pitchFamily="18" charset="0"/>
              </a:rPr>
              <a:t>负责</a:t>
            </a:r>
            <a:r>
              <a:rPr lang="zh-CN" altLang="zh-CN" kern="100" dirty="0">
                <a:solidFill>
                  <a:srgbClr val="333333"/>
                </a:solidFill>
                <a:latin typeface="Calibri" panose="020F0502020204030204" pitchFamily="34" charset="0"/>
                <a:cs typeface="Times New Roman" panose="02020603050405020304" pitchFamily="18" charset="0"/>
              </a:rPr>
              <a:t>制定民用爆炸物品销售许可的政策、规章、审查标准和技术规范，对民用爆炸物品销售许可实施监督管理。</a:t>
            </a:r>
            <a:r>
              <a:rPr lang="en-US" altLang="zh-CN" kern="100" dirty="0">
                <a:solidFill>
                  <a:srgbClr val="333333"/>
                </a:solidFill>
                <a:latin typeface="Calibri" panose="020F0502020204030204" pitchFamily="34" charset="0"/>
                <a:cs typeface="Times New Roman" panose="02020603050405020304" pitchFamily="18" charset="0"/>
              </a:rPr>
              <a:t/>
            </a:r>
            <a:br>
              <a:rPr lang="en-US" altLang="zh-CN" kern="100" dirty="0">
                <a:solidFill>
                  <a:srgbClr val="333333"/>
                </a:solidFill>
                <a:latin typeface="Calibri" panose="020F0502020204030204" pitchFamily="34" charset="0"/>
                <a:cs typeface="Times New Roman" panose="02020603050405020304" pitchFamily="18" charset="0"/>
              </a:rPr>
            </a:br>
            <a:r>
              <a:rPr lang="zh-CN" altLang="zh-CN" kern="100" dirty="0">
                <a:solidFill>
                  <a:srgbClr val="333333"/>
                </a:solidFill>
                <a:latin typeface="Calibri" panose="020F0502020204030204" pitchFamily="34" charset="0"/>
                <a:cs typeface="Times New Roman" panose="02020603050405020304" pitchFamily="18" charset="0"/>
              </a:rPr>
              <a:t>　　</a:t>
            </a:r>
            <a:r>
              <a:rPr lang="zh-CN" altLang="zh-CN" kern="100" dirty="0" smtClean="0">
                <a:solidFill>
                  <a:srgbClr val="333333"/>
                </a:solidFill>
                <a:latin typeface="Calibri" panose="020F0502020204030204" pitchFamily="34" charset="0"/>
                <a:cs typeface="Times New Roman" panose="02020603050405020304" pitchFamily="18" charset="0"/>
              </a:rPr>
              <a:t>省人民政府主管部门负责</a:t>
            </a:r>
            <a:r>
              <a:rPr lang="zh-CN" altLang="zh-CN" kern="100" dirty="0">
                <a:solidFill>
                  <a:srgbClr val="333333"/>
                </a:solidFill>
                <a:latin typeface="Calibri" panose="020F0502020204030204" pitchFamily="34" charset="0"/>
                <a:cs typeface="Times New Roman" panose="02020603050405020304" pitchFamily="18" charset="0"/>
              </a:rPr>
              <a:t>本辖区内民用爆炸物品销售许可申请的受理、审查和《民用爆炸物品销售许可证》的颁发及日常监督管理。</a:t>
            </a:r>
            <a:r>
              <a:rPr lang="en-US" altLang="zh-CN" kern="100" dirty="0">
                <a:solidFill>
                  <a:srgbClr val="333333"/>
                </a:solidFill>
                <a:latin typeface="Calibri" panose="020F0502020204030204" pitchFamily="34" charset="0"/>
                <a:cs typeface="Times New Roman" panose="02020603050405020304" pitchFamily="18" charset="0"/>
              </a:rPr>
              <a:t/>
            </a:r>
            <a:br>
              <a:rPr lang="en-US" altLang="zh-CN" kern="100" dirty="0">
                <a:solidFill>
                  <a:srgbClr val="333333"/>
                </a:solidFill>
                <a:latin typeface="Calibri" panose="020F0502020204030204" pitchFamily="34" charset="0"/>
                <a:cs typeface="Times New Roman" panose="02020603050405020304" pitchFamily="18" charset="0"/>
              </a:rPr>
            </a:br>
            <a:r>
              <a:rPr lang="zh-CN" altLang="zh-CN" kern="100" dirty="0">
                <a:solidFill>
                  <a:srgbClr val="333333"/>
                </a:solidFill>
                <a:latin typeface="Calibri" panose="020F0502020204030204" pitchFamily="34" charset="0"/>
                <a:cs typeface="Times New Roman" panose="02020603050405020304" pitchFamily="18" charset="0"/>
              </a:rPr>
              <a:t>　　地（市）、县级人民政府民用爆炸物品主管部门，协助</a:t>
            </a:r>
            <a:r>
              <a:rPr lang="zh-CN" altLang="zh-CN" kern="100" dirty="0" smtClean="0">
                <a:solidFill>
                  <a:srgbClr val="333333"/>
                </a:solidFill>
                <a:latin typeface="Calibri" panose="020F0502020204030204" pitchFamily="34" charset="0"/>
                <a:cs typeface="Times New Roman" panose="02020603050405020304" pitchFamily="18" charset="0"/>
              </a:rPr>
              <a:t>省级主管</a:t>
            </a:r>
            <a:r>
              <a:rPr lang="zh-CN" altLang="zh-CN" kern="100" dirty="0">
                <a:solidFill>
                  <a:srgbClr val="333333"/>
                </a:solidFill>
                <a:latin typeface="Calibri" panose="020F0502020204030204" pitchFamily="34" charset="0"/>
                <a:cs typeface="Times New Roman" panose="02020603050405020304" pitchFamily="18" charset="0"/>
              </a:rPr>
              <a:t>部门做好本行政区内民用爆炸物品销售许可的监督管理工作，其职责由省级国防科技工业主管部门规定。</a:t>
            </a:r>
            <a:endParaRPr lang="zh-CN" altLang="zh-CN" sz="2400" kern="10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40820746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343060" y="620688"/>
            <a:ext cx="8229600" cy="936104"/>
          </a:xfrm>
        </p:spPr>
        <p:txBody>
          <a:bodyPr>
            <a:normAutofit/>
          </a:bodyPr>
          <a:lstStyle/>
          <a:p>
            <a:pPr algn="l"/>
            <a:r>
              <a:rPr lang="zh-CN" altLang="zh-CN" sz="4000" b="1" dirty="0">
                <a:latin typeface="黑体" pitchFamily="2" charset="-122"/>
                <a:ea typeface="黑体" pitchFamily="2" charset="-122"/>
              </a:rPr>
              <a:t>一</a:t>
            </a:r>
            <a:r>
              <a:rPr lang="zh-CN" altLang="zh-CN" sz="4000" b="1" dirty="0" smtClean="0">
                <a:latin typeface="黑体" pitchFamily="2" charset="-122"/>
                <a:ea typeface="黑体" pitchFamily="2" charset="-122"/>
              </a:rPr>
              <a:t>、</a:t>
            </a:r>
            <a:r>
              <a:rPr lang="zh-CN" altLang="en-US" sz="4000" b="1" dirty="0" smtClean="0">
                <a:latin typeface="黑体" pitchFamily="2" charset="-122"/>
                <a:ea typeface="黑体" pitchFamily="2" charset="-122"/>
              </a:rPr>
              <a:t>中国民爆行业的基本现状</a:t>
            </a:r>
            <a:endParaRPr lang="zh-CN" altLang="en-US" sz="4000" b="1" dirty="0">
              <a:latin typeface="黑体" pitchFamily="2" charset="-122"/>
              <a:ea typeface="黑体" pitchFamily="2" charset="-122"/>
            </a:endParaRPr>
          </a:p>
        </p:txBody>
      </p:sp>
      <p:sp>
        <p:nvSpPr>
          <p:cNvPr id="3" name="内容占位符 2"/>
          <p:cNvSpPr>
            <a:spLocks noGrp="1"/>
          </p:cNvSpPr>
          <p:nvPr>
            <p:ph idx="1"/>
          </p:nvPr>
        </p:nvSpPr>
        <p:spPr>
          <a:xfrm>
            <a:off x="428596" y="1928802"/>
            <a:ext cx="8229600" cy="4525963"/>
          </a:xfrm>
        </p:spPr>
        <p:txBody>
          <a:bodyPr>
            <a:normAutofit/>
          </a:bodyPr>
          <a:lstStyle/>
          <a:p>
            <a:pPr>
              <a:buNone/>
            </a:pPr>
            <a:r>
              <a:rPr lang="en-US" altLang="zh-CN" sz="2400" b="1" dirty="0">
                <a:latin typeface="黑体" pitchFamily="2" charset="-122"/>
                <a:ea typeface="黑体" pitchFamily="2" charset="-122"/>
              </a:rPr>
              <a:t>1</a:t>
            </a:r>
            <a:r>
              <a:rPr lang="zh-CN" altLang="zh-CN" sz="2400" b="1" dirty="0" smtClean="0">
                <a:latin typeface="黑体" pitchFamily="2" charset="-122"/>
                <a:ea typeface="黑体" pitchFamily="2" charset="-122"/>
              </a:rPr>
              <a:t>、</a:t>
            </a:r>
            <a:r>
              <a:rPr lang="zh-CN" altLang="en-US" sz="2400" b="1" dirty="0" smtClean="0">
                <a:latin typeface="黑体" pitchFamily="2" charset="-122"/>
                <a:ea typeface="黑体" pitchFamily="2" charset="-122"/>
              </a:rPr>
              <a:t>民爆行业的基本定义</a:t>
            </a:r>
            <a:endParaRPr lang="zh-CN" altLang="zh-CN" sz="1800" dirty="0">
              <a:latin typeface="黑体" pitchFamily="2" charset="-122"/>
              <a:ea typeface="黑体" pitchFamily="2" charset="-122"/>
            </a:endParaRPr>
          </a:p>
          <a:p>
            <a:endParaRPr lang="zh-CN" altLang="zh-CN" sz="1800" dirty="0">
              <a:latin typeface="黑体" pitchFamily="2" charset="-122"/>
              <a:ea typeface="黑体" pitchFamily="2" charset="-122"/>
            </a:endParaRPr>
          </a:p>
          <a:p>
            <a:endParaRPr lang="zh-CN" altLang="en-US" sz="1800" dirty="0">
              <a:latin typeface="黑体" pitchFamily="2" charset="-122"/>
              <a:ea typeface="黑体" pitchFamily="2" charset="-122"/>
            </a:endParaRPr>
          </a:p>
        </p:txBody>
      </p:sp>
      <p:grpSp>
        <p:nvGrpSpPr>
          <p:cNvPr id="14" name="Group 2"/>
          <p:cNvGrpSpPr>
            <a:grpSpLocks/>
          </p:cNvGrpSpPr>
          <p:nvPr/>
        </p:nvGrpSpPr>
        <p:grpSpPr bwMode="auto">
          <a:xfrm>
            <a:off x="71406" y="714356"/>
            <a:ext cx="9009074" cy="1052513"/>
            <a:chOff x="0" y="1536"/>
            <a:chExt cx="5675" cy="663"/>
          </a:xfrm>
        </p:grpSpPr>
        <p:grpSp>
          <p:nvGrpSpPr>
            <p:cNvPr id="15" name="Group 3"/>
            <p:cNvGrpSpPr>
              <a:grpSpLocks/>
            </p:cNvGrpSpPr>
            <p:nvPr/>
          </p:nvGrpSpPr>
          <p:grpSpPr bwMode="auto">
            <a:xfrm>
              <a:off x="185" y="1604"/>
              <a:ext cx="449" cy="299"/>
              <a:chOff x="720" y="336"/>
              <a:chExt cx="624" cy="432"/>
            </a:xfrm>
          </p:grpSpPr>
          <p:sp>
            <p:nvSpPr>
              <p:cNvPr id="22" name="Rectangle 4"/>
              <p:cNvSpPr>
                <a:spLocks noChangeArrowheads="1"/>
              </p:cNvSpPr>
              <p:nvPr/>
            </p:nvSpPr>
            <p:spPr bwMode="auto">
              <a:xfrm>
                <a:off x="720" y="336"/>
                <a:ext cx="384" cy="432"/>
              </a:xfrm>
              <a:prstGeom prst="rect">
                <a:avLst/>
              </a:prstGeom>
              <a:solidFill>
                <a:srgbClr val="3333C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sp>
            <p:nvSpPr>
              <p:cNvPr id="23" name="Rectangle 5"/>
              <p:cNvSpPr>
                <a:spLocks noChangeArrowheads="1"/>
              </p:cNvSpPr>
              <p:nvPr/>
            </p:nvSpPr>
            <p:spPr bwMode="auto">
              <a:xfrm>
                <a:off x="1056" y="336"/>
                <a:ext cx="288" cy="432"/>
              </a:xfrm>
              <a:prstGeom prst="rect">
                <a:avLst/>
              </a:prstGeom>
              <a:gradFill rotWithShape="0">
                <a:gsLst>
                  <a:gs pos="0">
                    <a:srgbClr val="3333C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grpSp>
        <p:grpSp>
          <p:nvGrpSpPr>
            <p:cNvPr id="16" name="Group 6"/>
            <p:cNvGrpSpPr>
              <a:grpSpLocks/>
            </p:cNvGrpSpPr>
            <p:nvPr/>
          </p:nvGrpSpPr>
          <p:grpSpPr bwMode="auto">
            <a:xfrm>
              <a:off x="263" y="1870"/>
              <a:ext cx="466" cy="299"/>
              <a:chOff x="912" y="2640"/>
              <a:chExt cx="672" cy="432"/>
            </a:xfrm>
          </p:grpSpPr>
          <p:sp>
            <p:nvSpPr>
              <p:cNvPr id="20" name="Rectangle 7"/>
              <p:cNvSpPr>
                <a:spLocks noChangeArrowheads="1"/>
              </p:cNvSpPr>
              <p:nvPr/>
            </p:nvSpPr>
            <p:spPr bwMode="auto">
              <a:xfrm>
                <a:off x="912" y="2640"/>
                <a:ext cx="384" cy="432"/>
              </a:xfrm>
              <a:prstGeom prst="rect">
                <a:avLst/>
              </a:prstGeom>
              <a:solidFill>
                <a:srgbClr val="FFCF01"/>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sp>
            <p:nvSpPr>
              <p:cNvPr id="21" name="Rectangle 8"/>
              <p:cNvSpPr>
                <a:spLocks noChangeArrowheads="1"/>
              </p:cNvSpPr>
              <p:nvPr/>
            </p:nvSpPr>
            <p:spPr bwMode="auto">
              <a:xfrm>
                <a:off x="1248" y="2640"/>
                <a:ext cx="336" cy="432"/>
              </a:xfrm>
              <a:prstGeom prst="rect">
                <a:avLst/>
              </a:prstGeom>
              <a:gradFill rotWithShape="0">
                <a:gsLst>
                  <a:gs pos="0">
                    <a:srgbClr val="FFCF01"/>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grpSp>
        <p:sp>
          <p:nvSpPr>
            <p:cNvPr id="17" name="Rectangle 9"/>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sp>
          <p:nvSpPr>
            <p:cNvPr id="18" name="Rectangle 10"/>
            <p:cNvSpPr>
              <a:spLocks noChangeArrowheads="1"/>
            </p:cNvSpPr>
            <p:nvPr/>
          </p:nvSpPr>
          <p:spPr bwMode="auto">
            <a:xfrm>
              <a:off x="400" y="1536"/>
              <a:ext cx="20" cy="663"/>
            </a:xfrm>
            <a:prstGeom prst="rect">
              <a:avLst/>
            </a:prstGeom>
            <a:solidFill>
              <a:srgbClr val="1C1C1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sp>
          <p:nvSpPr>
            <p:cNvPr id="19" name="Rectangle 11"/>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grpSp>
      <p:sp>
        <p:nvSpPr>
          <p:cNvPr id="25" name="Text Box 4"/>
          <p:cNvSpPr txBox="1">
            <a:spLocks noChangeArrowheads="1"/>
          </p:cNvSpPr>
          <p:nvPr/>
        </p:nvSpPr>
        <p:spPr bwMode="auto">
          <a:xfrm>
            <a:off x="571500" y="2492375"/>
            <a:ext cx="8035925" cy="2923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400" b="1" dirty="0" smtClean="0"/>
              <a:t> 民用</a:t>
            </a:r>
            <a:r>
              <a:rPr lang="zh-CN" altLang="en-US" sz="2400" b="1" dirty="0"/>
              <a:t>爆炸物品的定义：</a:t>
            </a:r>
            <a:r>
              <a:rPr lang="zh-CN" altLang="en-US" sz="2000" b="1" dirty="0"/>
              <a:t>是指用于非军事目的、列入民用爆炸物品品名表的各类火药、炸药及其制品和雷管、导火索等点火、起爆器材。民用爆炸物品品名表，由国务院国防科技工业主管部门会同国务院公安部门制订、公布。</a:t>
            </a:r>
          </a:p>
          <a:p>
            <a:r>
              <a:rPr lang="zh-CN" altLang="en-US" sz="2000" b="1" dirty="0"/>
              <a:t>主要分类有：工业炸药、工业雷管、工业索类火工品、其它民用爆炸物品和</a:t>
            </a:r>
            <a:r>
              <a:rPr lang="zh-CN" altLang="en-US" sz="2000" b="1" dirty="0">
                <a:solidFill>
                  <a:srgbClr val="FF0000"/>
                </a:solidFill>
              </a:rPr>
              <a:t>原材料</a:t>
            </a:r>
            <a:r>
              <a:rPr lang="zh-CN" altLang="en-US" sz="2000" b="1" dirty="0"/>
              <a:t>等</a:t>
            </a:r>
            <a:r>
              <a:rPr lang="en-US" altLang="zh-CN" sz="2000" b="1" dirty="0"/>
              <a:t>5</a:t>
            </a:r>
            <a:r>
              <a:rPr lang="zh-CN" altLang="en-US" sz="2000" b="1" dirty="0"/>
              <a:t>大类</a:t>
            </a:r>
            <a:r>
              <a:rPr lang="en-US" altLang="zh-CN" sz="2000" b="1" dirty="0"/>
              <a:t>58</a:t>
            </a:r>
            <a:r>
              <a:rPr lang="zh-CN" altLang="en-US" sz="2000" b="1" dirty="0"/>
              <a:t>个品种</a:t>
            </a:r>
            <a:r>
              <a:rPr lang="zh-CN" altLang="en-US" sz="2000" b="1" dirty="0" smtClean="0"/>
              <a:t>。</a:t>
            </a:r>
            <a:endParaRPr lang="en-US" altLang="zh-CN" sz="2000" b="1" dirty="0" smtClean="0"/>
          </a:p>
          <a:p>
            <a:r>
              <a:rPr lang="en-US" altLang="zh-CN" sz="2000" b="1" dirty="0" smtClean="0"/>
              <a:t>      </a:t>
            </a:r>
            <a:r>
              <a:rPr lang="zh-CN" altLang="en-US" sz="2000" b="1" dirty="0" smtClean="0"/>
              <a:t> </a:t>
            </a:r>
            <a:r>
              <a:rPr lang="zh-CN" altLang="en-US" sz="2000" b="1" dirty="0"/>
              <a:t>我国爆炸物品</a:t>
            </a:r>
            <a:r>
              <a:rPr lang="zh-CN" altLang="en-US" sz="2000" b="1" dirty="0">
                <a:hlinkClick r:id="rId2" action="ppaction://hlinkfile"/>
              </a:rPr>
              <a:t>品名表</a:t>
            </a:r>
            <a:r>
              <a:rPr lang="zh-CN" altLang="en-US" sz="2000" b="1" dirty="0" smtClean="0"/>
              <a:t>。</a:t>
            </a:r>
            <a:r>
              <a:rPr lang="zh-CN" altLang="en-US" sz="1200" b="1" dirty="0" smtClean="0"/>
              <a:t>（该管的必须监管，不该管的不可超越）</a:t>
            </a:r>
            <a:endParaRPr lang="zh-CN" altLang="en-US" sz="1200" b="1" dirty="0"/>
          </a:p>
          <a:p>
            <a:r>
              <a:rPr lang="zh-CN" altLang="en-US" sz="2000" b="1" dirty="0"/>
              <a:t>       美国爆炸物品</a:t>
            </a:r>
            <a:r>
              <a:rPr lang="zh-CN" altLang="en-US" sz="2000" b="1" dirty="0">
                <a:hlinkClick r:id="rId3" action="ppaction://hlinkfile"/>
              </a:rPr>
              <a:t>定义</a:t>
            </a:r>
            <a:endParaRPr lang="zh-CN" altLang="en-US" sz="2000" b="1" dirty="0"/>
          </a:p>
          <a:p>
            <a:r>
              <a:rPr lang="zh-CN" altLang="en-US" sz="2000" b="1" dirty="0"/>
              <a:t>       美国爆炸物品</a:t>
            </a:r>
            <a:r>
              <a:rPr lang="zh-CN" altLang="en-US" sz="2000" b="1" dirty="0">
                <a:hlinkClick r:id="rId4" action="ppaction://hlinkfile"/>
              </a:rPr>
              <a:t>品名表</a:t>
            </a:r>
            <a:endParaRPr lang="zh-CN" altLang="en-US" sz="2000" b="1" dirty="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linds(horizontal)">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71604" y="571488"/>
            <a:ext cx="8229600" cy="1143000"/>
          </a:xfrm>
        </p:spPr>
        <p:txBody>
          <a:bodyPr>
            <a:normAutofit/>
          </a:bodyPr>
          <a:lstStyle/>
          <a:p>
            <a:pPr algn="l"/>
            <a:r>
              <a:rPr lang="zh-CN" altLang="en-US" sz="4000" b="1" dirty="0" smtClean="0"/>
              <a:t>三</a:t>
            </a:r>
            <a:r>
              <a:rPr lang="zh-CN" altLang="zh-CN" sz="4000" b="1" dirty="0" smtClean="0"/>
              <a:t>、</a:t>
            </a:r>
            <a:r>
              <a:rPr lang="zh-CN" altLang="en-US" sz="4000" b="1" dirty="0" smtClean="0"/>
              <a:t>各级监管职责分工</a:t>
            </a:r>
            <a:endParaRPr lang="zh-CN" altLang="en-US" sz="4000" dirty="0"/>
          </a:p>
        </p:txBody>
      </p:sp>
      <p:grpSp>
        <p:nvGrpSpPr>
          <p:cNvPr id="4" name="Group 2"/>
          <p:cNvGrpSpPr>
            <a:grpSpLocks/>
          </p:cNvGrpSpPr>
          <p:nvPr/>
        </p:nvGrpSpPr>
        <p:grpSpPr bwMode="auto">
          <a:xfrm>
            <a:off x="71406" y="714356"/>
            <a:ext cx="9009074"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rgbClr val="3333C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rgbClr val="3333C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rgbClr val="FFCF01"/>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1" name="Rectangle 8"/>
              <p:cNvSpPr>
                <a:spLocks noChangeArrowheads="1"/>
              </p:cNvSpPr>
              <p:nvPr/>
            </p:nvSpPr>
            <p:spPr bwMode="auto">
              <a:xfrm>
                <a:off x="1248" y="2640"/>
                <a:ext cx="336" cy="432"/>
              </a:xfrm>
              <a:prstGeom prst="rect">
                <a:avLst/>
              </a:prstGeom>
              <a:gradFill rotWithShape="0">
                <a:gsLst>
                  <a:gs pos="0">
                    <a:srgbClr val="FFCF01"/>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8" name="Rectangle 10"/>
            <p:cNvSpPr>
              <a:spLocks noChangeArrowheads="1"/>
            </p:cNvSpPr>
            <p:nvPr/>
          </p:nvSpPr>
          <p:spPr bwMode="auto">
            <a:xfrm>
              <a:off x="400" y="1536"/>
              <a:ext cx="20" cy="663"/>
            </a:xfrm>
            <a:prstGeom prst="rect">
              <a:avLst/>
            </a:prstGeom>
            <a:solidFill>
              <a:srgbClr val="1C1C1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3" name="矩形 2"/>
          <p:cNvSpPr/>
          <p:nvPr/>
        </p:nvSpPr>
        <p:spPr>
          <a:xfrm>
            <a:off x="251520" y="2420888"/>
            <a:ext cx="8712968" cy="3416320"/>
          </a:xfrm>
          <a:prstGeom prst="rect">
            <a:avLst/>
          </a:prstGeom>
        </p:spPr>
        <p:txBody>
          <a:bodyPr wrap="square">
            <a:spAutoFit/>
          </a:bodyPr>
          <a:lstStyle/>
          <a:p>
            <a:pPr indent="228600" algn="just">
              <a:lnSpc>
                <a:spcPct val="150000"/>
              </a:lnSpc>
              <a:spcAft>
                <a:spcPts val="0"/>
              </a:spcAft>
            </a:pPr>
            <a:r>
              <a:rPr lang="zh-CN" altLang="en-US" kern="100" dirty="0" smtClean="0">
                <a:solidFill>
                  <a:srgbClr val="333333"/>
                </a:solidFill>
                <a:latin typeface="Calibri" panose="020F0502020204030204" pitchFamily="34" charset="0"/>
                <a:cs typeface="Times New Roman" panose="02020603050405020304" pitchFamily="18" charset="0"/>
              </a:rPr>
              <a:t>审批</a:t>
            </a:r>
            <a:endParaRPr lang="en-US" altLang="zh-CN" kern="100" dirty="0" smtClean="0">
              <a:solidFill>
                <a:srgbClr val="333333"/>
              </a:solidFill>
              <a:latin typeface="Calibri" panose="020F0502020204030204" pitchFamily="34" charset="0"/>
              <a:cs typeface="Times New Roman" panose="02020603050405020304" pitchFamily="18" charset="0"/>
            </a:endParaRPr>
          </a:p>
          <a:p>
            <a:pPr indent="228600" algn="just">
              <a:lnSpc>
                <a:spcPct val="150000"/>
              </a:lnSpc>
              <a:spcAft>
                <a:spcPts val="0"/>
              </a:spcAft>
            </a:pPr>
            <a:r>
              <a:rPr lang="en-US" altLang="zh-CN" kern="100" dirty="0" smtClean="0">
                <a:solidFill>
                  <a:srgbClr val="333333"/>
                </a:solidFill>
                <a:latin typeface="Calibri" panose="020F0502020204030204" pitchFamily="34" charset="0"/>
                <a:cs typeface="Times New Roman" panose="02020603050405020304" pitchFamily="18" charset="0"/>
              </a:rPr>
              <a:t>2</a:t>
            </a:r>
            <a:r>
              <a:rPr lang="zh-CN" altLang="en-US" kern="100" dirty="0" smtClean="0">
                <a:solidFill>
                  <a:srgbClr val="333333"/>
                </a:solidFill>
                <a:latin typeface="Calibri" panose="020F0502020204030204" pitchFamily="34" charset="0"/>
                <a:cs typeface="Times New Roman" panose="02020603050405020304" pitchFamily="18" charset="0"/>
              </a:rPr>
              <a:t>、</a:t>
            </a:r>
            <a:r>
              <a:rPr lang="zh-CN" altLang="zh-CN" kern="100" dirty="0" smtClean="0">
                <a:solidFill>
                  <a:srgbClr val="333333"/>
                </a:solidFill>
                <a:latin typeface="Calibri" panose="020F0502020204030204" pitchFamily="34" charset="0"/>
                <a:cs typeface="Times New Roman" panose="02020603050405020304" pitchFamily="18" charset="0"/>
              </a:rPr>
              <a:t>第十二</a:t>
            </a:r>
            <a:r>
              <a:rPr lang="zh-CN" altLang="zh-CN" kern="100" dirty="0">
                <a:solidFill>
                  <a:srgbClr val="333333"/>
                </a:solidFill>
                <a:latin typeface="Calibri" panose="020F0502020204030204" pitchFamily="34" charset="0"/>
                <a:cs typeface="Times New Roman" panose="02020603050405020304" pitchFamily="18" charset="0"/>
              </a:rPr>
              <a:t>条　省级国防科技工业主管部门自收到申请之日起</a:t>
            </a:r>
            <a:r>
              <a:rPr lang="en-US" altLang="zh-CN" kern="100" dirty="0">
                <a:solidFill>
                  <a:srgbClr val="333333"/>
                </a:solidFill>
                <a:latin typeface="Calibri" panose="020F0502020204030204" pitchFamily="34" charset="0"/>
                <a:cs typeface="Times New Roman" panose="02020603050405020304" pitchFamily="18" charset="0"/>
              </a:rPr>
              <a:t>5</a:t>
            </a:r>
            <a:r>
              <a:rPr lang="zh-CN" altLang="zh-CN" kern="100" dirty="0">
                <a:solidFill>
                  <a:srgbClr val="333333"/>
                </a:solidFill>
                <a:latin typeface="Calibri" panose="020F0502020204030204" pitchFamily="34" charset="0"/>
                <a:cs typeface="Times New Roman" panose="02020603050405020304" pitchFamily="18" charset="0"/>
              </a:rPr>
              <a:t>日内，根据下列情况分别作出是否受理处理：</a:t>
            </a:r>
            <a:endParaRPr lang="zh-CN" altLang="zh-CN" sz="2400" kern="100" dirty="0">
              <a:latin typeface="Calibri" panose="020F0502020204030204" pitchFamily="34" charset="0"/>
              <a:cs typeface="Times New Roman" panose="02020603050405020304" pitchFamily="18" charset="0"/>
            </a:endParaRPr>
          </a:p>
          <a:p>
            <a:pPr indent="228600" algn="just">
              <a:lnSpc>
                <a:spcPct val="150000"/>
              </a:lnSpc>
              <a:spcAft>
                <a:spcPts val="0"/>
              </a:spcAft>
            </a:pPr>
            <a:r>
              <a:rPr lang="en-US" altLang="zh-CN" kern="100" dirty="0" smtClean="0">
                <a:solidFill>
                  <a:srgbClr val="333333"/>
                </a:solidFill>
                <a:latin typeface="Calibri" panose="020F0502020204030204" pitchFamily="34" charset="0"/>
                <a:cs typeface="Times New Roman" panose="02020603050405020304" pitchFamily="18" charset="0"/>
              </a:rPr>
              <a:t>3</a:t>
            </a:r>
            <a:r>
              <a:rPr lang="zh-CN" altLang="en-US" kern="100" dirty="0" smtClean="0">
                <a:solidFill>
                  <a:srgbClr val="333333"/>
                </a:solidFill>
                <a:latin typeface="Calibri" panose="020F0502020204030204" pitchFamily="34" charset="0"/>
                <a:cs typeface="Times New Roman" panose="02020603050405020304" pitchFamily="18" charset="0"/>
              </a:rPr>
              <a:t>、</a:t>
            </a:r>
            <a:r>
              <a:rPr lang="zh-CN" altLang="zh-CN" kern="100" dirty="0" smtClean="0">
                <a:solidFill>
                  <a:srgbClr val="333333"/>
                </a:solidFill>
                <a:latin typeface="Calibri" panose="020F0502020204030204" pitchFamily="34" charset="0"/>
                <a:cs typeface="Times New Roman" panose="02020603050405020304" pitchFamily="18" charset="0"/>
              </a:rPr>
              <a:t>第十三</a:t>
            </a:r>
            <a:r>
              <a:rPr lang="zh-CN" altLang="zh-CN" kern="100" dirty="0">
                <a:solidFill>
                  <a:srgbClr val="333333"/>
                </a:solidFill>
                <a:latin typeface="Calibri" panose="020F0502020204030204" pitchFamily="34" charset="0"/>
                <a:cs typeface="Times New Roman" panose="02020603050405020304" pitchFamily="18" charset="0"/>
              </a:rPr>
              <a:t>条　省级国防科技工业主管部门自受理申请之日起</a:t>
            </a:r>
            <a:r>
              <a:rPr lang="en-US" altLang="zh-CN" kern="100" dirty="0">
                <a:solidFill>
                  <a:srgbClr val="333333"/>
                </a:solidFill>
                <a:latin typeface="Calibri" panose="020F0502020204030204" pitchFamily="34" charset="0"/>
                <a:cs typeface="Times New Roman" panose="02020603050405020304" pitchFamily="18" charset="0"/>
              </a:rPr>
              <a:t>30</a:t>
            </a:r>
            <a:r>
              <a:rPr lang="zh-CN" altLang="zh-CN" kern="100" dirty="0">
                <a:solidFill>
                  <a:srgbClr val="333333"/>
                </a:solidFill>
                <a:latin typeface="Calibri" panose="020F0502020204030204" pitchFamily="34" charset="0"/>
                <a:cs typeface="Times New Roman" panose="02020603050405020304" pitchFamily="18" charset="0"/>
              </a:rPr>
              <a:t>日内对申请材料进行审查，对符合本办法第七条规定条件的，核发《民用爆炸物品销售许可证》；对不符合条件的，不予核发《民用爆炸物品销售许可证》，书面告知申请人，并说明理由。</a:t>
            </a:r>
            <a:endParaRPr lang="zh-CN" altLang="zh-CN" sz="2400" kern="100" dirty="0">
              <a:latin typeface="Calibri" panose="020F0502020204030204" pitchFamily="34" charset="0"/>
              <a:cs typeface="Times New Roman" panose="02020603050405020304" pitchFamily="18" charset="0"/>
            </a:endParaRPr>
          </a:p>
          <a:p>
            <a:pPr indent="228600" algn="just">
              <a:lnSpc>
                <a:spcPct val="150000"/>
              </a:lnSpc>
              <a:spcAft>
                <a:spcPts val="0"/>
              </a:spcAft>
            </a:pPr>
            <a:r>
              <a:rPr lang="en-US" altLang="zh-CN" kern="100" dirty="0" smtClean="0">
                <a:solidFill>
                  <a:srgbClr val="333333"/>
                </a:solidFill>
                <a:latin typeface="Calibri" panose="020F0502020204030204" pitchFamily="34" charset="0"/>
                <a:cs typeface="Times New Roman" panose="02020603050405020304" pitchFamily="18" charset="0"/>
              </a:rPr>
              <a:t>4</a:t>
            </a:r>
            <a:r>
              <a:rPr lang="zh-CN" altLang="en-US" kern="100" dirty="0" smtClean="0">
                <a:solidFill>
                  <a:srgbClr val="333333"/>
                </a:solidFill>
                <a:latin typeface="Calibri" panose="020F0502020204030204" pitchFamily="34" charset="0"/>
                <a:cs typeface="Times New Roman" panose="02020603050405020304" pitchFamily="18" charset="0"/>
              </a:rPr>
              <a:t>、</a:t>
            </a:r>
            <a:r>
              <a:rPr lang="zh-CN" altLang="zh-CN" kern="100" dirty="0" smtClean="0">
                <a:solidFill>
                  <a:srgbClr val="333333"/>
                </a:solidFill>
                <a:latin typeface="Calibri" panose="020F0502020204030204" pitchFamily="34" charset="0"/>
                <a:cs typeface="Times New Roman" panose="02020603050405020304" pitchFamily="18" charset="0"/>
              </a:rPr>
              <a:t>第十四</a:t>
            </a:r>
            <a:r>
              <a:rPr lang="zh-CN" altLang="zh-CN" kern="100" dirty="0">
                <a:solidFill>
                  <a:srgbClr val="333333"/>
                </a:solidFill>
                <a:latin typeface="Calibri" panose="020F0502020204030204" pitchFamily="34" charset="0"/>
                <a:cs typeface="Times New Roman" panose="02020603050405020304" pitchFamily="18" charset="0"/>
              </a:rPr>
              <a:t>条 省级国防科技工业主管部门认为需要组织专家对申请单位进行现场核查的，应当书面告知申请人。现场核查所需时间不计算在许可期限内。</a:t>
            </a:r>
            <a:endParaRPr lang="zh-CN" altLang="zh-CN" sz="2400" kern="10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24384139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71604" y="571488"/>
            <a:ext cx="8229600" cy="1143000"/>
          </a:xfrm>
        </p:spPr>
        <p:txBody>
          <a:bodyPr>
            <a:normAutofit/>
          </a:bodyPr>
          <a:lstStyle/>
          <a:p>
            <a:pPr algn="l"/>
            <a:r>
              <a:rPr lang="zh-CN" altLang="en-US" sz="4000" b="1" dirty="0" smtClean="0"/>
              <a:t>三</a:t>
            </a:r>
            <a:r>
              <a:rPr lang="zh-CN" altLang="zh-CN" sz="4000" b="1" dirty="0" smtClean="0"/>
              <a:t>、</a:t>
            </a:r>
            <a:r>
              <a:rPr lang="zh-CN" altLang="en-US" sz="4000" b="1" dirty="0" smtClean="0"/>
              <a:t>各级监管职责分工</a:t>
            </a:r>
            <a:endParaRPr lang="zh-CN" altLang="en-US" sz="4000" dirty="0"/>
          </a:p>
        </p:txBody>
      </p:sp>
      <p:grpSp>
        <p:nvGrpSpPr>
          <p:cNvPr id="4" name="Group 2"/>
          <p:cNvGrpSpPr>
            <a:grpSpLocks/>
          </p:cNvGrpSpPr>
          <p:nvPr/>
        </p:nvGrpSpPr>
        <p:grpSpPr bwMode="auto">
          <a:xfrm>
            <a:off x="71406" y="714356"/>
            <a:ext cx="9009074"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rgbClr val="3333C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rgbClr val="3333C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rgbClr val="FFCF01"/>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1" name="Rectangle 8"/>
              <p:cNvSpPr>
                <a:spLocks noChangeArrowheads="1"/>
              </p:cNvSpPr>
              <p:nvPr/>
            </p:nvSpPr>
            <p:spPr bwMode="auto">
              <a:xfrm>
                <a:off x="1248" y="2640"/>
                <a:ext cx="336" cy="432"/>
              </a:xfrm>
              <a:prstGeom prst="rect">
                <a:avLst/>
              </a:prstGeom>
              <a:gradFill rotWithShape="0">
                <a:gsLst>
                  <a:gs pos="0">
                    <a:srgbClr val="FFCF01"/>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8" name="Rectangle 10"/>
            <p:cNvSpPr>
              <a:spLocks noChangeArrowheads="1"/>
            </p:cNvSpPr>
            <p:nvPr/>
          </p:nvSpPr>
          <p:spPr bwMode="auto">
            <a:xfrm>
              <a:off x="400" y="1536"/>
              <a:ext cx="20" cy="663"/>
            </a:xfrm>
            <a:prstGeom prst="rect">
              <a:avLst/>
            </a:prstGeom>
            <a:solidFill>
              <a:srgbClr val="1C1C1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3" name="矩形 2"/>
          <p:cNvSpPr/>
          <p:nvPr/>
        </p:nvSpPr>
        <p:spPr>
          <a:xfrm>
            <a:off x="387319" y="2116119"/>
            <a:ext cx="8640960" cy="4539704"/>
          </a:xfrm>
          <a:prstGeom prst="rect">
            <a:avLst/>
          </a:prstGeom>
        </p:spPr>
        <p:txBody>
          <a:bodyPr wrap="square">
            <a:spAutoFit/>
          </a:bodyPr>
          <a:lstStyle/>
          <a:p>
            <a:pPr indent="228600" algn="just">
              <a:lnSpc>
                <a:spcPct val="150000"/>
              </a:lnSpc>
              <a:spcAft>
                <a:spcPts val="0"/>
              </a:spcAft>
            </a:pPr>
            <a:r>
              <a:rPr lang="zh-CN" altLang="en-US" kern="100" dirty="0" smtClean="0">
                <a:solidFill>
                  <a:srgbClr val="333333"/>
                </a:solidFill>
                <a:latin typeface="Calibri" panose="020F0502020204030204" pitchFamily="34" charset="0"/>
                <a:cs typeface="Times New Roman" panose="02020603050405020304" pitchFamily="18" charset="0"/>
              </a:rPr>
              <a:t>监管</a:t>
            </a:r>
            <a:endParaRPr lang="en-US" altLang="zh-CN" kern="100" dirty="0" smtClean="0">
              <a:solidFill>
                <a:srgbClr val="333333"/>
              </a:solidFill>
              <a:latin typeface="Calibri" panose="020F0502020204030204" pitchFamily="34" charset="0"/>
              <a:cs typeface="Times New Roman" panose="02020603050405020304" pitchFamily="18" charset="0"/>
            </a:endParaRPr>
          </a:p>
          <a:p>
            <a:pPr indent="228600" algn="just">
              <a:lnSpc>
                <a:spcPct val="150000"/>
              </a:lnSpc>
              <a:spcAft>
                <a:spcPts val="0"/>
              </a:spcAft>
            </a:pPr>
            <a:r>
              <a:rPr lang="en-US" altLang="zh-CN" kern="100" dirty="0" smtClean="0">
                <a:solidFill>
                  <a:srgbClr val="333333"/>
                </a:solidFill>
                <a:latin typeface="Calibri" panose="020F0502020204030204" pitchFamily="34" charset="0"/>
                <a:cs typeface="Times New Roman" panose="02020603050405020304" pitchFamily="18" charset="0"/>
              </a:rPr>
              <a:t>5</a:t>
            </a:r>
            <a:r>
              <a:rPr lang="zh-CN" altLang="en-US" kern="100" dirty="0" smtClean="0">
                <a:solidFill>
                  <a:srgbClr val="333333"/>
                </a:solidFill>
                <a:latin typeface="Calibri" panose="020F0502020204030204" pitchFamily="34" charset="0"/>
                <a:cs typeface="Times New Roman" panose="02020603050405020304" pitchFamily="18" charset="0"/>
              </a:rPr>
              <a:t>、</a:t>
            </a:r>
            <a:r>
              <a:rPr lang="zh-CN" altLang="zh-CN" kern="100" dirty="0" smtClean="0">
                <a:solidFill>
                  <a:srgbClr val="333333"/>
                </a:solidFill>
                <a:latin typeface="Calibri" panose="020F0502020204030204" pitchFamily="34" charset="0"/>
                <a:cs typeface="Times New Roman" panose="02020603050405020304" pitchFamily="18" charset="0"/>
              </a:rPr>
              <a:t>第二十二</a:t>
            </a:r>
            <a:r>
              <a:rPr lang="zh-CN" altLang="zh-CN" kern="100" dirty="0">
                <a:solidFill>
                  <a:srgbClr val="333333"/>
                </a:solidFill>
                <a:latin typeface="Calibri" panose="020F0502020204030204" pitchFamily="34" charset="0"/>
                <a:cs typeface="Times New Roman" panose="02020603050405020304" pitchFamily="18" charset="0"/>
              </a:rPr>
              <a:t>条 销售民用爆炸物品的企业，应当自民用爆炸物品买卖成交之日起</a:t>
            </a:r>
            <a:r>
              <a:rPr lang="en-US" altLang="zh-CN" kern="100" dirty="0">
                <a:solidFill>
                  <a:srgbClr val="333333"/>
                </a:solidFill>
                <a:latin typeface="Calibri" panose="020F0502020204030204" pitchFamily="34" charset="0"/>
                <a:cs typeface="Times New Roman" panose="02020603050405020304" pitchFamily="18" charset="0"/>
              </a:rPr>
              <a:t>3</a:t>
            </a:r>
            <a:r>
              <a:rPr lang="zh-CN" altLang="zh-CN" kern="100" dirty="0">
                <a:solidFill>
                  <a:srgbClr val="333333"/>
                </a:solidFill>
                <a:latin typeface="Calibri" panose="020F0502020204030204" pitchFamily="34" charset="0"/>
                <a:cs typeface="Times New Roman" panose="02020603050405020304" pitchFamily="18" charset="0"/>
              </a:rPr>
              <a:t>日内，将销售的品种、数量和购买单位向企业所在地省级国防科技工业主管部门和所在地县级人民政府公安机关备案。</a:t>
            </a:r>
            <a:endParaRPr lang="zh-CN" altLang="zh-CN" sz="2400" kern="100" dirty="0">
              <a:latin typeface="Calibri" panose="020F0502020204030204" pitchFamily="34" charset="0"/>
              <a:cs typeface="Times New Roman" panose="02020603050405020304" pitchFamily="18" charset="0"/>
            </a:endParaRPr>
          </a:p>
          <a:p>
            <a:pPr indent="228600" algn="just">
              <a:lnSpc>
                <a:spcPct val="150000"/>
              </a:lnSpc>
              <a:spcAft>
                <a:spcPts val="0"/>
              </a:spcAft>
            </a:pPr>
            <a:r>
              <a:rPr lang="en-US" altLang="zh-CN" kern="100" dirty="0" smtClean="0">
                <a:solidFill>
                  <a:srgbClr val="333333"/>
                </a:solidFill>
                <a:latin typeface="Calibri" panose="020F0502020204030204" pitchFamily="34" charset="0"/>
                <a:cs typeface="Times New Roman" panose="02020603050405020304" pitchFamily="18" charset="0"/>
              </a:rPr>
              <a:t>6</a:t>
            </a:r>
            <a:r>
              <a:rPr lang="zh-CN" altLang="en-US" kern="100" dirty="0" smtClean="0">
                <a:solidFill>
                  <a:srgbClr val="333333"/>
                </a:solidFill>
                <a:latin typeface="Calibri" panose="020F0502020204030204" pitchFamily="34" charset="0"/>
                <a:cs typeface="Times New Roman" panose="02020603050405020304" pitchFamily="18" charset="0"/>
              </a:rPr>
              <a:t>、</a:t>
            </a:r>
            <a:r>
              <a:rPr lang="zh-CN" altLang="zh-CN" kern="100" dirty="0" smtClean="0">
                <a:solidFill>
                  <a:srgbClr val="333333"/>
                </a:solidFill>
                <a:latin typeface="Calibri" panose="020F0502020204030204" pitchFamily="34" charset="0"/>
                <a:cs typeface="Times New Roman" panose="02020603050405020304" pitchFamily="18" charset="0"/>
              </a:rPr>
              <a:t>第二十四</a:t>
            </a:r>
            <a:r>
              <a:rPr lang="zh-CN" altLang="zh-CN" kern="100" dirty="0">
                <a:solidFill>
                  <a:srgbClr val="333333"/>
                </a:solidFill>
                <a:latin typeface="Calibri" panose="020F0502020204030204" pitchFamily="34" charset="0"/>
                <a:cs typeface="Times New Roman" panose="02020603050405020304" pitchFamily="18" charset="0"/>
              </a:rPr>
              <a:t>条 省级国防科技工业主管部门应当加强对《民用爆炸物品销售许可证》的监督管理，建立健全许可申请受理、审查、颁证等各项管理制度，并于每季度第一个月</a:t>
            </a:r>
            <a:r>
              <a:rPr lang="en-US" altLang="zh-CN" kern="100" dirty="0">
                <a:solidFill>
                  <a:srgbClr val="333333"/>
                </a:solidFill>
                <a:latin typeface="Calibri" panose="020F0502020204030204" pitchFamily="34" charset="0"/>
                <a:cs typeface="Times New Roman" panose="02020603050405020304" pitchFamily="18" charset="0"/>
              </a:rPr>
              <a:t>20</a:t>
            </a:r>
            <a:r>
              <a:rPr lang="zh-CN" altLang="zh-CN" kern="100" dirty="0">
                <a:solidFill>
                  <a:srgbClr val="333333"/>
                </a:solidFill>
                <a:latin typeface="Calibri" panose="020F0502020204030204" pitchFamily="34" charset="0"/>
                <a:cs typeface="Times New Roman" panose="02020603050405020304" pitchFamily="18" charset="0"/>
              </a:rPr>
              <a:t>日之前将上季度销售许可证变更情况向国防科工委报告。</a:t>
            </a:r>
            <a:endParaRPr lang="zh-CN" altLang="zh-CN" sz="2400" kern="100" dirty="0">
              <a:latin typeface="Calibri" panose="020F0502020204030204" pitchFamily="34" charset="0"/>
              <a:cs typeface="Times New Roman" panose="02020603050405020304" pitchFamily="18" charset="0"/>
            </a:endParaRPr>
          </a:p>
          <a:p>
            <a:pPr indent="304800">
              <a:lnSpc>
                <a:spcPts val="1950"/>
              </a:lnSpc>
            </a:pPr>
            <a:r>
              <a:rPr lang="en-US" altLang="zh-CN" kern="0" dirty="0" smtClean="0">
                <a:solidFill>
                  <a:srgbClr val="333333"/>
                </a:solidFill>
                <a:latin typeface="Calibri" panose="020F0502020204030204" pitchFamily="34" charset="0"/>
                <a:cs typeface="宋体" panose="02010600030101010101" pitchFamily="2" charset="-122"/>
              </a:rPr>
              <a:t>7</a:t>
            </a:r>
            <a:r>
              <a:rPr lang="zh-CN" altLang="en-US" kern="0" dirty="0" smtClean="0">
                <a:solidFill>
                  <a:srgbClr val="333333"/>
                </a:solidFill>
                <a:latin typeface="Calibri" panose="020F0502020204030204" pitchFamily="34" charset="0"/>
                <a:cs typeface="宋体" panose="02010600030101010101" pitchFamily="2" charset="-122"/>
              </a:rPr>
              <a:t>、</a:t>
            </a:r>
            <a:r>
              <a:rPr lang="zh-CN" altLang="zh-CN" kern="0" dirty="0" smtClean="0">
                <a:solidFill>
                  <a:srgbClr val="333333"/>
                </a:solidFill>
                <a:latin typeface="Calibri" panose="020F0502020204030204" pitchFamily="34" charset="0"/>
                <a:cs typeface="宋体" panose="02010600030101010101" pitchFamily="2" charset="-122"/>
              </a:rPr>
              <a:t>第二十六</a:t>
            </a:r>
            <a:r>
              <a:rPr lang="zh-CN" altLang="zh-CN" kern="0" dirty="0">
                <a:solidFill>
                  <a:srgbClr val="333333"/>
                </a:solidFill>
                <a:latin typeface="Calibri" panose="020F0502020204030204" pitchFamily="34" charset="0"/>
                <a:cs typeface="宋体" panose="02010600030101010101" pitchFamily="2" charset="-122"/>
              </a:rPr>
              <a:t>条 省级国防科技工业主管部门负责对已取得《民用爆炸物品销售许可证》的企业进行年检。民用爆炸物品销售企业应当于每年</a:t>
            </a:r>
            <a:r>
              <a:rPr lang="en-US" altLang="zh-CN" kern="0" dirty="0">
                <a:solidFill>
                  <a:srgbClr val="333333"/>
                </a:solidFill>
                <a:latin typeface="Calibri" panose="020F0502020204030204" pitchFamily="34" charset="0"/>
                <a:cs typeface="宋体" panose="02010600030101010101" pitchFamily="2" charset="-122"/>
              </a:rPr>
              <a:t>3</a:t>
            </a:r>
            <a:r>
              <a:rPr lang="zh-CN" altLang="zh-CN" kern="0" dirty="0">
                <a:solidFill>
                  <a:srgbClr val="333333"/>
                </a:solidFill>
                <a:latin typeface="Calibri" panose="020F0502020204030204" pitchFamily="34" charset="0"/>
                <a:cs typeface="宋体" panose="02010600030101010101" pitchFamily="2" charset="-122"/>
              </a:rPr>
              <a:t>月底前向发证机关提交《民用爆炸物品销售许可证年检表》（一式</a:t>
            </a:r>
            <a:r>
              <a:rPr lang="en-US" altLang="zh-CN" kern="0" dirty="0">
                <a:solidFill>
                  <a:srgbClr val="333333"/>
                </a:solidFill>
                <a:latin typeface="Calibri" panose="020F0502020204030204" pitchFamily="34" charset="0"/>
                <a:cs typeface="宋体" panose="02010600030101010101" pitchFamily="2" charset="-122"/>
              </a:rPr>
              <a:t>3</a:t>
            </a:r>
            <a:r>
              <a:rPr lang="zh-CN" altLang="zh-CN" kern="0" dirty="0">
                <a:solidFill>
                  <a:srgbClr val="333333"/>
                </a:solidFill>
                <a:latin typeface="Calibri" panose="020F0502020204030204" pitchFamily="34" charset="0"/>
                <a:cs typeface="宋体" panose="02010600030101010101" pitchFamily="2" charset="-122"/>
              </a:rPr>
              <a:t>份，见附件</a:t>
            </a:r>
            <a:r>
              <a:rPr lang="en-US" altLang="zh-CN" kern="0" dirty="0">
                <a:solidFill>
                  <a:srgbClr val="333333"/>
                </a:solidFill>
                <a:latin typeface="Calibri" panose="020F0502020204030204" pitchFamily="34" charset="0"/>
                <a:cs typeface="宋体" panose="02010600030101010101" pitchFamily="2" charset="-122"/>
              </a:rPr>
              <a:t>2</a:t>
            </a:r>
            <a:r>
              <a:rPr lang="zh-CN" altLang="zh-CN" kern="0" dirty="0">
                <a:solidFill>
                  <a:srgbClr val="333333"/>
                </a:solidFill>
                <a:latin typeface="Calibri" panose="020F0502020204030204" pitchFamily="34" charset="0"/>
                <a:cs typeface="宋体" panose="02010600030101010101" pitchFamily="2" charset="-122"/>
              </a:rPr>
              <a:t>）。 </a:t>
            </a:r>
            <a:endParaRPr lang="zh-CN" altLang="zh-CN" sz="2400" kern="100" dirty="0">
              <a:latin typeface="Calibri" panose="020F0502020204030204" pitchFamily="34" charset="0"/>
              <a:cs typeface="Times New Roman" panose="02020603050405020304" pitchFamily="18" charset="0"/>
            </a:endParaRPr>
          </a:p>
          <a:p>
            <a:pPr indent="304800">
              <a:lnSpc>
                <a:spcPts val="1950"/>
              </a:lnSpc>
            </a:pPr>
            <a:r>
              <a:rPr lang="en-US" altLang="zh-CN" kern="0" dirty="0" smtClean="0">
                <a:solidFill>
                  <a:srgbClr val="333333"/>
                </a:solidFill>
                <a:latin typeface="Calibri" panose="020F0502020204030204" pitchFamily="34" charset="0"/>
                <a:cs typeface="宋体" panose="02010600030101010101" pitchFamily="2" charset="-122"/>
              </a:rPr>
              <a:t>8</a:t>
            </a:r>
            <a:r>
              <a:rPr lang="zh-CN" altLang="en-US" kern="0" dirty="0" smtClean="0">
                <a:solidFill>
                  <a:srgbClr val="333333"/>
                </a:solidFill>
                <a:latin typeface="Calibri" panose="020F0502020204030204" pitchFamily="34" charset="0"/>
                <a:cs typeface="宋体" panose="02010600030101010101" pitchFamily="2" charset="-122"/>
              </a:rPr>
              <a:t>、</a:t>
            </a:r>
            <a:r>
              <a:rPr lang="zh-CN" altLang="zh-CN" kern="0" dirty="0" smtClean="0">
                <a:solidFill>
                  <a:srgbClr val="333333"/>
                </a:solidFill>
                <a:latin typeface="Calibri" panose="020F0502020204030204" pitchFamily="34" charset="0"/>
                <a:cs typeface="宋体" panose="02010600030101010101" pitchFamily="2" charset="-122"/>
              </a:rPr>
              <a:t>第二十七</a:t>
            </a:r>
            <a:r>
              <a:rPr lang="zh-CN" altLang="zh-CN" kern="0" dirty="0">
                <a:solidFill>
                  <a:srgbClr val="333333"/>
                </a:solidFill>
                <a:latin typeface="Calibri" panose="020F0502020204030204" pitchFamily="34" charset="0"/>
                <a:cs typeface="宋体" panose="02010600030101010101" pitchFamily="2" charset="-122"/>
              </a:rPr>
              <a:t>条 省级国防科技工业主管部门应当自收到年检表之日起</a:t>
            </a:r>
            <a:r>
              <a:rPr lang="en-US" altLang="zh-CN" kern="0" dirty="0">
                <a:solidFill>
                  <a:srgbClr val="333333"/>
                </a:solidFill>
                <a:latin typeface="Calibri" panose="020F0502020204030204" pitchFamily="34" charset="0"/>
                <a:cs typeface="宋体" panose="02010600030101010101" pitchFamily="2" charset="-122"/>
              </a:rPr>
              <a:t>20</a:t>
            </a:r>
            <a:r>
              <a:rPr lang="zh-CN" altLang="zh-CN" kern="0" dirty="0">
                <a:solidFill>
                  <a:srgbClr val="333333"/>
                </a:solidFill>
                <a:latin typeface="Calibri" panose="020F0502020204030204" pitchFamily="34" charset="0"/>
                <a:cs typeface="宋体" panose="02010600030101010101" pitchFamily="2" charset="-122"/>
              </a:rPr>
              <a:t>日内完成年检工作。符合条件的，在年检表上盖章；不符合条件的，书面告知企业并限期整改。</a:t>
            </a:r>
            <a:endParaRPr lang="zh-CN" altLang="zh-CN" sz="2400" kern="10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16370376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71604" y="571488"/>
            <a:ext cx="8229600" cy="1143000"/>
          </a:xfrm>
        </p:spPr>
        <p:txBody>
          <a:bodyPr>
            <a:normAutofit/>
          </a:bodyPr>
          <a:lstStyle/>
          <a:p>
            <a:pPr algn="l"/>
            <a:r>
              <a:rPr lang="zh-CN" altLang="en-US" sz="4000" b="1" dirty="0" smtClean="0"/>
              <a:t>四</a:t>
            </a:r>
            <a:r>
              <a:rPr lang="zh-CN" altLang="zh-CN" sz="4000" b="1" dirty="0" smtClean="0"/>
              <a:t>、</a:t>
            </a:r>
            <a:r>
              <a:rPr lang="zh-CN" altLang="en-US" sz="4000" b="1" dirty="0" smtClean="0"/>
              <a:t>现场检查注意事项</a:t>
            </a:r>
            <a:endParaRPr lang="zh-CN" altLang="en-US" sz="4000" dirty="0"/>
          </a:p>
        </p:txBody>
      </p:sp>
      <p:grpSp>
        <p:nvGrpSpPr>
          <p:cNvPr id="4" name="Group 2"/>
          <p:cNvGrpSpPr>
            <a:grpSpLocks/>
          </p:cNvGrpSpPr>
          <p:nvPr/>
        </p:nvGrpSpPr>
        <p:grpSpPr bwMode="auto">
          <a:xfrm>
            <a:off x="71406" y="714356"/>
            <a:ext cx="9009074"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rgbClr val="3333C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rgbClr val="3333C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rgbClr val="FFCF01"/>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1" name="Rectangle 8"/>
              <p:cNvSpPr>
                <a:spLocks noChangeArrowheads="1"/>
              </p:cNvSpPr>
              <p:nvPr/>
            </p:nvSpPr>
            <p:spPr bwMode="auto">
              <a:xfrm>
                <a:off x="1248" y="2640"/>
                <a:ext cx="336" cy="432"/>
              </a:xfrm>
              <a:prstGeom prst="rect">
                <a:avLst/>
              </a:prstGeom>
              <a:gradFill rotWithShape="0">
                <a:gsLst>
                  <a:gs pos="0">
                    <a:srgbClr val="FFCF01"/>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8" name="Rectangle 10"/>
            <p:cNvSpPr>
              <a:spLocks noChangeArrowheads="1"/>
            </p:cNvSpPr>
            <p:nvPr/>
          </p:nvSpPr>
          <p:spPr bwMode="auto">
            <a:xfrm>
              <a:off x="400" y="1536"/>
              <a:ext cx="20" cy="663"/>
            </a:xfrm>
            <a:prstGeom prst="rect">
              <a:avLst/>
            </a:prstGeom>
            <a:solidFill>
              <a:srgbClr val="1C1C1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3" name="矩形 2"/>
          <p:cNvSpPr/>
          <p:nvPr/>
        </p:nvSpPr>
        <p:spPr>
          <a:xfrm>
            <a:off x="387319" y="2077496"/>
            <a:ext cx="7611473" cy="4678204"/>
          </a:xfrm>
          <a:prstGeom prst="rect">
            <a:avLst/>
          </a:prstGeom>
        </p:spPr>
        <p:txBody>
          <a:bodyPr wrap="square">
            <a:spAutoFit/>
          </a:bodyPr>
          <a:lstStyle/>
          <a:p>
            <a:r>
              <a:rPr lang="en-US" altLang="zh-CN"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a:t>
            </a:r>
            <a:r>
              <a:rPr lang="zh-CN" altLang="en-US"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安全生产法</a:t>
            </a:r>
            <a:r>
              <a:rPr lang="en-US" altLang="zh-CN"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a:t>
            </a:r>
            <a:r>
              <a:rPr lang="zh-CN" altLang="en-US"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第六十二条规定  </a:t>
            </a:r>
            <a:r>
              <a:rPr lang="zh-CN" altLang="en-US" kern="0" dirty="0">
                <a:solidFill>
                  <a:srgbClr val="000000"/>
                </a:solidFill>
                <a:latin typeface="Calibri" panose="020F0502020204030204" pitchFamily="34" charset="0"/>
                <a:ea typeface="仿宋_GB2312" panose="02010609030101010101" pitchFamily="49" charset="-122"/>
                <a:cs typeface="宋体" panose="02010600030101010101" pitchFamily="2" charset="-122"/>
              </a:rPr>
              <a:t>依法进行现场</a:t>
            </a:r>
            <a:r>
              <a:rPr lang="zh-CN" altLang="en-US"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检查、依法核查。</a:t>
            </a:r>
            <a:endParaRPr lang="en-US" altLang="zh-CN"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endParaRPr>
          </a:p>
          <a:p>
            <a:endParaRPr lang="en-US" altLang="zh-CN" kern="0" dirty="0">
              <a:solidFill>
                <a:srgbClr val="000000"/>
              </a:solidFill>
              <a:latin typeface="Calibri" panose="020F0502020204030204" pitchFamily="34" charset="0"/>
              <a:ea typeface="仿宋_GB2312" panose="02010609030101010101" pitchFamily="49" charset="-122"/>
            </a:endParaRPr>
          </a:p>
          <a:p>
            <a:r>
              <a:rPr lang="zh-CN" altLang="en-US" sz="2800" kern="0" dirty="0" smtClean="0">
                <a:solidFill>
                  <a:srgbClr val="000000"/>
                </a:solidFill>
                <a:latin typeface="Calibri" panose="020F0502020204030204" pitchFamily="34" charset="0"/>
                <a:ea typeface="仿宋_GB2312" panose="02010609030101010101" pitchFamily="49" charset="-122"/>
              </a:rPr>
              <a:t>一）监督检查类型：</a:t>
            </a:r>
            <a:endParaRPr lang="en-US" altLang="zh-CN" sz="2800" kern="0" dirty="0" smtClean="0">
              <a:solidFill>
                <a:srgbClr val="000000"/>
              </a:solidFill>
              <a:latin typeface="Calibri" panose="020F0502020204030204" pitchFamily="34" charset="0"/>
              <a:ea typeface="仿宋_GB2312" panose="02010609030101010101" pitchFamily="49" charset="-122"/>
            </a:endParaRPr>
          </a:p>
          <a:p>
            <a:endParaRPr lang="en-US" altLang="zh-CN" kern="0" dirty="0" smtClean="0">
              <a:solidFill>
                <a:srgbClr val="000000"/>
              </a:solidFill>
              <a:latin typeface="Calibri" panose="020F0502020204030204" pitchFamily="34" charset="0"/>
              <a:ea typeface="仿宋_GB2312" panose="02010609030101010101" pitchFamily="49" charset="-122"/>
            </a:endParaRPr>
          </a:p>
          <a:p>
            <a:r>
              <a:rPr lang="en-US" altLang="zh-CN" sz="2400" dirty="0" smtClean="0"/>
              <a:t>1</a:t>
            </a:r>
            <a:r>
              <a:rPr lang="zh-CN" altLang="en-US" sz="2400" dirty="0" smtClean="0"/>
              <a:t>、 按照年度计划检查：有序开展、有计划开展、有目的地开展。</a:t>
            </a:r>
            <a:endParaRPr lang="en-US" altLang="zh-CN" dirty="0"/>
          </a:p>
          <a:p>
            <a:endParaRPr lang="en-US" altLang="zh-CN" dirty="0"/>
          </a:p>
          <a:p>
            <a:r>
              <a:rPr lang="en-US" altLang="zh-CN" sz="2400" dirty="0"/>
              <a:t>2</a:t>
            </a:r>
            <a:r>
              <a:rPr lang="zh-CN" altLang="en-US" sz="2400" dirty="0"/>
              <a:t>、按照上级要求突击检查：专项行动、重大活动、安全</a:t>
            </a:r>
            <a:r>
              <a:rPr lang="zh-CN" altLang="en-US" sz="2400" dirty="0" smtClean="0"/>
              <a:t>月等</a:t>
            </a:r>
            <a:r>
              <a:rPr lang="zh-CN" altLang="en-US" sz="2400" dirty="0"/>
              <a:t>。</a:t>
            </a:r>
            <a:endParaRPr lang="en-US" altLang="zh-CN" sz="2400" dirty="0"/>
          </a:p>
          <a:p>
            <a:endParaRPr lang="en-US" altLang="zh-CN" sz="2400" dirty="0"/>
          </a:p>
          <a:p>
            <a:r>
              <a:rPr lang="en-US" altLang="zh-CN" sz="2400" dirty="0"/>
              <a:t>3</a:t>
            </a:r>
            <a:r>
              <a:rPr lang="zh-CN" altLang="en-US" sz="2400" dirty="0" smtClean="0"/>
              <a:t>、许可初审现场核查。</a:t>
            </a:r>
            <a:endParaRPr lang="en-US" altLang="zh-CN" dirty="0"/>
          </a:p>
          <a:p>
            <a:endParaRPr lang="en-US" altLang="zh-CN" dirty="0" smtClean="0"/>
          </a:p>
          <a:p>
            <a:endParaRPr lang="en-US" altLang="zh-CN" dirty="0"/>
          </a:p>
          <a:p>
            <a:endParaRPr lang="zh-CN" altLang="en-US" dirty="0"/>
          </a:p>
        </p:txBody>
      </p:sp>
    </p:spTree>
    <p:extLst>
      <p:ext uri="{BB962C8B-B14F-4D97-AF65-F5344CB8AC3E}">
        <p14:creationId xmlns:p14="http://schemas.microsoft.com/office/powerpoint/2010/main" xmlns="" val="13367803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71604" y="571488"/>
            <a:ext cx="8229600" cy="1143000"/>
          </a:xfrm>
        </p:spPr>
        <p:txBody>
          <a:bodyPr>
            <a:normAutofit/>
          </a:bodyPr>
          <a:lstStyle/>
          <a:p>
            <a:pPr algn="l"/>
            <a:r>
              <a:rPr lang="zh-CN" altLang="en-US" sz="4000" b="1" dirty="0" smtClean="0"/>
              <a:t>四</a:t>
            </a:r>
            <a:r>
              <a:rPr lang="zh-CN" altLang="zh-CN" sz="4000" b="1" dirty="0" smtClean="0"/>
              <a:t>、</a:t>
            </a:r>
            <a:r>
              <a:rPr lang="zh-CN" altLang="en-US" sz="4000" b="1" dirty="0" smtClean="0"/>
              <a:t>现场检查注意事项</a:t>
            </a:r>
            <a:endParaRPr lang="zh-CN" altLang="en-US" sz="4000" dirty="0"/>
          </a:p>
        </p:txBody>
      </p:sp>
      <p:grpSp>
        <p:nvGrpSpPr>
          <p:cNvPr id="4" name="Group 2"/>
          <p:cNvGrpSpPr>
            <a:grpSpLocks/>
          </p:cNvGrpSpPr>
          <p:nvPr/>
        </p:nvGrpSpPr>
        <p:grpSpPr bwMode="auto">
          <a:xfrm>
            <a:off x="71406" y="714356"/>
            <a:ext cx="9009074"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rgbClr val="3333C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rgbClr val="3333C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rgbClr val="FFCF01"/>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1" name="Rectangle 8"/>
              <p:cNvSpPr>
                <a:spLocks noChangeArrowheads="1"/>
              </p:cNvSpPr>
              <p:nvPr/>
            </p:nvSpPr>
            <p:spPr bwMode="auto">
              <a:xfrm>
                <a:off x="1248" y="2640"/>
                <a:ext cx="336" cy="432"/>
              </a:xfrm>
              <a:prstGeom prst="rect">
                <a:avLst/>
              </a:prstGeom>
              <a:gradFill rotWithShape="0">
                <a:gsLst>
                  <a:gs pos="0">
                    <a:srgbClr val="FFCF01"/>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8" name="Rectangle 10"/>
            <p:cNvSpPr>
              <a:spLocks noChangeArrowheads="1"/>
            </p:cNvSpPr>
            <p:nvPr/>
          </p:nvSpPr>
          <p:spPr bwMode="auto">
            <a:xfrm>
              <a:off x="400" y="1536"/>
              <a:ext cx="20" cy="663"/>
            </a:xfrm>
            <a:prstGeom prst="rect">
              <a:avLst/>
            </a:prstGeom>
            <a:solidFill>
              <a:srgbClr val="1C1C1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14" name="矩形 13"/>
          <p:cNvSpPr/>
          <p:nvPr/>
        </p:nvSpPr>
        <p:spPr>
          <a:xfrm>
            <a:off x="365615" y="1890924"/>
            <a:ext cx="7611473" cy="4893647"/>
          </a:xfrm>
          <a:prstGeom prst="rect">
            <a:avLst/>
          </a:prstGeom>
        </p:spPr>
        <p:txBody>
          <a:bodyPr wrap="square">
            <a:spAutoFit/>
          </a:bodyPr>
          <a:lstStyle/>
          <a:p>
            <a:r>
              <a:rPr lang="en-US" altLang="zh-CN"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a:t>
            </a:r>
            <a:r>
              <a:rPr lang="zh-CN" altLang="en-US"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安全生产法</a:t>
            </a:r>
            <a:r>
              <a:rPr lang="en-US" altLang="zh-CN"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a:t>
            </a:r>
            <a:r>
              <a:rPr lang="zh-CN" altLang="en-US"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第六十二条规定  </a:t>
            </a:r>
            <a:r>
              <a:rPr lang="zh-CN" altLang="en-US" kern="0" dirty="0">
                <a:solidFill>
                  <a:srgbClr val="000000"/>
                </a:solidFill>
                <a:latin typeface="Calibri" panose="020F0502020204030204" pitchFamily="34" charset="0"/>
                <a:ea typeface="仿宋_GB2312" panose="02010609030101010101" pitchFamily="49" charset="-122"/>
                <a:cs typeface="宋体" panose="02010600030101010101" pitchFamily="2" charset="-122"/>
              </a:rPr>
              <a:t>依法进行现场</a:t>
            </a:r>
            <a:r>
              <a:rPr lang="zh-CN" altLang="en-US"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检查</a:t>
            </a:r>
            <a:endParaRPr lang="en-US" altLang="zh-CN"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endParaRPr>
          </a:p>
          <a:p>
            <a:endParaRPr lang="en-US" altLang="zh-CN" kern="0" dirty="0">
              <a:solidFill>
                <a:srgbClr val="000000"/>
              </a:solidFill>
              <a:latin typeface="Calibri" panose="020F0502020204030204" pitchFamily="34" charset="0"/>
              <a:ea typeface="仿宋_GB2312" panose="02010609030101010101" pitchFamily="49" charset="-122"/>
            </a:endParaRPr>
          </a:p>
          <a:p>
            <a:r>
              <a:rPr lang="zh-CN" altLang="en-US" sz="2800" kern="0" dirty="0" smtClean="0">
                <a:solidFill>
                  <a:srgbClr val="000000"/>
                </a:solidFill>
                <a:latin typeface="Calibri" panose="020F0502020204030204" pitchFamily="34" charset="0"/>
                <a:ea typeface="仿宋_GB2312" panose="02010609030101010101" pitchFamily="49" charset="-122"/>
              </a:rPr>
              <a:t>二）制定计划：</a:t>
            </a:r>
            <a:endParaRPr lang="en-US" altLang="zh-CN" kern="0" dirty="0" smtClean="0">
              <a:solidFill>
                <a:srgbClr val="000000"/>
              </a:solidFill>
              <a:latin typeface="Calibri" panose="020F0502020204030204" pitchFamily="34" charset="0"/>
              <a:ea typeface="仿宋_GB2312" panose="02010609030101010101" pitchFamily="49" charset="-122"/>
            </a:endParaRPr>
          </a:p>
          <a:p>
            <a:r>
              <a:rPr lang="zh-CN" altLang="en-US" sz="2400" dirty="0" smtClean="0"/>
              <a:t>编制年度计划：频次、内容、方式方法、组织形式，领队、组成人员、内部分工。。。。</a:t>
            </a:r>
            <a:endParaRPr lang="en-US" altLang="zh-CN" sz="2400" dirty="0" smtClean="0"/>
          </a:p>
          <a:p>
            <a:r>
              <a:rPr lang="zh-CN" altLang="en-US" sz="1600" dirty="0" smtClean="0"/>
              <a:t>设计检查内容可依据</a:t>
            </a:r>
            <a:r>
              <a:rPr lang="en-US" altLang="zh-CN" sz="1600" dirty="0" smtClean="0"/>
              <a:t>WJ9075《</a:t>
            </a:r>
            <a:r>
              <a:rPr lang="zh-CN" altLang="en-US" sz="1600" dirty="0" smtClean="0"/>
              <a:t>民爆企业安全检查检查表法</a:t>
            </a:r>
            <a:r>
              <a:rPr lang="en-US" altLang="zh-CN" sz="1600" dirty="0" smtClean="0"/>
              <a:t>》</a:t>
            </a:r>
            <a:r>
              <a:rPr lang="zh-CN" altLang="en-US" sz="1600" dirty="0" smtClean="0"/>
              <a:t>和</a:t>
            </a:r>
            <a:r>
              <a:rPr lang="en-US" altLang="zh-CN" sz="1600" dirty="0" smtClean="0"/>
              <a:t>GB</a:t>
            </a:r>
            <a:r>
              <a:rPr lang="zh-CN" altLang="en-US" sz="1600" dirty="0" smtClean="0"/>
              <a:t> </a:t>
            </a:r>
            <a:r>
              <a:rPr lang="en-US" altLang="zh-CN" sz="1600" dirty="0" smtClean="0"/>
              <a:t>28263《</a:t>
            </a:r>
            <a:r>
              <a:rPr lang="zh-CN" altLang="en-US" sz="1600" dirty="0" smtClean="0"/>
              <a:t>民爆生产、销售企业安全管理规程</a:t>
            </a:r>
            <a:r>
              <a:rPr lang="en-US" altLang="zh-CN" sz="1600" dirty="0" smtClean="0"/>
              <a:t>》</a:t>
            </a:r>
            <a:r>
              <a:rPr lang="zh-CN" altLang="en-US" sz="1600" dirty="0" smtClean="0"/>
              <a:t>中相关内容；</a:t>
            </a:r>
            <a:r>
              <a:rPr lang="zh-CN" altLang="en-US" kern="0" dirty="0">
                <a:solidFill>
                  <a:srgbClr val="000000"/>
                </a:solidFill>
                <a:latin typeface="Calibri" panose="020F0502020204030204" pitchFamily="34" charset="0"/>
                <a:ea typeface="仿宋_GB2312" panose="02010609030101010101" pitchFamily="49" charset="-122"/>
              </a:rPr>
              <a:t>安全生产标准化通则</a:t>
            </a:r>
            <a:r>
              <a:rPr lang="zh-CN" altLang="en-US" kern="0" dirty="0" smtClean="0">
                <a:solidFill>
                  <a:srgbClr val="000000"/>
                </a:solidFill>
                <a:latin typeface="Calibri" panose="020F0502020204030204" pitchFamily="34" charset="0"/>
                <a:ea typeface="仿宋_GB2312" panose="02010609030101010101" pitchFamily="49" charset="-122"/>
              </a:rPr>
              <a:t>。</a:t>
            </a:r>
            <a:endParaRPr lang="en-US" altLang="zh-CN" dirty="0"/>
          </a:p>
          <a:p>
            <a:r>
              <a:rPr lang="zh-CN" altLang="en-US" sz="2400" dirty="0"/>
              <a:t>突击检查预案</a:t>
            </a:r>
            <a:r>
              <a:rPr lang="zh-CN" altLang="en-US" sz="2400" dirty="0" smtClean="0"/>
              <a:t>：内容、</a:t>
            </a:r>
            <a:r>
              <a:rPr lang="zh-CN" altLang="en-US" sz="2400" dirty="0"/>
              <a:t>方式方法</a:t>
            </a:r>
            <a:r>
              <a:rPr lang="zh-CN" altLang="en-US" sz="2400" dirty="0" smtClean="0"/>
              <a:t>、。。。</a:t>
            </a:r>
            <a:r>
              <a:rPr lang="zh-CN" altLang="zh-CN" sz="2400" dirty="0"/>
              <a:t>打非治违</a:t>
            </a:r>
            <a:endParaRPr lang="en-US" altLang="zh-CN" sz="2400" dirty="0"/>
          </a:p>
          <a:p>
            <a:r>
              <a:rPr lang="zh-CN" altLang="en-US" sz="2800" dirty="0" smtClean="0"/>
              <a:t>三）准备现场记录资料</a:t>
            </a:r>
            <a:endParaRPr lang="en-US" altLang="zh-CN" sz="2800" dirty="0" smtClean="0"/>
          </a:p>
          <a:p>
            <a:r>
              <a:rPr lang="en-US" altLang="zh-CN" sz="2000" dirty="0" smtClean="0"/>
              <a:t>1</a:t>
            </a:r>
            <a:r>
              <a:rPr lang="zh-CN" altLang="en-US" sz="2000" dirty="0" smtClean="0"/>
              <a:t>）通知单</a:t>
            </a:r>
            <a:endParaRPr lang="en-US" altLang="zh-CN" sz="2000" dirty="0" smtClean="0"/>
          </a:p>
          <a:p>
            <a:r>
              <a:rPr lang="en-US" altLang="zh-CN" sz="2000" dirty="0" smtClean="0"/>
              <a:t>2</a:t>
            </a:r>
            <a:r>
              <a:rPr lang="zh-CN" altLang="en-US" sz="2000" dirty="0" smtClean="0"/>
              <a:t>）记录表格</a:t>
            </a:r>
            <a:endParaRPr lang="en-US" altLang="zh-CN" sz="2000" dirty="0" smtClean="0"/>
          </a:p>
          <a:p>
            <a:r>
              <a:rPr lang="en-US" altLang="zh-CN" sz="2000" dirty="0" smtClean="0"/>
              <a:t>3</a:t>
            </a:r>
            <a:r>
              <a:rPr lang="zh-CN" altLang="en-US" sz="2000" dirty="0" smtClean="0"/>
              <a:t>）专用记录本</a:t>
            </a:r>
            <a:endParaRPr lang="en-US" altLang="zh-CN" sz="2000" dirty="0"/>
          </a:p>
          <a:p>
            <a:r>
              <a:rPr lang="en-US" altLang="zh-CN" dirty="0" smtClean="0"/>
              <a:t>4</a:t>
            </a:r>
            <a:r>
              <a:rPr lang="zh-CN" altLang="en-US" dirty="0" smtClean="0"/>
              <a:t>）隐患整改记录</a:t>
            </a:r>
            <a:endParaRPr lang="en-US" altLang="zh-CN" dirty="0" smtClean="0"/>
          </a:p>
          <a:p>
            <a:endParaRPr lang="en-US" altLang="zh-CN" dirty="0"/>
          </a:p>
          <a:p>
            <a:endParaRPr lang="zh-CN" altLang="en-US" dirty="0"/>
          </a:p>
        </p:txBody>
      </p:sp>
    </p:spTree>
    <p:extLst>
      <p:ext uri="{BB962C8B-B14F-4D97-AF65-F5344CB8AC3E}">
        <p14:creationId xmlns:p14="http://schemas.microsoft.com/office/powerpoint/2010/main" xmlns="" val="8600334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71604" y="571488"/>
            <a:ext cx="8229600" cy="1143000"/>
          </a:xfrm>
        </p:spPr>
        <p:txBody>
          <a:bodyPr>
            <a:normAutofit/>
          </a:bodyPr>
          <a:lstStyle/>
          <a:p>
            <a:pPr algn="l"/>
            <a:r>
              <a:rPr lang="zh-CN" altLang="en-US" sz="4000" b="1" dirty="0" smtClean="0"/>
              <a:t>四</a:t>
            </a:r>
            <a:r>
              <a:rPr lang="zh-CN" altLang="zh-CN" sz="4000" b="1" dirty="0" smtClean="0"/>
              <a:t>、</a:t>
            </a:r>
            <a:r>
              <a:rPr lang="zh-CN" altLang="en-US" sz="4000" b="1" dirty="0" smtClean="0"/>
              <a:t>现场检查注意事项</a:t>
            </a:r>
            <a:endParaRPr lang="zh-CN" altLang="en-US" sz="4000" dirty="0"/>
          </a:p>
        </p:txBody>
      </p:sp>
      <p:grpSp>
        <p:nvGrpSpPr>
          <p:cNvPr id="4" name="Group 2"/>
          <p:cNvGrpSpPr>
            <a:grpSpLocks/>
          </p:cNvGrpSpPr>
          <p:nvPr/>
        </p:nvGrpSpPr>
        <p:grpSpPr bwMode="auto">
          <a:xfrm>
            <a:off x="71406" y="714356"/>
            <a:ext cx="9009074"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rgbClr val="3333C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rgbClr val="3333C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rgbClr val="FFCF01"/>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1" name="Rectangle 8"/>
              <p:cNvSpPr>
                <a:spLocks noChangeArrowheads="1"/>
              </p:cNvSpPr>
              <p:nvPr/>
            </p:nvSpPr>
            <p:spPr bwMode="auto">
              <a:xfrm>
                <a:off x="1248" y="2640"/>
                <a:ext cx="336" cy="432"/>
              </a:xfrm>
              <a:prstGeom prst="rect">
                <a:avLst/>
              </a:prstGeom>
              <a:gradFill rotWithShape="0">
                <a:gsLst>
                  <a:gs pos="0">
                    <a:srgbClr val="FFCF01"/>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8" name="Rectangle 10"/>
            <p:cNvSpPr>
              <a:spLocks noChangeArrowheads="1"/>
            </p:cNvSpPr>
            <p:nvPr/>
          </p:nvSpPr>
          <p:spPr bwMode="auto">
            <a:xfrm>
              <a:off x="400" y="1536"/>
              <a:ext cx="20" cy="663"/>
            </a:xfrm>
            <a:prstGeom prst="rect">
              <a:avLst/>
            </a:prstGeom>
            <a:solidFill>
              <a:srgbClr val="1C1C1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14" name="矩形 13"/>
          <p:cNvSpPr/>
          <p:nvPr/>
        </p:nvSpPr>
        <p:spPr>
          <a:xfrm>
            <a:off x="387319" y="2077496"/>
            <a:ext cx="7611473" cy="4401205"/>
          </a:xfrm>
          <a:prstGeom prst="rect">
            <a:avLst/>
          </a:prstGeom>
        </p:spPr>
        <p:txBody>
          <a:bodyPr wrap="square">
            <a:spAutoFit/>
          </a:bodyPr>
          <a:lstStyle/>
          <a:p>
            <a:r>
              <a:rPr lang="en-US" altLang="zh-CN"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a:t>
            </a:r>
            <a:r>
              <a:rPr lang="zh-CN" altLang="en-US"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安全生产法</a:t>
            </a:r>
            <a:r>
              <a:rPr lang="en-US" altLang="zh-CN"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a:t>
            </a:r>
            <a:r>
              <a:rPr lang="zh-CN" altLang="en-US"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第六十二条规定  </a:t>
            </a:r>
            <a:r>
              <a:rPr lang="zh-CN" altLang="en-US" kern="0" dirty="0">
                <a:solidFill>
                  <a:srgbClr val="000000"/>
                </a:solidFill>
                <a:latin typeface="Calibri" panose="020F0502020204030204" pitchFamily="34" charset="0"/>
                <a:ea typeface="仿宋_GB2312" panose="02010609030101010101" pitchFamily="49" charset="-122"/>
                <a:cs typeface="宋体" panose="02010600030101010101" pitchFamily="2" charset="-122"/>
              </a:rPr>
              <a:t>依法进行现场</a:t>
            </a:r>
            <a:r>
              <a:rPr lang="zh-CN" altLang="en-US"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检查</a:t>
            </a:r>
            <a:endParaRPr lang="en-US" altLang="zh-CN"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endParaRPr>
          </a:p>
          <a:p>
            <a:endParaRPr lang="en-US" altLang="zh-CN" kern="0" dirty="0">
              <a:solidFill>
                <a:srgbClr val="000000"/>
              </a:solidFill>
              <a:latin typeface="Calibri" panose="020F0502020204030204" pitchFamily="34" charset="0"/>
              <a:ea typeface="仿宋_GB2312" panose="02010609030101010101" pitchFamily="49" charset="-122"/>
            </a:endParaRPr>
          </a:p>
          <a:p>
            <a:r>
              <a:rPr lang="zh-CN" altLang="en-US" sz="2800" kern="0" dirty="0" smtClean="0">
                <a:solidFill>
                  <a:srgbClr val="000000"/>
                </a:solidFill>
                <a:latin typeface="Calibri" panose="020F0502020204030204" pitchFamily="34" charset="0"/>
                <a:ea typeface="仿宋_GB2312" panose="02010609030101010101" pitchFamily="49" charset="-122"/>
              </a:rPr>
              <a:t>四）进入现场注意事项：</a:t>
            </a:r>
            <a:endParaRPr lang="en-US" altLang="zh-CN" sz="2800" kern="0" dirty="0" smtClean="0">
              <a:solidFill>
                <a:srgbClr val="000000"/>
              </a:solidFill>
              <a:latin typeface="Calibri" panose="020F0502020204030204" pitchFamily="34" charset="0"/>
              <a:ea typeface="仿宋_GB2312" panose="02010609030101010101" pitchFamily="49" charset="-122"/>
            </a:endParaRPr>
          </a:p>
          <a:p>
            <a:endParaRPr lang="en-US" altLang="zh-CN" kern="0" dirty="0" smtClean="0">
              <a:solidFill>
                <a:srgbClr val="000000"/>
              </a:solidFill>
              <a:latin typeface="Calibri" panose="020F0502020204030204" pitchFamily="34" charset="0"/>
              <a:ea typeface="仿宋_GB2312" panose="02010609030101010101" pitchFamily="49" charset="-122"/>
            </a:endParaRPr>
          </a:p>
          <a:p>
            <a:r>
              <a:rPr lang="en-US" altLang="zh-CN" dirty="0" smtClean="0"/>
              <a:t>1</a:t>
            </a:r>
            <a:r>
              <a:rPr lang="zh-CN" altLang="en-US" dirty="0" smtClean="0"/>
              <a:t>、基本程序：</a:t>
            </a:r>
            <a:r>
              <a:rPr lang="en-US" altLang="zh-CN" dirty="0" smtClean="0"/>
              <a:t>1</a:t>
            </a:r>
            <a:r>
              <a:rPr lang="zh-CN" altLang="en-US" dirty="0" smtClean="0"/>
              <a:t>）首次会；</a:t>
            </a:r>
            <a:r>
              <a:rPr lang="en-US" altLang="zh-CN" dirty="0" smtClean="0"/>
              <a:t>2</a:t>
            </a:r>
            <a:r>
              <a:rPr lang="zh-CN" altLang="en-US" dirty="0" smtClean="0"/>
              <a:t>）交待检查要求和注意事项；</a:t>
            </a:r>
            <a:r>
              <a:rPr lang="en-US" altLang="zh-CN" dirty="0" smtClean="0"/>
              <a:t>3</a:t>
            </a:r>
            <a:r>
              <a:rPr lang="zh-CN" altLang="en-US" dirty="0" smtClean="0"/>
              <a:t>）进入现场前的准备；</a:t>
            </a:r>
            <a:r>
              <a:rPr lang="en-US" altLang="zh-CN" dirty="0" smtClean="0"/>
              <a:t>4</a:t>
            </a:r>
            <a:r>
              <a:rPr lang="zh-CN" altLang="en-US" dirty="0" smtClean="0"/>
              <a:t>）现场检查；</a:t>
            </a:r>
            <a:r>
              <a:rPr lang="en-US" altLang="zh-CN" dirty="0" smtClean="0"/>
              <a:t>5</a:t>
            </a:r>
            <a:r>
              <a:rPr lang="zh-CN" altLang="en-US" dirty="0" smtClean="0"/>
              <a:t>）交流；</a:t>
            </a:r>
            <a:r>
              <a:rPr lang="en-US" altLang="zh-CN" dirty="0" smtClean="0"/>
              <a:t>6</a:t>
            </a:r>
            <a:r>
              <a:rPr lang="zh-CN" altLang="en-US" dirty="0" smtClean="0"/>
              <a:t>）末次会；</a:t>
            </a:r>
            <a:r>
              <a:rPr lang="en-US" altLang="zh-CN" dirty="0" smtClean="0"/>
              <a:t>7</a:t>
            </a:r>
            <a:r>
              <a:rPr lang="zh-CN" altLang="en-US" dirty="0" smtClean="0"/>
              <a:t>）交接记录。</a:t>
            </a:r>
            <a:endParaRPr lang="en-US" altLang="zh-CN" dirty="0" smtClean="0"/>
          </a:p>
          <a:p>
            <a:endParaRPr lang="en-US" altLang="zh-CN" dirty="0"/>
          </a:p>
          <a:p>
            <a:r>
              <a:rPr lang="en-US" altLang="zh-CN" dirty="0" smtClean="0"/>
              <a:t>2</a:t>
            </a:r>
            <a:r>
              <a:rPr lang="zh-CN" altLang="en-US" dirty="0" smtClean="0"/>
              <a:t>、突击检查：</a:t>
            </a:r>
            <a:endParaRPr lang="en-US" altLang="zh-CN" dirty="0" smtClean="0"/>
          </a:p>
          <a:p>
            <a:r>
              <a:rPr lang="zh-CN" altLang="en-US" dirty="0" smtClean="0"/>
              <a:t>简要交代检查目的、方式方法和要事先准备的有关事项，问题交流和记录交接；</a:t>
            </a:r>
            <a:endParaRPr lang="en-US" altLang="zh-CN" dirty="0" smtClean="0"/>
          </a:p>
          <a:p>
            <a:r>
              <a:rPr lang="en-US" altLang="zh-CN" dirty="0" smtClean="0"/>
              <a:t>3</a:t>
            </a:r>
            <a:r>
              <a:rPr lang="zh-CN" altLang="en-US" dirty="0" smtClean="0"/>
              <a:t>、核查：依据许可项目的条件逐条审核，认为需要进行现场核查的组织现场核查。</a:t>
            </a:r>
            <a:endParaRPr lang="en-US" altLang="zh-CN" dirty="0" smtClean="0"/>
          </a:p>
          <a:p>
            <a:endParaRPr lang="en-US" altLang="zh-CN" dirty="0" smtClean="0"/>
          </a:p>
          <a:p>
            <a:endParaRPr lang="en-US" altLang="zh-CN" dirty="0"/>
          </a:p>
          <a:p>
            <a:endParaRPr lang="zh-CN" altLang="en-US" dirty="0"/>
          </a:p>
        </p:txBody>
      </p:sp>
    </p:spTree>
    <p:extLst>
      <p:ext uri="{BB962C8B-B14F-4D97-AF65-F5344CB8AC3E}">
        <p14:creationId xmlns:p14="http://schemas.microsoft.com/office/powerpoint/2010/main" xmlns="" val="24927179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71604" y="571488"/>
            <a:ext cx="8229600" cy="1143000"/>
          </a:xfrm>
        </p:spPr>
        <p:txBody>
          <a:bodyPr>
            <a:normAutofit/>
          </a:bodyPr>
          <a:lstStyle/>
          <a:p>
            <a:pPr algn="l"/>
            <a:r>
              <a:rPr lang="zh-CN" altLang="en-US" sz="4000" b="1" dirty="0" smtClean="0"/>
              <a:t>四</a:t>
            </a:r>
            <a:r>
              <a:rPr lang="zh-CN" altLang="zh-CN" sz="4000" b="1" dirty="0" smtClean="0"/>
              <a:t>、</a:t>
            </a:r>
            <a:r>
              <a:rPr lang="zh-CN" altLang="en-US" sz="4000" b="1" dirty="0" smtClean="0"/>
              <a:t>现场检查注意事项</a:t>
            </a:r>
            <a:endParaRPr lang="zh-CN" altLang="en-US" sz="4000" dirty="0"/>
          </a:p>
        </p:txBody>
      </p:sp>
      <p:grpSp>
        <p:nvGrpSpPr>
          <p:cNvPr id="4" name="Group 2"/>
          <p:cNvGrpSpPr>
            <a:grpSpLocks/>
          </p:cNvGrpSpPr>
          <p:nvPr/>
        </p:nvGrpSpPr>
        <p:grpSpPr bwMode="auto">
          <a:xfrm>
            <a:off x="71406" y="714356"/>
            <a:ext cx="9009074"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rgbClr val="3333C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rgbClr val="3333C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rgbClr val="FFCF01"/>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1" name="Rectangle 8"/>
              <p:cNvSpPr>
                <a:spLocks noChangeArrowheads="1"/>
              </p:cNvSpPr>
              <p:nvPr/>
            </p:nvSpPr>
            <p:spPr bwMode="auto">
              <a:xfrm>
                <a:off x="1248" y="2640"/>
                <a:ext cx="336" cy="432"/>
              </a:xfrm>
              <a:prstGeom prst="rect">
                <a:avLst/>
              </a:prstGeom>
              <a:gradFill rotWithShape="0">
                <a:gsLst>
                  <a:gs pos="0">
                    <a:srgbClr val="FFCF01"/>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8" name="Rectangle 10"/>
            <p:cNvSpPr>
              <a:spLocks noChangeArrowheads="1"/>
            </p:cNvSpPr>
            <p:nvPr/>
          </p:nvSpPr>
          <p:spPr bwMode="auto">
            <a:xfrm>
              <a:off x="400" y="1536"/>
              <a:ext cx="20" cy="663"/>
            </a:xfrm>
            <a:prstGeom prst="rect">
              <a:avLst/>
            </a:prstGeom>
            <a:solidFill>
              <a:srgbClr val="1C1C1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14" name="矩形 13"/>
          <p:cNvSpPr/>
          <p:nvPr/>
        </p:nvSpPr>
        <p:spPr>
          <a:xfrm>
            <a:off x="387319" y="2077496"/>
            <a:ext cx="7611473" cy="2739211"/>
          </a:xfrm>
          <a:prstGeom prst="rect">
            <a:avLst/>
          </a:prstGeom>
        </p:spPr>
        <p:txBody>
          <a:bodyPr wrap="square">
            <a:spAutoFit/>
          </a:bodyPr>
          <a:lstStyle/>
          <a:p>
            <a:r>
              <a:rPr lang="en-US" altLang="zh-CN"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a:t>
            </a:r>
            <a:r>
              <a:rPr lang="zh-CN" altLang="en-US"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安全生产法</a:t>
            </a:r>
            <a:r>
              <a:rPr lang="en-US" altLang="zh-CN"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a:t>
            </a:r>
            <a:r>
              <a:rPr lang="zh-CN" altLang="en-US"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第六十二条规定  </a:t>
            </a:r>
            <a:r>
              <a:rPr lang="zh-CN" altLang="en-US" kern="0" dirty="0">
                <a:solidFill>
                  <a:srgbClr val="000000"/>
                </a:solidFill>
                <a:latin typeface="Calibri" panose="020F0502020204030204" pitchFamily="34" charset="0"/>
                <a:ea typeface="仿宋_GB2312" panose="02010609030101010101" pitchFamily="49" charset="-122"/>
                <a:cs typeface="宋体" panose="02010600030101010101" pitchFamily="2" charset="-122"/>
              </a:rPr>
              <a:t>依法进行现场</a:t>
            </a:r>
            <a:r>
              <a:rPr lang="zh-CN" altLang="en-US"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rPr>
              <a:t>检查</a:t>
            </a:r>
            <a:endParaRPr lang="en-US" altLang="zh-CN" kern="0" dirty="0" smtClean="0">
              <a:solidFill>
                <a:srgbClr val="000000"/>
              </a:solidFill>
              <a:latin typeface="Calibri" panose="020F0502020204030204" pitchFamily="34" charset="0"/>
              <a:ea typeface="仿宋_GB2312" panose="02010609030101010101" pitchFamily="49" charset="-122"/>
              <a:cs typeface="宋体" panose="02010600030101010101" pitchFamily="2" charset="-122"/>
            </a:endParaRPr>
          </a:p>
          <a:p>
            <a:endParaRPr lang="en-US" altLang="zh-CN" kern="0" dirty="0">
              <a:solidFill>
                <a:srgbClr val="000000"/>
              </a:solidFill>
              <a:latin typeface="Calibri" panose="020F0502020204030204" pitchFamily="34" charset="0"/>
              <a:ea typeface="仿宋_GB2312" panose="02010609030101010101" pitchFamily="49" charset="-122"/>
            </a:endParaRPr>
          </a:p>
          <a:p>
            <a:r>
              <a:rPr lang="zh-CN" altLang="en-US" sz="2800" kern="0" dirty="0" smtClean="0">
                <a:solidFill>
                  <a:srgbClr val="000000"/>
                </a:solidFill>
                <a:latin typeface="Calibri" panose="020F0502020204030204" pitchFamily="34" charset="0"/>
                <a:ea typeface="仿宋_GB2312" panose="02010609030101010101" pitchFamily="49" charset="-122"/>
              </a:rPr>
              <a:t>五）进入销售企业现场检查的主要内容：</a:t>
            </a:r>
            <a:endParaRPr lang="en-US" altLang="zh-CN" sz="2800" kern="0" dirty="0" smtClean="0">
              <a:solidFill>
                <a:srgbClr val="000000"/>
              </a:solidFill>
              <a:latin typeface="Calibri" panose="020F0502020204030204" pitchFamily="34" charset="0"/>
              <a:ea typeface="仿宋_GB2312" panose="02010609030101010101" pitchFamily="49" charset="-122"/>
            </a:endParaRPr>
          </a:p>
          <a:p>
            <a:endParaRPr lang="en-US" altLang="zh-CN" kern="0" dirty="0" smtClean="0">
              <a:solidFill>
                <a:srgbClr val="000000"/>
              </a:solidFill>
              <a:latin typeface="Calibri" panose="020F0502020204030204" pitchFamily="34" charset="0"/>
              <a:ea typeface="仿宋_GB2312" panose="02010609030101010101" pitchFamily="49" charset="-122"/>
            </a:endParaRPr>
          </a:p>
          <a:p>
            <a:r>
              <a:rPr lang="zh-CN" altLang="en-US" dirty="0" smtClean="0"/>
              <a:t>销售企业的特点：仓库管理、运输车管理</a:t>
            </a:r>
            <a:endParaRPr lang="en-US" altLang="zh-CN" dirty="0" smtClean="0"/>
          </a:p>
          <a:p>
            <a:endParaRPr lang="en-US" altLang="zh-CN" dirty="0" smtClean="0"/>
          </a:p>
          <a:p>
            <a:endParaRPr lang="en-US" altLang="zh-CN" dirty="0" smtClean="0"/>
          </a:p>
          <a:p>
            <a:endParaRPr lang="en-US" altLang="zh-CN" dirty="0"/>
          </a:p>
          <a:p>
            <a:endParaRPr lang="zh-CN" altLang="en-US" dirty="0"/>
          </a:p>
        </p:txBody>
      </p:sp>
    </p:spTree>
    <p:extLst>
      <p:ext uri="{BB962C8B-B14F-4D97-AF65-F5344CB8AC3E}">
        <p14:creationId xmlns:p14="http://schemas.microsoft.com/office/powerpoint/2010/main" xmlns="" val="28584928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71604" y="571488"/>
            <a:ext cx="8229600" cy="1143000"/>
          </a:xfrm>
        </p:spPr>
        <p:txBody>
          <a:bodyPr>
            <a:normAutofit/>
          </a:bodyPr>
          <a:lstStyle/>
          <a:p>
            <a:pPr algn="l"/>
            <a:r>
              <a:rPr lang="zh-CN" altLang="en-US" sz="4000" b="1" dirty="0" smtClean="0"/>
              <a:t>四</a:t>
            </a:r>
            <a:r>
              <a:rPr lang="zh-CN" altLang="zh-CN" sz="4000" b="1" dirty="0" smtClean="0"/>
              <a:t>、</a:t>
            </a:r>
            <a:r>
              <a:rPr lang="zh-CN" altLang="en-US" sz="4000" b="1" dirty="0" smtClean="0"/>
              <a:t>现场检查注意事项</a:t>
            </a:r>
            <a:endParaRPr lang="zh-CN" altLang="en-US" sz="4000" dirty="0"/>
          </a:p>
        </p:txBody>
      </p:sp>
      <p:grpSp>
        <p:nvGrpSpPr>
          <p:cNvPr id="4" name="Group 2"/>
          <p:cNvGrpSpPr>
            <a:grpSpLocks/>
          </p:cNvGrpSpPr>
          <p:nvPr/>
        </p:nvGrpSpPr>
        <p:grpSpPr bwMode="auto">
          <a:xfrm>
            <a:off x="71406" y="714356"/>
            <a:ext cx="9009074"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rgbClr val="3333C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rgbClr val="3333C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rgbClr val="FFCF01"/>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1" name="Rectangle 8"/>
              <p:cNvSpPr>
                <a:spLocks noChangeArrowheads="1"/>
              </p:cNvSpPr>
              <p:nvPr/>
            </p:nvSpPr>
            <p:spPr bwMode="auto">
              <a:xfrm>
                <a:off x="1248" y="2640"/>
                <a:ext cx="336" cy="432"/>
              </a:xfrm>
              <a:prstGeom prst="rect">
                <a:avLst/>
              </a:prstGeom>
              <a:gradFill rotWithShape="0">
                <a:gsLst>
                  <a:gs pos="0">
                    <a:srgbClr val="FFCF01"/>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8" name="Rectangle 10"/>
            <p:cNvSpPr>
              <a:spLocks noChangeArrowheads="1"/>
            </p:cNvSpPr>
            <p:nvPr/>
          </p:nvSpPr>
          <p:spPr bwMode="auto">
            <a:xfrm>
              <a:off x="400" y="1536"/>
              <a:ext cx="20" cy="663"/>
            </a:xfrm>
            <a:prstGeom prst="rect">
              <a:avLst/>
            </a:prstGeom>
            <a:solidFill>
              <a:srgbClr val="1C1C1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14" name="矩形 13"/>
          <p:cNvSpPr/>
          <p:nvPr/>
        </p:nvSpPr>
        <p:spPr>
          <a:xfrm>
            <a:off x="353168" y="1839894"/>
            <a:ext cx="7611473" cy="800219"/>
          </a:xfrm>
          <a:prstGeom prst="rect">
            <a:avLst/>
          </a:prstGeom>
        </p:spPr>
        <p:txBody>
          <a:bodyPr wrap="square">
            <a:spAutoFit/>
          </a:bodyPr>
          <a:lstStyle/>
          <a:p>
            <a:endParaRPr lang="en-US" altLang="zh-CN" kern="0" dirty="0">
              <a:solidFill>
                <a:srgbClr val="000000"/>
              </a:solidFill>
              <a:latin typeface="Calibri" panose="020F0502020204030204" pitchFamily="34" charset="0"/>
              <a:ea typeface="仿宋_GB2312" panose="02010609030101010101" pitchFamily="49" charset="-122"/>
            </a:endParaRPr>
          </a:p>
          <a:p>
            <a:r>
              <a:rPr lang="zh-CN" altLang="en-US" sz="2800" kern="0" dirty="0" smtClean="0">
                <a:solidFill>
                  <a:srgbClr val="000000"/>
                </a:solidFill>
                <a:latin typeface="Calibri" panose="020F0502020204030204" pitchFamily="34" charset="0"/>
                <a:ea typeface="仿宋_GB2312" panose="02010609030101010101" pitchFamily="49" charset="-122"/>
              </a:rPr>
              <a:t>五）进入销售企业现场检查的主要内容：</a:t>
            </a:r>
            <a:endParaRPr lang="en-US" altLang="zh-CN" sz="2800" kern="0" dirty="0" smtClean="0">
              <a:solidFill>
                <a:srgbClr val="000000"/>
              </a:solidFill>
              <a:latin typeface="Calibri" panose="020F0502020204030204" pitchFamily="34" charset="0"/>
              <a:ea typeface="仿宋_GB2312" panose="02010609030101010101" pitchFamily="49" charset="-122"/>
            </a:endParaRPr>
          </a:p>
        </p:txBody>
      </p:sp>
      <p:sp>
        <p:nvSpPr>
          <p:cNvPr id="15" name="Rectangle 1"/>
          <p:cNvSpPr>
            <a:spLocks noChangeArrowheads="1"/>
          </p:cNvSpPr>
          <p:nvPr/>
        </p:nvSpPr>
        <p:spPr bwMode="auto">
          <a:xfrm>
            <a:off x="169394" y="2886176"/>
            <a:ext cx="7979019" cy="17966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215" b="1" dirty="0" smtClean="0">
                <a:latin typeface="Calibri" panose="020F0502020204030204" pitchFamily="34" charset="0"/>
              </a:rPr>
              <a:t>1</a:t>
            </a:r>
            <a:r>
              <a:rPr lang="zh-CN" altLang="en-US" sz="2215" b="1" dirty="0" smtClean="0">
                <a:latin typeface="Calibri" panose="020F0502020204030204" pitchFamily="34" charset="0"/>
              </a:rPr>
              <a:t>、建立</a:t>
            </a:r>
            <a:r>
              <a:rPr lang="zh-CN" altLang="en-US" sz="2215" b="1" dirty="0">
                <a:latin typeface="Calibri" panose="020F0502020204030204" pitchFamily="34" charset="0"/>
              </a:rPr>
              <a:t>全员安全责任体系</a:t>
            </a:r>
            <a:endParaRPr lang="en-US" altLang="zh-CN" sz="2215" dirty="0">
              <a:latin typeface="Calibri" panose="020F0502020204030204" pitchFamily="34" charset="0"/>
            </a:endParaRPr>
          </a:p>
          <a:p>
            <a:r>
              <a:rPr lang="en-US" altLang="zh-CN" sz="2215" dirty="0" smtClean="0">
                <a:latin typeface="Calibri" panose="020F0502020204030204" pitchFamily="34" charset="0"/>
              </a:rPr>
              <a:t>1</a:t>
            </a:r>
            <a:r>
              <a:rPr lang="zh-CN" altLang="en-US" sz="2215" dirty="0" smtClean="0">
                <a:latin typeface="Calibri" panose="020F0502020204030204" pitchFamily="34" charset="0"/>
              </a:rPr>
              <a:t>）储存</a:t>
            </a:r>
            <a:r>
              <a:rPr lang="zh-CN" altLang="en-US" sz="2215" dirty="0">
                <a:latin typeface="Calibri" panose="020F0502020204030204" pitchFamily="34" charset="0"/>
              </a:rPr>
              <a:t>、运输负责人责任制；</a:t>
            </a:r>
            <a:endParaRPr lang="en-US" altLang="zh-CN" sz="2215" dirty="0">
              <a:latin typeface="Calibri" panose="020F0502020204030204" pitchFamily="34" charset="0"/>
            </a:endParaRPr>
          </a:p>
          <a:p>
            <a:r>
              <a:rPr lang="en-US" altLang="zh-CN" sz="2215" dirty="0" smtClean="0">
                <a:latin typeface="Calibri" panose="020F0502020204030204" pitchFamily="34" charset="0"/>
              </a:rPr>
              <a:t>2</a:t>
            </a:r>
            <a:r>
              <a:rPr lang="zh-CN" altLang="en-US" sz="2215" dirty="0" smtClean="0">
                <a:latin typeface="Calibri" panose="020F0502020204030204" pitchFamily="34" charset="0"/>
              </a:rPr>
              <a:t>）库</a:t>
            </a:r>
            <a:r>
              <a:rPr lang="zh-CN" altLang="en-US" sz="2215" dirty="0">
                <a:latin typeface="Calibri" panose="020F0502020204030204" pitchFamily="34" charset="0"/>
              </a:rPr>
              <a:t>管员责任制；</a:t>
            </a:r>
            <a:endParaRPr lang="en-US" altLang="zh-CN" sz="2215" dirty="0">
              <a:latin typeface="Calibri" panose="020F0502020204030204" pitchFamily="34" charset="0"/>
            </a:endParaRPr>
          </a:p>
          <a:p>
            <a:r>
              <a:rPr lang="en-US" altLang="zh-CN" sz="2215" dirty="0" smtClean="0">
                <a:latin typeface="Calibri" panose="020F0502020204030204" pitchFamily="34" charset="0"/>
              </a:rPr>
              <a:t>3</a:t>
            </a:r>
            <a:r>
              <a:rPr lang="zh-CN" altLang="en-US" sz="2215" dirty="0" smtClean="0">
                <a:latin typeface="Calibri" panose="020F0502020204030204" pitchFamily="34" charset="0"/>
              </a:rPr>
              <a:t>）司机</a:t>
            </a:r>
            <a:r>
              <a:rPr lang="zh-CN" altLang="en-US" sz="2215" dirty="0">
                <a:latin typeface="Calibri" panose="020F0502020204030204" pitchFamily="34" charset="0"/>
              </a:rPr>
              <a:t>、押运员责任制；</a:t>
            </a:r>
            <a:endParaRPr lang="en-US" altLang="zh-CN" sz="2215" dirty="0">
              <a:latin typeface="Calibri" panose="020F0502020204030204" pitchFamily="34" charset="0"/>
            </a:endParaRPr>
          </a:p>
          <a:p>
            <a:r>
              <a:rPr lang="en-US" altLang="zh-CN" sz="2215" dirty="0" smtClean="0">
                <a:latin typeface="Calibri" panose="020F0502020204030204" pitchFamily="34" charset="0"/>
              </a:rPr>
              <a:t>4</a:t>
            </a:r>
            <a:r>
              <a:rPr lang="zh-CN" altLang="en-US" sz="2215" dirty="0" smtClean="0">
                <a:latin typeface="Calibri" panose="020F0502020204030204" pitchFamily="34" charset="0"/>
              </a:rPr>
              <a:t>）其他</a:t>
            </a:r>
            <a:r>
              <a:rPr lang="zh-CN" altLang="en-US" sz="2215" dirty="0">
                <a:latin typeface="Calibri" panose="020F0502020204030204" pitchFamily="34" charset="0"/>
              </a:rPr>
              <a:t>相关人员责任制。</a:t>
            </a:r>
            <a:endParaRPr lang="zh-CN" altLang="zh-CN" sz="2215" dirty="0"/>
          </a:p>
        </p:txBody>
      </p:sp>
    </p:spTree>
    <p:extLst>
      <p:ext uri="{BB962C8B-B14F-4D97-AF65-F5344CB8AC3E}">
        <p14:creationId xmlns:p14="http://schemas.microsoft.com/office/powerpoint/2010/main" xmlns="" val="7149412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71604" y="571488"/>
            <a:ext cx="8229600" cy="1143000"/>
          </a:xfrm>
        </p:spPr>
        <p:txBody>
          <a:bodyPr>
            <a:normAutofit/>
          </a:bodyPr>
          <a:lstStyle/>
          <a:p>
            <a:pPr algn="l"/>
            <a:r>
              <a:rPr lang="zh-CN" altLang="en-US" sz="4000" b="1" dirty="0" smtClean="0"/>
              <a:t>四</a:t>
            </a:r>
            <a:r>
              <a:rPr lang="zh-CN" altLang="zh-CN" sz="4000" b="1" dirty="0" smtClean="0"/>
              <a:t>、</a:t>
            </a:r>
            <a:r>
              <a:rPr lang="zh-CN" altLang="en-US" sz="4000" b="1" dirty="0" smtClean="0"/>
              <a:t>现场检查注意事项</a:t>
            </a:r>
            <a:endParaRPr lang="zh-CN" altLang="en-US" sz="4000" dirty="0"/>
          </a:p>
        </p:txBody>
      </p:sp>
      <p:grpSp>
        <p:nvGrpSpPr>
          <p:cNvPr id="4" name="Group 2"/>
          <p:cNvGrpSpPr>
            <a:grpSpLocks/>
          </p:cNvGrpSpPr>
          <p:nvPr/>
        </p:nvGrpSpPr>
        <p:grpSpPr bwMode="auto">
          <a:xfrm>
            <a:off x="71406" y="714356"/>
            <a:ext cx="9009074"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rgbClr val="3333C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rgbClr val="3333C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rgbClr val="FFCF01"/>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1" name="Rectangle 8"/>
              <p:cNvSpPr>
                <a:spLocks noChangeArrowheads="1"/>
              </p:cNvSpPr>
              <p:nvPr/>
            </p:nvSpPr>
            <p:spPr bwMode="auto">
              <a:xfrm>
                <a:off x="1248" y="2640"/>
                <a:ext cx="336" cy="432"/>
              </a:xfrm>
              <a:prstGeom prst="rect">
                <a:avLst/>
              </a:prstGeom>
              <a:gradFill rotWithShape="0">
                <a:gsLst>
                  <a:gs pos="0">
                    <a:srgbClr val="FFCF01"/>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8" name="Rectangle 10"/>
            <p:cNvSpPr>
              <a:spLocks noChangeArrowheads="1"/>
            </p:cNvSpPr>
            <p:nvPr/>
          </p:nvSpPr>
          <p:spPr bwMode="auto">
            <a:xfrm>
              <a:off x="400" y="1536"/>
              <a:ext cx="20" cy="663"/>
            </a:xfrm>
            <a:prstGeom prst="rect">
              <a:avLst/>
            </a:prstGeom>
            <a:solidFill>
              <a:srgbClr val="1C1C1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14" name="矩形 13"/>
          <p:cNvSpPr/>
          <p:nvPr/>
        </p:nvSpPr>
        <p:spPr>
          <a:xfrm>
            <a:off x="353168" y="1839894"/>
            <a:ext cx="7611473" cy="800219"/>
          </a:xfrm>
          <a:prstGeom prst="rect">
            <a:avLst/>
          </a:prstGeom>
        </p:spPr>
        <p:txBody>
          <a:bodyPr wrap="square">
            <a:spAutoFit/>
          </a:bodyPr>
          <a:lstStyle/>
          <a:p>
            <a:endParaRPr lang="en-US" altLang="zh-CN" kern="0" dirty="0">
              <a:solidFill>
                <a:srgbClr val="000000"/>
              </a:solidFill>
              <a:latin typeface="Calibri" panose="020F0502020204030204" pitchFamily="34" charset="0"/>
              <a:ea typeface="仿宋_GB2312" panose="02010609030101010101" pitchFamily="49" charset="-122"/>
            </a:endParaRPr>
          </a:p>
          <a:p>
            <a:r>
              <a:rPr lang="zh-CN" altLang="en-US" sz="2800" kern="0" dirty="0" smtClean="0">
                <a:solidFill>
                  <a:srgbClr val="000000"/>
                </a:solidFill>
                <a:latin typeface="Calibri" panose="020F0502020204030204" pitchFamily="34" charset="0"/>
                <a:ea typeface="仿宋_GB2312" panose="02010609030101010101" pitchFamily="49" charset="-122"/>
              </a:rPr>
              <a:t>五）进入销售企业现场检查的主要内容：</a:t>
            </a:r>
            <a:endParaRPr lang="en-US" altLang="zh-CN" sz="2800" kern="0" dirty="0" smtClean="0">
              <a:solidFill>
                <a:srgbClr val="000000"/>
              </a:solidFill>
              <a:latin typeface="Calibri" panose="020F0502020204030204" pitchFamily="34" charset="0"/>
              <a:ea typeface="仿宋_GB2312" panose="02010609030101010101" pitchFamily="49" charset="-122"/>
            </a:endParaRPr>
          </a:p>
        </p:txBody>
      </p:sp>
      <p:sp>
        <p:nvSpPr>
          <p:cNvPr id="15" name="Rectangle 1"/>
          <p:cNvSpPr>
            <a:spLocks noChangeArrowheads="1"/>
          </p:cNvSpPr>
          <p:nvPr/>
        </p:nvSpPr>
        <p:spPr bwMode="auto">
          <a:xfrm>
            <a:off x="169394" y="2826521"/>
            <a:ext cx="7979019" cy="145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215" b="1" dirty="0" smtClean="0">
                <a:latin typeface="Calibri" panose="020F0502020204030204" pitchFamily="34" charset="0"/>
              </a:rPr>
              <a:t>2</a:t>
            </a:r>
            <a:r>
              <a:rPr lang="zh-CN" altLang="en-US" sz="2215" b="1" dirty="0" smtClean="0">
                <a:latin typeface="Calibri" panose="020F0502020204030204" pitchFamily="34" charset="0"/>
              </a:rPr>
              <a:t>、建立</a:t>
            </a:r>
            <a:r>
              <a:rPr lang="zh-CN" altLang="en-US" sz="2215" b="1" dirty="0">
                <a:latin typeface="Calibri" panose="020F0502020204030204" pitchFamily="34" charset="0"/>
              </a:rPr>
              <a:t>隐患排查体系</a:t>
            </a:r>
            <a:endParaRPr lang="en-US" altLang="zh-CN" sz="2215" dirty="0">
              <a:latin typeface="Calibri" panose="020F0502020204030204" pitchFamily="34" charset="0"/>
            </a:endParaRPr>
          </a:p>
          <a:p>
            <a:r>
              <a:rPr lang="en-US" altLang="zh-CN" sz="2215" dirty="0" smtClean="0">
                <a:latin typeface="Calibri" panose="020F0502020204030204" pitchFamily="34" charset="0"/>
              </a:rPr>
              <a:t>1</a:t>
            </a:r>
            <a:r>
              <a:rPr lang="zh-CN" altLang="en-US" sz="2215" dirty="0" smtClean="0">
                <a:latin typeface="Calibri" panose="020F0502020204030204" pitchFamily="34" charset="0"/>
              </a:rPr>
              <a:t>）仓库</a:t>
            </a:r>
            <a:r>
              <a:rPr lang="zh-CN" altLang="en-US" sz="2215" dirty="0">
                <a:latin typeface="Calibri" panose="020F0502020204030204" pitchFamily="34" charset="0"/>
              </a:rPr>
              <a:t>安全检查制度；</a:t>
            </a:r>
            <a:endParaRPr lang="en-US" altLang="zh-CN" sz="2215" dirty="0">
              <a:latin typeface="Calibri" panose="020F0502020204030204" pitchFamily="34" charset="0"/>
            </a:endParaRPr>
          </a:p>
          <a:p>
            <a:r>
              <a:rPr lang="en-US" altLang="zh-CN" sz="2215" dirty="0" smtClean="0">
                <a:latin typeface="Calibri" panose="020F0502020204030204" pitchFamily="34" charset="0"/>
              </a:rPr>
              <a:t>2</a:t>
            </a:r>
            <a:r>
              <a:rPr lang="zh-CN" altLang="en-US" sz="2215" dirty="0" smtClean="0">
                <a:latin typeface="Calibri" panose="020F0502020204030204" pitchFamily="34" charset="0"/>
              </a:rPr>
              <a:t>）车辆</a:t>
            </a:r>
            <a:r>
              <a:rPr lang="zh-CN" altLang="en-US" sz="2215" dirty="0">
                <a:latin typeface="Calibri" panose="020F0502020204030204" pitchFamily="34" charset="0"/>
              </a:rPr>
              <a:t>设施和安全防护设施完好性检查</a:t>
            </a:r>
            <a:r>
              <a:rPr lang="zh-CN" altLang="en-US" sz="2215" dirty="0" smtClean="0">
                <a:latin typeface="Calibri" panose="020F0502020204030204" pitchFamily="34" charset="0"/>
              </a:rPr>
              <a:t>制度；</a:t>
            </a:r>
            <a:endParaRPr lang="en-US" altLang="zh-CN" sz="2215" dirty="0" smtClean="0">
              <a:latin typeface="Calibri" panose="020F0502020204030204" pitchFamily="34" charset="0"/>
            </a:endParaRPr>
          </a:p>
          <a:p>
            <a:r>
              <a:rPr lang="en-US" altLang="zh-CN" sz="2215" dirty="0" smtClean="0">
                <a:latin typeface="Calibri" panose="020F0502020204030204" pitchFamily="34" charset="0"/>
              </a:rPr>
              <a:t>3</a:t>
            </a:r>
            <a:r>
              <a:rPr lang="zh-CN" altLang="en-US" sz="2215" dirty="0" smtClean="0">
                <a:latin typeface="Calibri" panose="020F0502020204030204" pitchFamily="34" charset="0"/>
              </a:rPr>
              <a:t>）安全资金投入。</a:t>
            </a:r>
            <a:endParaRPr lang="zh-CN" altLang="zh-CN" sz="2215" dirty="0"/>
          </a:p>
        </p:txBody>
      </p:sp>
      <p:sp>
        <p:nvSpPr>
          <p:cNvPr id="16" name="Rectangle 1"/>
          <p:cNvSpPr>
            <a:spLocks noChangeArrowheads="1"/>
          </p:cNvSpPr>
          <p:nvPr/>
        </p:nvSpPr>
        <p:spPr bwMode="auto">
          <a:xfrm>
            <a:off x="169393" y="4391519"/>
            <a:ext cx="7979019" cy="145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215" b="1" dirty="0" smtClean="0">
                <a:latin typeface="Calibri" panose="020F0502020204030204" pitchFamily="34" charset="0"/>
              </a:rPr>
              <a:t>3</a:t>
            </a:r>
            <a:r>
              <a:rPr lang="zh-CN" altLang="en-US" sz="2215" b="1" dirty="0" smtClean="0">
                <a:latin typeface="Calibri" panose="020F0502020204030204" pitchFamily="34" charset="0"/>
              </a:rPr>
              <a:t>、建立</a:t>
            </a:r>
            <a:r>
              <a:rPr lang="zh-CN" altLang="en-US" sz="2215" b="1" dirty="0">
                <a:latin typeface="Calibri" panose="020F0502020204030204" pitchFamily="34" charset="0"/>
              </a:rPr>
              <a:t>全安全监督管理体系</a:t>
            </a:r>
            <a:endParaRPr lang="en-US" altLang="zh-CN" sz="2215" dirty="0">
              <a:latin typeface="Calibri" panose="020F0502020204030204" pitchFamily="34" charset="0"/>
            </a:endParaRPr>
          </a:p>
          <a:p>
            <a:r>
              <a:rPr lang="en-US" altLang="zh-CN" sz="2215" dirty="0" smtClean="0">
                <a:latin typeface="Calibri" panose="020F0502020204030204" pitchFamily="34" charset="0"/>
              </a:rPr>
              <a:t>1</a:t>
            </a:r>
            <a:r>
              <a:rPr lang="zh-CN" altLang="en-US" sz="2215" dirty="0" smtClean="0">
                <a:latin typeface="Calibri" panose="020F0502020204030204" pitchFamily="34" charset="0"/>
              </a:rPr>
              <a:t>）人员</a:t>
            </a:r>
            <a:r>
              <a:rPr lang="zh-CN" altLang="en-US" sz="2215" dirty="0">
                <a:latin typeface="Calibri" panose="020F0502020204030204" pitchFamily="34" charset="0"/>
              </a:rPr>
              <a:t>素质监督；</a:t>
            </a:r>
            <a:endParaRPr lang="en-US" altLang="zh-CN" sz="2215" dirty="0">
              <a:latin typeface="Calibri" panose="020F0502020204030204" pitchFamily="34" charset="0"/>
            </a:endParaRPr>
          </a:p>
          <a:p>
            <a:r>
              <a:rPr lang="en-US" altLang="zh-CN" sz="2215" dirty="0" smtClean="0">
                <a:latin typeface="Calibri" panose="020F0502020204030204" pitchFamily="34" charset="0"/>
              </a:rPr>
              <a:t>2</a:t>
            </a:r>
            <a:r>
              <a:rPr lang="zh-CN" altLang="en-US" sz="2215" dirty="0" smtClean="0">
                <a:latin typeface="Calibri" panose="020F0502020204030204" pitchFamily="34" charset="0"/>
              </a:rPr>
              <a:t>）运行</a:t>
            </a:r>
            <a:r>
              <a:rPr lang="zh-CN" altLang="en-US" sz="2215" dirty="0">
                <a:latin typeface="Calibri" panose="020F0502020204030204" pitchFamily="34" charset="0"/>
              </a:rPr>
              <a:t>记录监督；</a:t>
            </a:r>
            <a:endParaRPr lang="en-US" altLang="zh-CN" sz="2215" dirty="0">
              <a:latin typeface="Calibri" panose="020F0502020204030204" pitchFamily="34" charset="0"/>
            </a:endParaRPr>
          </a:p>
          <a:p>
            <a:r>
              <a:rPr lang="en-US" altLang="zh-CN" sz="2215" dirty="0" smtClean="0">
                <a:latin typeface="Calibri" panose="020F0502020204030204" pitchFamily="34" charset="0"/>
              </a:rPr>
              <a:t>3</a:t>
            </a:r>
            <a:r>
              <a:rPr lang="zh-CN" altLang="en-US" sz="2215" dirty="0" smtClean="0">
                <a:latin typeface="Calibri" panose="020F0502020204030204" pitchFamily="34" charset="0"/>
              </a:rPr>
              <a:t>）视频监控、卫星</a:t>
            </a:r>
            <a:r>
              <a:rPr lang="zh-CN" altLang="en-US" sz="2215" dirty="0">
                <a:latin typeface="Calibri" panose="020F0502020204030204" pitchFamily="34" charset="0"/>
              </a:rPr>
              <a:t>终端监控</a:t>
            </a:r>
            <a:r>
              <a:rPr lang="zh-CN" altLang="en-US" sz="2215" dirty="0" smtClean="0">
                <a:latin typeface="Calibri" panose="020F0502020204030204" pitchFamily="34" charset="0"/>
              </a:rPr>
              <a:t>；</a:t>
            </a:r>
            <a:endParaRPr lang="en-US" altLang="zh-CN" sz="2215" dirty="0">
              <a:latin typeface="Calibri" panose="020F0502020204030204" pitchFamily="34" charset="0"/>
            </a:endParaRPr>
          </a:p>
        </p:txBody>
      </p:sp>
    </p:spTree>
    <p:extLst>
      <p:ext uri="{BB962C8B-B14F-4D97-AF65-F5344CB8AC3E}">
        <p14:creationId xmlns:p14="http://schemas.microsoft.com/office/powerpoint/2010/main" xmlns="" val="40980355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71604" y="571488"/>
            <a:ext cx="8229600" cy="1143000"/>
          </a:xfrm>
        </p:spPr>
        <p:txBody>
          <a:bodyPr>
            <a:normAutofit/>
          </a:bodyPr>
          <a:lstStyle/>
          <a:p>
            <a:pPr algn="l"/>
            <a:r>
              <a:rPr lang="zh-CN" altLang="en-US" sz="4000" b="1" dirty="0" smtClean="0"/>
              <a:t>四</a:t>
            </a:r>
            <a:r>
              <a:rPr lang="zh-CN" altLang="zh-CN" sz="4000" b="1" dirty="0" smtClean="0"/>
              <a:t>、</a:t>
            </a:r>
            <a:r>
              <a:rPr lang="zh-CN" altLang="en-US" sz="4000" b="1" dirty="0" smtClean="0"/>
              <a:t>现场检查注意事项</a:t>
            </a:r>
            <a:endParaRPr lang="zh-CN" altLang="en-US" sz="4000" dirty="0"/>
          </a:p>
        </p:txBody>
      </p:sp>
      <p:grpSp>
        <p:nvGrpSpPr>
          <p:cNvPr id="4" name="Group 2"/>
          <p:cNvGrpSpPr>
            <a:grpSpLocks/>
          </p:cNvGrpSpPr>
          <p:nvPr/>
        </p:nvGrpSpPr>
        <p:grpSpPr bwMode="auto">
          <a:xfrm>
            <a:off x="71406" y="714356"/>
            <a:ext cx="9009074"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rgbClr val="3333C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rgbClr val="3333C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rgbClr val="FFCF01"/>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1" name="Rectangle 8"/>
              <p:cNvSpPr>
                <a:spLocks noChangeArrowheads="1"/>
              </p:cNvSpPr>
              <p:nvPr/>
            </p:nvSpPr>
            <p:spPr bwMode="auto">
              <a:xfrm>
                <a:off x="1248" y="2640"/>
                <a:ext cx="336" cy="432"/>
              </a:xfrm>
              <a:prstGeom prst="rect">
                <a:avLst/>
              </a:prstGeom>
              <a:gradFill rotWithShape="0">
                <a:gsLst>
                  <a:gs pos="0">
                    <a:srgbClr val="FFCF01"/>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8" name="Rectangle 10"/>
            <p:cNvSpPr>
              <a:spLocks noChangeArrowheads="1"/>
            </p:cNvSpPr>
            <p:nvPr/>
          </p:nvSpPr>
          <p:spPr bwMode="auto">
            <a:xfrm>
              <a:off x="400" y="1536"/>
              <a:ext cx="20" cy="663"/>
            </a:xfrm>
            <a:prstGeom prst="rect">
              <a:avLst/>
            </a:prstGeom>
            <a:solidFill>
              <a:srgbClr val="1C1C1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14" name="矩形 13"/>
          <p:cNvSpPr/>
          <p:nvPr/>
        </p:nvSpPr>
        <p:spPr>
          <a:xfrm>
            <a:off x="353168" y="1839894"/>
            <a:ext cx="7611473" cy="800219"/>
          </a:xfrm>
          <a:prstGeom prst="rect">
            <a:avLst/>
          </a:prstGeom>
        </p:spPr>
        <p:txBody>
          <a:bodyPr wrap="square">
            <a:spAutoFit/>
          </a:bodyPr>
          <a:lstStyle/>
          <a:p>
            <a:endParaRPr lang="en-US" altLang="zh-CN" kern="0" dirty="0">
              <a:solidFill>
                <a:srgbClr val="000000"/>
              </a:solidFill>
              <a:latin typeface="Calibri" panose="020F0502020204030204" pitchFamily="34" charset="0"/>
              <a:ea typeface="仿宋_GB2312" panose="02010609030101010101" pitchFamily="49" charset="-122"/>
            </a:endParaRPr>
          </a:p>
          <a:p>
            <a:r>
              <a:rPr lang="zh-CN" altLang="en-US" sz="2800" kern="0" dirty="0" smtClean="0">
                <a:solidFill>
                  <a:srgbClr val="000000"/>
                </a:solidFill>
                <a:latin typeface="Calibri" panose="020F0502020204030204" pitchFamily="34" charset="0"/>
                <a:ea typeface="仿宋_GB2312" panose="02010609030101010101" pitchFamily="49" charset="-122"/>
              </a:rPr>
              <a:t>五）进入销售企业现场检查的主要内容：</a:t>
            </a:r>
            <a:endParaRPr lang="en-US" altLang="zh-CN" sz="2800" kern="0" dirty="0" smtClean="0">
              <a:solidFill>
                <a:srgbClr val="000000"/>
              </a:solidFill>
              <a:latin typeface="Calibri" panose="020F0502020204030204" pitchFamily="34" charset="0"/>
              <a:ea typeface="仿宋_GB2312" panose="02010609030101010101" pitchFamily="49" charset="-122"/>
            </a:endParaRPr>
          </a:p>
        </p:txBody>
      </p:sp>
      <p:sp>
        <p:nvSpPr>
          <p:cNvPr id="15" name="Rectangle 1"/>
          <p:cNvSpPr>
            <a:spLocks noChangeArrowheads="1"/>
          </p:cNvSpPr>
          <p:nvPr/>
        </p:nvSpPr>
        <p:spPr bwMode="auto">
          <a:xfrm>
            <a:off x="351600" y="2886176"/>
            <a:ext cx="7979019" cy="17966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215" b="1" dirty="0" smtClean="0">
                <a:latin typeface="Calibri" panose="020F0502020204030204" pitchFamily="34" charset="0"/>
              </a:rPr>
              <a:t>4</a:t>
            </a:r>
            <a:r>
              <a:rPr lang="zh-CN" altLang="en-US" sz="2215" b="1" dirty="0" smtClean="0">
                <a:latin typeface="Calibri" panose="020F0502020204030204" pitchFamily="34" charset="0"/>
              </a:rPr>
              <a:t>、人员</a:t>
            </a:r>
            <a:r>
              <a:rPr lang="zh-CN" altLang="en-US" sz="2215" b="1" dirty="0">
                <a:latin typeface="Calibri" panose="020F0502020204030204" pitchFamily="34" charset="0"/>
              </a:rPr>
              <a:t>素质管理体系</a:t>
            </a:r>
            <a:endParaRPr lang="en-US" altLang="zh-CN" sz="2215" dirty="0">
              <a:latin typeface="Calibri" panose="020F0502020204030204" pitchFamily="34" charset="0"/>
            </a:endParaRPr>
          </a:p>
          <a:p>
            <a:r>
              <a:rPr lang="en-US" altLang="zh-CN" sz="2215" dirty="0" smtClean="0">
                <a:latin typeface="Calibri" panose="020F0502020204030204" pitchFamily="34" charset="0"/>
              </a:rPr>
              <a:t>1</a:t>
            </a:r>
            <a:r>
              <a:rPr lang="zh-CN" altLang="en-US" sz="2215" dirty="0" smtClean="0">
                <a:latin typeface="Calibri" panose="020F0502020204030204" pitchFamily="34" charset="0"/>
              </a:rPr>
              <a:t>）培训</a:t>
            </a:r>
            <a:r>
              <a:rPr lang="zh-CN" altLang="en-US" sz="2215" dirty="0">
                <a:latin typeface="Calibri" panose="020F0502020204030204" pitchFamily="34" charset="0"/>
              </a:rPr>
              <a:t>制度；</a:t>
            </a:r>
            <a:endParaRPr lang="en-US" altLang="zh-CN" sz="2215" dirty="0">
              <a:latin typeface="Calibri" panose="020F0502020204030204" pitchFamily="34" charset="0"/>
            </a:endParaRPr>
          </a:p>
          <a:p>
            <a:r>
              <a:rPr lang="en-US" altLang="zh-CN" sz="2215" dirty="0" smtClean="0">
                <a:latin typeface="Calibri" panose="020F0502020204030204" pitchFamily="34" charset="0"/>
              </a:rPr>
              <a:t>2</a:t>
            </a:r>
            <a:r>
              <a:rPr lang="zh-CN" altLang="en-US" sz="2215" dirty="0" smtClean="0">
                <a:latin typeface="Calibri" panose="020F0502020204030204" pitchFamily="34" charset="0"/>
              </a:rPr>
              <a:t>）考核</a:t>
            </a:r>
            <a:r>
              <a:rPr lang="zh-CN" altLang="en-US" sz="2215" dirty="0">
                <a:latin typeface="Calibri" panose="020F0502020204030204" pitchFamily="34" charset="0"/>
              </a:rPr>
              <a:t>制度；</a:t>
            </a:r>
            <a:endParaRPr lang="en-US" altLang="zh-CN" sz="2215" dirty="0">
              <a:latin typeface="Calibri" panose="020F0502020204030204" pitchFamily="34" charset="0"/>
            </a:endParaRPr>
          </a:p>
          <a:p>
            <a:r>
              <a:rPr lang="en-US" altLang="zh-CN" sz="2215" dirty="0" smtClean="0">
                <a:latin typeface="Calibri" panose="020F0502020204030204" pitchFamily="34" charset="0"/>
              </a:rPr>
              <a:t>3</a:t>
            </a:r>
            <a:r>
              <a:rPr lang="zh-CN" altLang="en-US" sz="2215" dirty="0" smtClean="0">
                <a:latin typeface="Calibri" panose="020F0502020204030204" pitchFamily="34" charset="0"/>
              </a:rPr>
              <a:t>）互</a:t>
            </a:r>
            <a:r>
              <a:rPr lang="zh-CN" altLang="en-US" sz="2215" dirty="0">
                <a:latin typeface="Calibri" panose="020F0502020204030204" pitchFamily="34" charset="0"/>
              </a:rPr>
              <a:t>监制度；</a:t>
            </a:r>
            <a:endParaRPr lang="en-US" altLang="zh-CN" sz="2215" dirty="0">
              <a:latin typeface="Calibri" panose="020F0502020204030204" pitchFamily="34" charset="0"/>
            </a:endParaRPr>
          </a:p>
          <a:p>
            <a:r>
              <a:rPr lang="en-US" altLang="zh-CN" sz="2215" dirty="0" smtClean="0">
                <a:latin typeface="Calibri" panose="020F0502020204030204" pitchFamily="34" charset="0"/>
              </a:rPr>
              <a:t>4</a:t>
            </a:r>
            <a:r>
              <a:rPr lang="zh-CN" altLang="en-US" sz="2215" dirty="0" smtClean="0">
                <a:latin typeface="Calibri" panose="020F0502020204030204" pitchFamily="34" charset="0"/>
              </a:rPr>
              <a:t>）应急</a:t>
            </a:r>
            <a:r>
              <a:rPr lang="zh-CN" altLang="en-US" sz="2215" dirty="0">
                <a:latin typeface="Calibri" panose="020F0502020204030204" pitchFamily="34" charset="0"/>
              </a:rPr>
              <a:t>救援演练制度。</a:t>
            </a:r>
            <a:endParaRPr lang="zh-CN" altLang="zh-CN" sz="2215" dirty="0"/>
          </a:p>
        </p:txBody>
      </p:sp>
    </p:spTree>
    <p:extLst>
      <p:ext uri="{BB962C8B-B14F-4D97-AF65-F5344CB8AC3E}">
        <p14:creationId xmlns:p14="http://schemas.microsoft.com/office/powerpoint/2010/main" xmlns="" val="38526111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1"/>
          <p:cNvSpPr>
            <a:spLocks noChangeArrowheads="1"/>
          </p:cNvSpPr>
          <p:nvPr/>
        </p:nvSpPr>
        <p:spPr bwMode="auto">
          <a:xfrm>
            <a:off x="503030" y="1616408"/>
            <a:ext cx="5612723" cy="433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215" b="1" dirty="0" smtClean="0">
                <a:latin typeface="Calibri" panose="020F0502020204030204" pitchFamily="34" charset="0"/>
              </a:rPr>
              <a:t>5</a:t>
            </a:r>
            <a:r>
              <a:rPr lang="zh-CN" altLang="en-US" sz="2215" b="1" dirty="0" smtClean="0">
                <a:latin typeface="Calibri" panose="020F0502020204030204" pitchFamily="34" charset="0"/>
              </a:rPr>
              <a:t>、仓库现场安全条件</a:t>
            </a:r>
            <a:endParaRPr lang="en-US" altLang="zh-CN" sz="2215" b="1" dirty="0" smtClean="0">
              <a:latin typeface="Calibri" panose="020F0502020204030204" pitchFamily="34" charset="0"/>
            </a:endParaRPr>
          </a:p>
        </p:txBody>
      </p:sp>
      <p:sp>
        <p:nvSpPr>
          <p:cNvPr id="3" name="标题 1"/>
          <p:cNvSpPr>
            <a:spLocks noGrp="1"/>
          </p:cNvSpPr>
          <p:nvPr>
            <p:ph type="title"/>
          </p:nvPr>
        </p:nvSpPr>
        <p:spPr>
          <a:xfrm>
            <a:off x="490171" y="473408"/>
            <a:ext cx="8229600" cy="1143000"/>
          </a:xfrm>
        </p:spPr>
        <p:txBody>
          <a:bodyPr>
            <a:normAutofit/>
          </a:bodyPr>
          <a:lstStyle/>
          <a:p>
            <a:pPr algn="l"/>
            <a:r>
              <a:rPr lang="zh-CN" altLang="en-US" sz="4000" b="1" dirty="0" smtClean="0"/>
              <a:t>四</a:t>
            </a:r>
            <a:r>
              <a:rPr lang="zh-CN" altLang="zh-CN" sz="4000" b="1" dirty="0" smtClean="0"/>
              <a:t>、</a:t>
            </a:r>
            <a:r>
              <a:rPr lang="zh-CN" altLang="en-US" sz="4000" b="1" dirty="0" smtClean="0"/>
              <a:t>现场检查注意事项</a:t>
            </a:r>
            <a:endParaRPr lang="zh-CN" altLang="en-US" sz="40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1560" y="2492896"/>
            <a:ext cx="7047035" cy="417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标题 1"/>
          <p:cNvSpPr txBox="1">
            <a:spLocks/>
          </p:cNvSpPr>
          <p:nvPr/>
        </p:nvSpPr>
        <p:spPr>
          <a:xfrm>
            <a:off x="465253" y="2059700"/>
            <a:ext cx="2090524" cy="433196"/>
          </a:xfrm>
          <a:prstGeom prst="rect">
            <a:avLst/>
          </a:prstGeom>
        </p:spPr>
        <p:txBody>
          <a:bodyPr vert="horz" lIns="91440" tIns="45720" rIns="91440" bIns="45720" rtlCol="0" anchor="ctr">
            <a:normAutofit fontScale="60000" lnSpcReduction="20000"/>
          </a:bodyPr>
          <a:lstStyle>
            <a:lvl1pPr algn="ctr" defTabSz="914400" rtl="0" eaLnBrk="1" latinLnBrk="0" hangingPunct="1">
              <a:spcBef>
                <a:spcPct val="0"/>
              </a:spcBef>
              <a:buNone/>
              <a:defRPr sz="4400" kern="1200">
                <a:solidFill>
                  <a:schemeClr val="tx1"/>
                </a:solidFill>
                <a:latin typeface="+mj-lt"/>
                <a:ea typeface="黑体" pitchFamily="2" charset="-122"/>
                <a:cs typeface="+mj-cs"/>
              </a:defRPr>
            </a:lvl1pPr>
          </a:lstStyle>
          <a:p>
            <a:r>
              <a:rPr lang="en-US" altLang="zh-CN" dirty="0" smtClean="0"/>
              <a:t>1</a:t>
            </a:r>
            <a:r>
              <a:rPr lang="zh-CN" altLang="en-US" dirty="0" smtClean="0"/>
              <a:t>）布局</a:t>
            </a:r>
          </a:p>
        </p:txBody>
      </p:sp>
    </p:spTree>
    <p:extLst>
      <p:ext uri="{BB962C8B-B14F-4D97-AF65-F5344CB8AC3E}">
        <p14:creationId xmlns:p14="http://schemas.microsoft.com/office/powerpoint/2010/main" xmlns="" val="682519041"/>
      </p:ext>
    </p:extLst>
  </p:cSld>
  <p:clrMapOvr>
    <a:masterClrMapping/>
  </p:clrMapOvr>
  <p:transition spd="slow">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343060" y="620688"/>
            <a:ext cx="8229600" cy="936104"/>
          </a:xfrm>
        </p:spPr>
        <p:txBody>
          <a:bodyPr>
            <a:normAutofit/>
          </a:bodyPr>
          <a:lstStyle/>
          <a:p>
            <a:pPr algn="l"/>
            <a:r>
              <a:rPr lang="zh-CN" altLang="zh-CN" sz="4000" b="1" dirty="0">
                <a:latin typeface="黑体" pitchFamily="2" charset="-122"/>
                <a:ea typeface="黑体" pitchFamily="2" charset="-122"/>
              </a:rPr>
              <a:t>一</a:t>
            </a:r>
            <a:r>
              <a:rPr lang="zh-CN" altLang="zh-CN" sz="4000" b="1" dirty="0" smtClean="0">
                <a:latin typeface="黑体" pitchFamily="2" charset="-122"/>
                <a:ea typeface="黑体" pitchFamily="2" charset="-122"/>
              </a:rPr>
              <a:t>、</a:t>
            </a:r>
            <a:r>
              <a:rPr lang="zh-CN" altLang="en-US" sz="4000" b="1" dirty="0" smtClean="0">
                <a:latin typeface="黑体" pitchFamily="2" charset="-122"/>
                <a:ea typeface="黑体" pitchFamily="2" charset="-122"/>
              </a:rPr>
              <a:t>中国民爆行业的基本现状</a:t>
            </a:r>
            <a:endParaRPr lang="zh-CN" altLang="en-US" sz="4000" b="1" dirty="0">
              <a:latin typeface="黑体" pitchFamily="2" charset="-122"/>
              <a:ea typeface="黑体" pitchFamily="2" charset="-122"/>
            </a:endParaRPr>
          </a:p>
        </p:txBody>
      </p:sp>
      <p:sp>
        <p:nvSpPr>
          <p:cNvPr id="3" name="内容占位符 2"/>
          <p:cNvSpPr>
            <a:spLocks noGrp="1"/>
          </p:cNvSpPr>
          <p:nvPr>
            <p:ph idx="1"/>
          </p:nvPr>
        </p:nvSpPr>
        <p:spPr>
          <a:xfrm>
            <a:off x="395536" y="1700808"/>
            <a:ext cx="8229600" cy="4525963"/>
          </a:xfrm>
        </p:spPr>
        <p:txBody>
          <a:bodyPr>
            <a:normAutofit/>
          </a:bodyPr>
          <a:lstStyle/>
          <a:p>
            <a:endParaRPr lang="zh-CN" altLang="zh-CN" sz="1800" dirty="0">
              <a:latin typeface="黑体" pitchFamily="2" charset="-122"/>
              <a:ea typeface="黑体" pitchFamily="2" charset="-122"/>
            </a:endParaRPr>
          </a:p>
          <a:p>
            <a:r>
              <a:rPr lang="en-US" altLang="zh-CN" sz="3600" dirty="0" smtClean="0">
                <a:solidFill>
                  <a:srgbClr val="000000"/>
                </a:solidFill>
                <a:latin typeface="微软雅黑" panose="020B0503020204020204" pitchFamily="34" charset="-122"/>
                <a:ea typeface="微软雅黑" panose="020B0503020204020204" pitchFamily="34" charset="-122"/>
              </a:rPr>
              <a:t>2</a:t>
            </a:r>
            <a:r>
              <a:rPr lang="zh-CN" altLang="en-US" sz="3600" dirty="0" smtClean="0">
                <a:solidFill>
                  <a:srgbClr val="000000"/>
                </a:solidFill>
                <a:latin typeface="微软雅黑" panose="020B0503020204020204" pitchFamily="34" charset="-122"/>
                <a:ea typeface="微软雅黑" panose="020B0503020204020204" pitchFamily="34" charset="-122"/>
              </a:rPr>
              <a:t>、从业单位和从业人数 </a:t>
            </a:r>
            <a:endParaRPr lang="en-US" altLang="zh-CN" sz="3600" dirty="0" smtClean="0">
              <a:solidFill>
                <a:srgbClr val="000000"/>
              </a:solidFill>
              <a:latin typeface="微软雅黑" panose="020B0503020204020204" pitchFamily="34" charset="-122"/>
              <a:ea typeface="微软雅黑" panose="020B0503020204020204" pitchFamily="34" charset="-122"/>
            </a:endParaRPr>
          </a:p>
          <a:p>
            <a:r>
              <a:rPr lang="zh-CN" altLang="en-US" sz="1600" dirty="0" smtClean="0">
                <a:solidFill>
                  <a:srgbClr val="000000"/>
                </a:solidFill>
                <a:latin typeface="微软雅黑" panose="020B0503020204020204" pitchFamily="34" charset="-122"/>
                <a:ea typeface="微软雅黑" panose="020B0503020204020204" pitchFamily="34" charset="-122"/>
              </a:rPr>
              <a:t>生产</a:t>
            </a:r>
            <a:r>
              <a:rPr lang="zh-CN" altLang="en-US" sz="1600" dirty="0">
                <a:solidFill>
                  <a:srgbClr val="000000"/>
                </a:solidFill>
                <a:latin typeface="微软雅黑" panose="020B0503020204020204" pitchFamily="34" charset="-122"/>
                <a:ea typeface="微软雅黑" panose="020B0503020204020204" pitchFamily="34" charset="-122"/>
              </a:rPr>
              <a:t>、</a:t>
            </a:r>
            <a:r>
              <a:rPr lang="zh-CN" altLang="en-US" sz="1600" dirty="0" smtClean="0">
                <a:solidFill>
                  <a:srgbClr val="000000"/>
                </a:solidFill>
                <a:latin typeface="微软雅黑" panose="020B0503020204020204" pitchFamily="34" charset="-122"/>
                <a:ea typeface="微软雅黑" panose="020B0503020204020204" pitchFamily="34" charset="-122"/>
              </a:rPr>
              <a:t>销售企业总数</a:t>
            </a:r>
            <a:r>
              <a:rPr lang="en-US" altLang="zh-CN" sz="1600" dirty="0" smtClean="0">
                <a:solidFill>
                  <a:srgbClr val="000000"/>
                </a:solidFill>
                <a:latin typeface="微软雅黑" panose="020B0503020204020204" pitchFamily="34" charset="-122"/>
                <a:ea typeface="微软雅黑" panose="020B0503020204020204" pitchFamily="34" charset="-122"/>
              </a:rPr>
              <a:t>349+1500</a:t>
            </a:r>
            <a:r>
              <a:rPr lang="zh-CN" altLang="en-US" sz="1600" dirty="0" smtClean="0">
                <a:solidFill>
                  <a:srgbClr val="000000"/>
                </a:solidFill>
                <a:latin typeface="微软雅黑" panose="020B0503020204020204" pitchFamily="34" charset="-122"/>
                <a:ea typeface="微软雅黑" panose="020B0503020204020204" pitchFamily="34" charset="-122"/>
              </a:rPr>
              <a:t>；生产、销售</a:t>
            </a:r>
            <a:r>
              <a:rPr lang="zh-CN" altLang="en-US" sz="1600" dirty="0">
                <a:solidFill>
                  <a:srgbClr val="000000"/>
                </a:solidFill>
                <a:latin typeface="微软雅黑" panose="020B0503020204020204" pitchFamily="34" charset="-122"/>
                <a:ea typeface="微软雅黑" panose="020B0503020204020204" pitchFamily="34" charset="-122"/>
              </a:rPr>
              <a:t>从业人员约</a:t>
            </a:r>
            <a:r>
              <a:rPr lang="zh-CN" altLang="en-US" sz="1800" dirty="0">
                <a:solidFill>
                  <a:srgbClr val="000000"/>
                </a:solidFill>
                <a:latin typeface="微软雅黑" panose="020B0503020204020204" pitchFamily="34" charset="-122"/>
                <a:ea typeface="微软雅黑" panose="020B0503020204020204" pitchFamily="34" charset="-122"/>
              </a:rPr>
              <a:t>（</a:t>
            </a:r>
            <a:r>
              <a:rPr lang="en-US" altLang="zh-CN" sz="1800" dirty="0">
                <a:solidFill>
                  <a:srgbClr val="000000"/>
                </a:solidFill>
                <a:latin typeface="微软雅黑" panose="020B0503020204020204" pitchFamily="34" charset="-122"/>
                <a:ea typeface="微软雅黑" panose="020B0503020204020204" pitchFamily="34" charset="-122"/>
              </a:rPr>
              <a:t>10</a:t>
            </a:r>
            <a:r>
              <a:rPr lang="zh-CN" altLang="en-US" sz="1800" dirty="0">
                <a:solidFill>
                  <a:srgbClr val="000000"/>
                </a:solidFill>
                <a:latin typeface="微软雅黑" panose="020B0503020204020204" pitchFamily="34" charset="-122"/>
                <a:ea typeface="微软雅黑" panose="020B0503020204020204" pitchFamily="34" charset="-122"/>
              </a:rPr>
              <a:t>万</a:t>
            </a:r>
            <a:r>
              <a:rPr lang="en-US" altLang="zh-CN" sz="1800" dirty="0">
                <a:solidFill>
                  <a:srgbClr val="000000"/>
                </a:solidFill>
                <a:latin typeface="微软雅黑" panose="020B0503020204020204" pitchFamily="34" charset="-122"/>
                <a:ea typeface="微软雅黑" panose="020B0503020204020204" pitchFamily="34" charset="-122"/>
              </a:rPr>
              <a:t>+3</a:t>
            </a:r>
            <a:r>
              <a:rPr lang="zh-CN" altLang="en-US" sz="1800" dirty="0">
                <a:solidFill>
                  <a:srgbClr val="000000"/>
                </a:solidFill>
                <a:latin typeface="微软雅黑" panose="020B0503020204020204" pitchFamily="34" charset="-122"/>
                <a:ea typeface="微软雅黑" panose="020B0503020204020204" pitchFamily="34" charset="-122"/>
              </a:rPr>
              <a:t>万</a:t>
            </a:r>
            <a:r>
              <a:rPr lang="zh-CN" altLang="en-US" sz="1800" dirty="0" smtClean="0">
                <a:solidFill>
                  <a:srgbClr val="000000"/>
                </a:solidFill>
                <a:latin typeface="微软雅黑" panose="020B0503020204020204" pitchFamily="34" charset="-122"/>
                <a:ea typeface="微软雅黑" panose="020B0503020204020204" pitchFamily="34" charset="-122"/>
              </a:rPr>
              <a:t>）</a:t>
            </a:r>
            <a:endParaRPr lang="en-US" altLang="zh-CN" sz="1800" dirty="0">
              <a:solidFill>
                <a:srgbClr val="000000"/>
              </a:solidFill>
              <a:latin typeface="微软雅黑" panose="020B0503020204020204" pitchFamily="34" charset="-122"/>
              <a:ea typeface="微软雅黑" panose="020B0503020204020204" pitchFamily="34" charset="-122"/>
            </a:endParaRPr>
          </a:p>
          <a:p>
            <a:endParaRPr lang="zh-CN" altLang="en-US" sz="1800" dirty="0">
              <a:latin typeface="黑体" pitchFamily="2" charset="-122"/>
              <a:ea typeface="黑体" pitchFamily="2" charset="-122"/>
            </a:endParaRPr>
          </a:p>
        </p:txBody>
      </p:sp>
      <p:grpSp>
        <p:nvGrpSpPr>
          <p:cNvPr id="4" name="Group 2"/>
          <p:cNvGrpSpPr>
            <a:grpSpLocks/>
          </p:cNvGrpSpPr>
          <p:nvPr/>
        </p:nvGrpSpPr>
        <p:grpSpPr bwMode="auto">
          <a:xfrm>
            <a:off x="71406" y="714356"/>
            <a:ext cx="9009074"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22" name="Rectangle 4"/>
              <p:cNvSpPr>
                <a:spLocks noChangeArrowheads="1"/>
              </p:cNvSpPr>
              <p:nvPr/>
            </p:nvSpPr>
            <p:spPr bwMode="auto">
              <a:xfrm>
                <a:off x="720" y="336"/>
                <a:ext cx="384" cy="432"/>
              </a:xfrm>
              <a:prstGeom prst="rect">
                <a:avLst/>
              </a:prstGeom>
              <a:solidFill>
                <a:srgbClr val="3333C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sp>
            <p:nvSpPr>
              <p:cNvPr id="23" name="Rectangle 5"/>
              <p:cNvSpPr>
                <a:spLocks noChangeArrowheads="1"/>
              </p:cNvSpPr>
              <p:nvPr/>
            </p:nvSpPr>
            <p:spPr bwMode="auto">
              <a:xfrm>
                <a:off x="1056" y="336"/>
                <a:ext cx="288" cy="432"/>
              </a:xfrm>
              <a:prstGeom prst="rect">
                <a:avLst/>
              </a:prstGeom>
              <a:gradFill rotWithShape="0">
                <a:gsLst>
                  <a:gs pos="0">
                    <a:srgbClr val="3333C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grpSp>
        <p:grpSp>
          <p:nvGrpSpPr>
            <p:cNvPr id="6" name="Group 6"/>
            <p:cNvGrpSpPr>
              <a:grpSpLocks/>
            </p:cNvGrpSpPr>
            <p:nvPr/>
          </p:nvGrpSpPr>
          <p:grpSpPr bwMode="auto">
            <a:xfrm>
              <a:off x="263" y="1870"/>
              <a:ext cx="466" cy="299"/>
              <a:chOff x="912" y="2640"/>
              <a:chExt cx="672" cy="432"/>
            </a:xfrm>
          </p:grpSpPr>
          <p:sp>
            <p:nvSpPr>
              <p:cNvPr id="20" name="Rectangle 7"/>
              <p:cNvSpPr>
                <a:spLocks noChangeArrowheads="1"/>
              </p:cNvSpPr>
              <p:nvPr/>
            </p:nvSpPr>
            <p:spPr bwMode="auto">
              <a:xfrm>
                <a:off x="912" y="2640"/>
                <a:ext cx="384" cy="432"/>
              </a:xfrm>
              <a:prstGeom prst="rect">
                <a:avLst/>
              </a:prstGeom>
              <a:solidFill>
                <a:srgbClr val="FFCF01"/>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sp>
            <p:nvSpPr>
              <p:cNvPr id="21" name="Rectangle 8"/>
              <p:cNvSpPr>
                <a:spLocks noChangeArrowheads="1"/>
              </p:cNvSpPr>
              <p:nvPr/>
            </p:nvSpPr>
            <p:spPr bwMode="auto">
              <a:xfrm>
                <a:off x="1248" y="2640"/>
                <a:ext cx="336" cy="432"/>
              </a:xfrm>
              <a:prstGeom prst="rect">
                <a:avLst/>
              </a:prstGeom>
              <a:gradFill rotWithShape="0">
                <a:gsLst>
                  <a:gs pos="0">
                    <a:srgbClr val="FFCF01"/>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grpSp>
        <p:sp>
          <p:nvSpPr>
            <p:cNvPr id="17" name="Rectangle 9"/>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sp>
          <p:nvSpPr>
            <p:cNvPr id="18" name="Rectangle 10"/>
            <p:cNvSpPr>
              <a:spLocks noChangeArrowheads="1"/>
            </p:cNvSpPr>
            <p:nvPr/>
          </p:nvSpPr>
          <p:spPr bwMode="auto">
            <a:xfrm>
              <a:off x="400" y="1536"/>
              <a:ext cx="20" cy="663"/>
            </a:xfrm>
            <a:prstGeom prst="rect">
              <a:avLst/>
            </a:prstGeom>
            <a:solidFill>
              <a:srgbClr val="1C1C1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sp>
          <p:nvSpPr>
            <p:cNvPr id="19" name="Rectangle 11"/>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grpSp>
      <p:graphicFrame>
        <p:nvGraphicFramePr>
          <p:cNvPr id="15" name="Object 5"/>
          <p:cNvGraphicFramePr>
            <a:graphicFrameLocks noChangeAspect="1"/>
          </p:cNvGraphicFramePr>
          <p:nvPr>
            <p:extLst>
              <p:ext uri="{D42A27DB-BD31-4B8C-83A1-F6EECF244321}">
                <p14:modId xmlns:p14="http://schemas.microsoft.com/office/powerpoint/2010/main" xmlns="" val="3598016673"/>
              </p:ext>
            </p:extLst>
          </p:nvPr>
        </p:nvGraphicFramePr>
        <p:xfrm>
          <a:off x="1907704" y="3284984"/>
          <a:ext cx="5040560" cy="2736304"/>
        </p:xfrm>
        <a:graphic>
          <a:graphicData uri="http://schemas.openxmlformats.org/presentationml/2006/ole">
            <p:oleObj spid="_x0000_s1053" r:id="rId3" imgW="7095238" imgH="4648849" progId="PBrush">
              <p:embed/>
            </p:oleObj>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标题 1"/>
          <p:cNvSpPr>
            <a:spLocks noGrp="1"/>
          </p:cNvSpPr>
          <p:nvPr>
            <p:ph type="title"/>
          </p:nvPr>
        </p:nvSpPr>
        <p:spPr>
          <a:xfrm>
            <a:off x="417635" y="1252904"/>
            <a:ext cx="8540262" cy="690196"/>
          </a:xfrm>
        </p:spPr>
        <p:txBody>
          <a:bodyPr>
            <a:normAutofit fontScale="90000"/>
          </a:bodyPr>
          <a:lstStyle/>
          <a:p>
            <a:pPr algn="l" eaLnBrk="1" hangingPunct="1"/>
            <a:r>
              <a:rPr lang="en-US" altLang="zh-CN" dirty="0" smtClean="0"/>
              <a:t>2</a:t>
            </a:r>
            <a:r>
              <a:rPr lang="zh-CN" altLang="en-US" dirty="0" smtClean="0"/>
              <a:t>）</a:t>
            </a:r>
            <a:r>
              <a:rPr lang="zh-CN" altLang="zh-CN" dirty="0" smtClean="0"/>
              <a:t>防护土堤</a:t>
            </a:r>
            <a:br>
              <a:rPr lang="zh-CN" altLang="zh-CN" dirty="0" smtClean="0"/>
            </a:br>
            <a:endParaRPr lang="zh-CN" altLang="en-US" dirty="0" smtClean="0"/>
          </a:p>
        </p:txBody>
      </p:sp>
      <p:sp>
        <p:nvSpPr>
          <p:cNvPr id="35843" name="文本占位符 2"/>
          <p:cNvSpPr>
            <a:spLocks noGrp="1"/>
          </p:cNvSpPr>
          <p:nvPr>
            <p:ph type="body" sz="half" idx="1"/>
          </p:nvPr>
        </p:nvSpPr>
        <p:spPr/>
        <p:txBody>
          <a:bodyPr/>
          <a:lstStyle/>
          <a:p>
            <a:pPr eaLnBrk="1" hangingPunct="1"/>
            <a:endParaRPr lang="zh-CN" altLang="en-US" smtClean="0"/>
          </a:p>
        </p:txBody>
      </p:sp>
      <p:sp>
        <p:nvSpPr>
          <p:cNvPr id="35844" name="内容占位符 3"/>
          <p:cNvSpPr>
            <a:spLocks noGrp="1"/>
          </p:cNvSpPr>
          <p:nvPr>
            <p:ph sz="half" idx="2"/>
          </p:nvPr>
        </p:nvSpPr>
        <p:spPr>
          <a:xfrm>
            <a:off x="4506058" y="2022231"/>
            <a:ext cx="4337538" cy="3871546"/>
          </a:xfrm>
        </p:spPr>
        <p:txBody>
          <a:bodyPr/>
          <a:lstStyle/>
          <a:p>
            <a:pPr eaLnBrk="1" hangingPunct="1"/>
            <a:r>
              <a:rPr lang="zh-CN" altLang="en-US" smtClean="0"/>
              <a:t>主要作用：</a:t>
            </a:r>
            <a:endParaRPr lang="en-US" altLang="zh-CN" smtClean="0"/>
          </a:p>
          <a:p>
            <a:pPr eaLnBrk="1" hangingPunct="1"/>
            <a:r>
              <a:rPr lang="en-US" altLang="zh-CN" smtClean="0"/>
              <a:t>1</a:t>
            </a:r>
            <a:r>
              <a:rPr lang="zh-CN" altLang="en-US" smtClean="0"/>
              <a:t>、库与库之间防殉爆；</a:t>
            </a:r>
            <a:endParaRPr lang="en-US" altLang="zh-CN" smtClean="0"/>
          </a:p>
          <a:p>
            <a:pPr eaLnBrk="1" hangingPunct="1"/>
            <a:r>
              <a:rPr lang="en-US" altLang="zh-CN" smtClean="0"/>
              <a:t>2</a:t>
            </a:r>
            <a:r>
              <a:rPr lang="zh-CN" altLang="en-US" smtClean="0"/>
              <a:t>、减弱冲击波对外界破坏作用；</a:t>
            </a:r>
            <a:endParaRPr lang="en-US" altLang="zh-CN" smtClean="0"/>
          </a:p>
          <a:p>
            <a:pPr eaLnBrk="1" hangingPunct="1"/>
            <a:r>
              <a:rPr lang="en-US" altLang="zh-CN" smtClean="0"/>
              <a:t>3</a:t>
            </a:r>
            <a:r>
              <a:rPr lang="zh-CN" altLang="en-US" smtClean="0"/>
              <a:t>、防止飞散物的破坏作用</a:t>
            </a:r>
            <a:r>
              <a:rPr lang="zh-CN" altLang="en-US" sz="1662"/>
              <a:t>（有限范围内）</a:t>
            </a:r>
            <a:r>
              <a:rPr lang="zh-CN" altLang="en-US" smtClean="0"/>
              <a:t>。</a:t>
            </a:r>
          </a:p>
        </p:txBody>
      </p:sp>
      <p:pic>
        <p:nvPicPr>
          <p:cNvPr id="3584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17635" y="1930791"/>
            <a:ext cx="4021015" cy="3763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24677636"/>
      </p:ext>
    </p:extLst>
  </p:cSld>
  <p:clrMapOvr>
    <a:masterClrMapping/>
  </p:clrMapOvr>
  <p:transition spd="slow">
    <p:split orient="ver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p:cNvGrpSpPr>
            <a:grpSpLocks/>
          </p:cNvGrpSpPr>
          <p:nvPr/>
        </p:nvGrpSpPr>
        <p:grpSpPr bwMode="auto">
          <a:xfrm>
            <a:off x="683568" y="1412776"/>
            <a:ext cx="7126165" cy="5265127"/>
            <a:chOff x="477" y="394"/>
            <a:chExt cx="4489" cy="2994"/>
          </a:xfrm>
        </p:grpSpPr>
        <p:pic>
          <p:nvPicPr>
            <p:cNvPr id="130051" name="Picture 7" descr="18号库房门口牌子"/>
            <p:cNvPicPr>
              <a:picLocks noChangeAspect="1" noChangeArrowheads="1"/>
            </p:cNvPicPr>
            <p:nvPr/>
          </p:nvPicPr>
          <p:blipFill>
            <a:blip r:embed="rId2" cstate="print"/>
            <a:srcRect/>
            <a:stretch>
              <a:fillRect/>
            </a:stretch>
          </p:blipFill>
          <p:spPr bwMode="auto">
            <a:xfrm>
              <a:off x="1383" y="394"/>
              <a:ext cx="2631" cy="1717"/>
            </a:xfrm>
            <a:prstGeom prst="rect">
              <a:avLst/>
            </a:prstGeom>
            <a:ln>
              <a:noFill/>
            </a:ln>
            <a:effectLst>
              <a:softEdge rad="112500"/>
            </a:effectLst>
          </p:spPr>
        </p:pic>
        <p:pic>
          <p:nvPicPr>
            <p:cNvPr id="130052" name="Picture 8" descr="安全管理要点"/>
            <p:cNvPicPr>
              <a:picLocks noChangeAspect="1" noChangeArrowheads="1"/>
            </p:cNvPicPr>
            <p:nvPr/>
          </p:nvPicPr>
          <p:blipFill>
            <a:blip r:embed="rId3" cstate="print"/>
            <a:srcRect/>
            <a:stretch>
              <a:fillRect/>
            </a:stretch>
          </p:blipFill>
          <p:spPr bwMode="auto">
            <a:xfrm>
              <a:off x="477" y="2118"/>
              <a:ext cx="1859" cy="1267"/>
            </a:xfrm>
            <a:prstGeom prst="rect">
              <a:avLst/>
            </a:prstGeom>
            <a:ln>
              <a:noFill/>
            </a:ln>
            <a:effectLst>
              <a:softEdge rad="112500"/>
            </a:effectLst>
          </p:spPr>
        </p:pic>
        <p:pic>
          <p:nvPicPr>
            <p:cNvPr id="130053" name="Picture 9" descr="双人双锁"/>
            <p:cNvPicPr>
              <a:picLocks noChangeAspect="1" noChangeArrowheads="1"/>
            </p:cNvPicPr>
            <p:nvPr/>
          </p:nvPicPr>
          <p:blipFill>
            <a:blip r:embed="rId4" cstate="print"/>
            <a:srcRect/>
            <a:stretch>
              <a:fillRect/>
            </a:stretch>
          </p:blipFill>
          <p:spPr bwMode="auto">
            <a:xfrm>
              <a:off x="3152" y="2124"/>
              <a:ext cx="1814" cy="1264"/>
            </a:xfrm>
            <a:prstGeom prst="rect">
              <a:avLst/>
            </a:prstGeom>
            <a:ln>
              <a:noFill/>
            </a:ln>
            <a:effectLst>
              <a:softEdge rad="112500"/>
            </a:effectLst>
          </p:spPr>
        </p:pic>
      </p:grpSp>
      <p:sp>
        <p:nvSpPr>
          <p:cNvPr id="6" name="标题 1"/>
          <p:cNvSpPr>
            <a:spLocks noGrp="1"/>
          </p:cNvSpPr>
          <p:nvPr>
            <p:ph type="title"/>
          </p:nvPr>
        </p:nvSpPr>
        <p:spPr>
          <a:xfrm>
            <a:off x="55023" y="-243408"/>
            <a:ext cx="8540262" cy="1299656"/>
          </a:xfrm>
        </p:spPr>
        <p:txBody>
          <a:bodyPr>
            <a:normAutofit/>
          </a:bodyPr>
          <a:lstStyle/>
          <a:p>
            <a:pPr algn="l" eaLnBrk="1" hangingPunct="1"/>
            <a:r>
              <a:rPr lang="en-US" altLang="zh-CN" dirty="0" smtClean="0"/>
              <a:t>3</a:t>
            </a:r>
            <a:r>
              <a:rPr lang="zh-CN" altLang="en-US" dirty="0" smtClean="0"/>
              <a:t>）标识标志</a:t>
            </a:r>
          </a:p>
        </p:txBody>
      </p:sp>
    </p:spTree>
    <p:extLst>
      <p:ext uri="{BB962C8B-B14F-4D97-AF65-F5344CB8AC3E}">
        <p14:creationId xmlns:p14="http://schemas.microsoft.com/office/powerpoint/2010/main" xmlns="" val="205226028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cstate="print"/>
          <a:srcRect/>
          <a:stretch>
            <a:fillRect/>
          </a:stretch>
        </p:blipFill>
        <p:spPr bwMode="auto">
          <a:xfrm>
            <a:off x="500063" y="791290"/>
            <a:ext cx="8094446" cy="5341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2651057978"/>
      </p:ext>
    </p:extLst>
  </p:cSld>
  <p:clrMapOvr>
    <a:masterClrMapping/>
  </p:clrMapOvr>
  <p:transition spd="med">
    <p:pull/>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cstate="print"/>
          <a:srcRect/>
          <a:stretch>
            <a:fillRect/>
          </a:stretch>
        </p:blipFill>
        <p:spPr bwMode="auto">
          <a:xfrm>
            <a:off x="549492" y="857232"/>
            <a:ext cx="7979074" cy="49830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935263177"/>
      </p:ext>
    </p:extLst>
  </p:cSld>
  <p:clrMapOvr>
    <a:masterClrMapping/>
  </p:clrMapOvr>
  <p:transition spd="med">
    <p:pull/>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49520" y="933451"/>
            <a:ext cx="8044962" cy="5265126"/>
            <a:chOff x="431" y="394"/>
            <a:chExt cx="5068" cy="2994"/>
          </a:xfrm>
        </p:grpSpPr>
        <p:pic>
          <p:nvPicPr>
            <p:cNvPr id="131075" name="Picture 3" descr="IMG_4623"/>
            <p:cNvPicPr>
              <a:picLocks noChangeAspect="1" noChangeArrowheads="1"/>
            </p:cNvPicPr>
            <p:nvPr/>
          </p:nvPicPr>
          <p:blipFill>
            <a:blip r:embed="rId2" cstate="print"/>
            <a:srcRect/>
            <a:stretch>
              <a:fillRect/>
            </a:stretch>
          </p:blipFill>
          <p:spPr bwMode="auto">
            <a:xfrm>
              <a:off x="431" y="394"/>
              <a:ext cx="2177" cy="1497"/>
            </a:xfrm>
            <a:prstGeom prst="rect">
              <a:avLst/>
            </a:prstGeom>
            <a:ln>
              <a:noFill/>
            </a:ln>
            <a:effectLst>
              <a:outerShdw blurRad="190500" algn="tl" rotWithShape="0">
                <a:srgbClr val="000000">
                  <a:alpha val="70000"/>
                </a:srgbClr>
              </a:outerShdw>
            </a:effectLst>
          </p:spPr>
        </p:pic>
        <p:pic>
          <p:nvPicPr>
            <p:cNvPr id="131076" name="Picture 4" descr="库房定置2"/>
            <p:cNvPicPr>
              <a:picLocks noChangeAspect="1" noChangeArrowheads="1"/>
            </p:cNvPicPr>
            <p:nvPr/>
          </p:nvPicPr>
          <p:blipFill>
            <a:blip r:embed="rId3" cstate="print"/>
            <a:srcRect/>
            <a:stretch>
              <a:fillRect/>
            </a:stretch>
          </p:blipFill>
          <p:spPr bwMode="auto">
            <a:xfrm>
              <a:off x="3107" y="1936"/>
              <a:ext cx="2392" cy="1407"/>
            </a:xfrm>
            <a:prstGeom prst="rect">
              <a:avLst/>
            </a:prstGeom>
            <a:ln>
              <a:noFill/>
            </a:ln>
            <a:effectLst>
              <a:outerShdw blurRad="190500" algn="tl" rotWithShape="0">
                <a:srgbClr val="000000">
                  <a:alpha val="70000"/>
                </a:srgbClr>
              </a:outerShdw>
            </a:effectLst>
          </p:spPr>
        </p:pic>
        <p:pic>
          <p:nvPicPr>
            <p:cNvPr id="131077" name="Picture 5" descr="库房定置3"/>
            <p:cNvPicPr>
              <a:picLocks noChangeAspect="1" noChangeArrowheads="1"/>
            </p:cNvPicPr>
            <p:nvPr/>
          </p:nvPicPr>
          <p:blipFill>
            <a:blip r:embed="rId4" cstate="print"/>
            <a:srcRect/>
            <a:stretch>
              <a:fillRect/>
            </a:stretch>
          </p:blipFill>
          <p:spPr bwMode="auto">
            <a:xfrm>
              <a:off x="431" y="1937"/>
              <a:ext cx="2164" cy="1451"/>
            </a:xfrm>
            <a:prstGeom prst="rect">
              <a:avLst/>
            </a:prstGeom>
            <a:ln>
              <a:noFill/>
            </a:ln>
            <a:effectLst>
              <a:outerShdw blurRad="190500" algn="tl" rotWithShape="0">
                <a:srgbClr val="000000">
                  <a:alpha val="70000"/>
                </a:srgbClr>
              </a:outerShdw>
            </a:effectLst>
          </p:spPr>
        </p:pic>
        <p:pic>
          <p:nvPicPr>
            <p:cNvPr id="131078" name="Picture 6" descr="库房定置1"/>
            <p:cNvPicPr>
              <a:picLocks noChangeAspect="1" noChangeArrowheads="1"/>
            </p:cNvPicPr>
            <p:nvPr/>
          </p:nvPicPr>
          <p:blipFill>
            <a:blip r:embed="rId5" cstate="print"/>
            <a:srcRect/>
            <a:stretch>
              <a:fillRect/>
            </a:stretch>
          </p:blipFill>
          <p:spPr bwMode="auto">
            <a:xfrm>
              <a:off x="3107" y="394"/>
              <a:ext cx="2392" cy="1483"/>
            </a:xfrm>
            <a:prstGeom prst="rect">
              <a:avLst/>
            </a:prstGeom>
            <a:ln>
              <a:noFill/>
            </a:ln>
            <a:effectLst>
              <a:outerShdw blurRad="190500" algn="tl" rotWithShape="0">
                <a:srgbClr val="000000">
                  <a:alpha val="70000"/>
                </a:srgbClr>
              </a:outerShdw>
            </a:effectLst>
          </p:spPr>
        </p:pic>
      </p:grpSp>
      <p:pic>
        <p:nvPicPr>
          <p:cNvPr id="66563" name="Picture 8"/>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769828" y="857251"/>
            <a:ext cx="3824654" cy="2703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标题 1"/>
          <p:cNvSpPr>
            <a:spLocks noGrp="1"/>
          </p:cNvSpPr>
          <p:nvPr>
            <p:ph type="title"/>
          </p:nvPr>
        </p:nvSpPr>
        <p:spPr>
          <a:xfrm>
            <a:off x="55023" y="-243408"/>
            <a:ext cx="8540262" cy="1299656"/>
          </a:xfrm>
        </p:spPr>
        <p:txBody>
          <a:bodyPr>
            <a:normAutofit/>
          </a:bodyPr>
          <a:lstStyle/>
          <a:p>
            <a:pPr algn="l" eaLnBrk="1" hangingPunct="1"/>
            <a:r>
              <a:rPr lang="en-US" altLang="zh-CN" dirty="0" smtClean="0"/>
              <a:t>4</a:t>
            </a:r>
            <a:r>
              <a:rPr lang="zh-CN" altLang="en-US" dirty="0" smtClean="0"/>
              <a:t>）装卸站台和物品摆放</a:t>
            </a:r>
          </a:p>
        </p:txBody>
      </p:sp>
    </p:spTree>
    <p:extLst>
      <p:ext uri="{BB962C8B-B14F-4D97-AF65-F5344CB8AC3E}">
        <p14:creationId xmlns:p14="http://schemas.microsoft.com/office/powerpoint/2010/main" xmlns="" val="36627086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标题 1"/>
          <p:cNvSpPr>
            <a:spLocks noGrp="1"/>
          </p:cNvSpPr>
          <p:nvPr>
            <p:ph type="title"/>
          </p:nvPr>
        </p:nvSpPr>
        <p:spPr/>
        <p:txBody>
          <a:bodyPr/>
          <a:lstStyle/>
          <a:p>
            <a:pPr algn="l"/>
            <a:r>
              <a:rPr lang="en-US" altLang="zh-CN" dirty="0" smtClean="0"/>
              <a:t>5</a:t>
            </a:r>
            <a:r>
              <a:rPr lang="zh-CN" altLang="en-US" dirty="0" smtClean="0"/>
              <a:t>）防火措施</a:t>
            </a:r>
          </a:p>
        </p:txBody>
      </p:sp>
      <p:sp>
        <p:nvSpPr>
          <p:cNvPr id="37891" name="文本占位符 2"/>
          <p:cNvSpPr>
            <a:spLocks noGrp="1"/>
          </p:cNvSpPr>
          <p:nvPr>
            <p:ph type="body" sz="half" idx="1"/>
          </p:nvPr>
        </p:nvSpPr>
        <p:spPr>
          <a:xfrm>
            <a:off x="303336" y="2022231"/>
            <a:ext cx="6642588" cy="3871546"/>
          </a:xfrm>
        </p:spPr>
        <p:txBody>
          <a:bodyPr>
            <a:normAutofit lnSpcReduction="10000"/>
          </a:bodyPr>
          <a:lstStyle/>
          <a:p>
            <a:r>
              <a:rPr lang="zh-CN" altLang="en-US" dirty="0" smtClean="0"/>
              <a:t>防火带（</a:t>
            </a:r>
            <a:r>
              <a:rPr lang="zh-CN" altLang="en-US" sz="1477" dirty="0"/>
              <a:t>沟、墙，库房的围墙</a:t>
            </a:r>
            <a:r>
              <a:rPr lang="zh-CN" altLang="en-US" dirty="0" smtClean="0"/>
              <a:t>）</a:t>
            </a:r>
            <a:endParaRPr lang="en-US" altLang="zh-CN" dirty="0" smtClean="0"/>
          </a:p>
          <a:p>
            <a:r>
              <a:rPr lang="zh-CN" altLang="en-US" dirty="0" smtClean="0"/>
              <a:t>高位水池</a:t>
            </a:r>
            <a:endParaRPr lang="en-US" altLang="zh-CN" dirty="0" smtClean="0"/>
          </a:p>
          <a:p>
            <a:r>
              <a:rPr lang="zh-CN" altLang="en-US" dirty="0" smtClean="0"/>
              <a:t>灭火器</a:t>
            </a:r>
            <a:r>
              <a:rPr lang="zh-CN" altLang="en-US" sz="1662" dirty="0"/>
              <a:t>（注意种类）</a:t>
            </a:r>
            <a:endParaRPr lang="en-US" altLang="zh-CN" sz="1662" dirty="0"/>
          </a:p>
          <a:p>
            <a:r>
              <a:rPr lang="zh-CN" altLang="en-US" dirty="0" smtClean="0"/>
              <a:t>消防栓</a:t>
            </a:r>
            <a:endParaRPr lang="en-US" altLang="zh-CN" dirty="0" smtClean="0"/>
          </a:p>
          <a:p>
            <a:r>
              <a:rPr lang="zh-CN" altLang="en-US" dirty="0" smtClean="0"/>
              <a:t>消防报警联动和电话</a:t>
            </a:r>
            <a:endParaRPr lang="en-US" altLang="zh-CN" dirty="0" smtClean="0"/>
          </a:p>
          <a:p>
            <a:r>
              <a:rPr lang="zh-CN" altLang="en-US" dirty="0" smtClean="0"/>
              <a:t>灭火工具</a:t>
            </a:r>
            <a:endParaRPr lang="en-US" altLang="zh-CN" dirty="0" smtClean="0"/>
          </a:p>
          <a:p>
            <a:r>
              <a:rPr lang="zh-CN" altLang="en-US" dirty="0" smtClean="0"/>
              <a:t>库房建筑结构符合防火规范要求</a:t>
            </a:r>
          </a:p>
        </p:txBody>
      </p:sp>
    </p:spTree>
    <p:extLst>
      <p:ext uri="{BB962C8B-B14F-4D97-AF65-F5344CB8AC3E}">
        <p14:creationId xmlns:p14="http://schemas.microsoft.com/office/powerpoint/2010/main" xmlns="" val="754249096"/>
      </p:ext>
    </p:extLst>
  </p:cSld>
  <p:clrMapOvr>
    <a:masterClrMapping/>
  </p:clrMapOvr>
  <p:transition spd="slow">
    <p:split orient="ver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标题 1"/>
          <p:cNvSpPr>
            <a:spLocks noGrp="1"/>
          </p:cNvSpPr>
          <p:nvPr>
            <p:ph type="title"/>
          </p:nvPr>
        </p:nvSpPr>
        <p:spPr/>
        <p:txBody>
          <a:bodyPr/>
          <a:lstStyle/>
          <a:p>
            <a:pPr algn="l"/>
            <a:r>
              <a:rPr lang="en-US" altLang="zh-CN" dirty="0" smtClean="0"/>
              <a:t>6</a:t>
            </a:r>
            <a:r>
              <a:rPr lang="zh-CN" altLang="en-US" dirty="0" smtClean="0"/>
              <a:t>）防静电设施</a:t>
            </a:r>
          </a:p>
        </p:txBody>
      </p:sp>
      <p:sp>
        <p:nvSpPr>
          <p:cNvPr id="38915" name="文本占位符 2"/>
          <p:cNvSpPr>
            <a:spLocks noGrp="1"/>
          </p:cNvSpPr>
          <p:nvPr>
            <p:ph type="body" sz="half" idx="1"/>
          </p:nvPr>
        </p:nvSpPr>
        <p:spPr/>
        <p:txBody>
          <a:bodyPr/>
          <a:lstStyle/>
          <a:p>
            <a:r>
              <a:rPr lang="zh-CN" altLang="en-US" dirty="0" smtClean="0"/>
              <a:t>等电位</a:t>
            </a:r>
            <a:endParaRPr lang="en-US" altLang="zh-CN" dirty="0" smtClean="0"/>
          </a:p>
          <a:p>
            <a:r>
              <a:rPr lang="zh-CN" altLang="en-US" dirty="0" smtClean="0"/>
              <a:t>导静电或防静电地板</a:t>
            </a:r>
            <a:endParaRPr lang="en-US" altLang="zh-CN" dirty="0" smtClean="0"/>
          </a:p>
          <a:p>
            <a:r>
              <a:rPr lang="zh-CN" altLang="en-US" dirty="0" smtClean="0"/>
              <a:t>造潮</a:t>
            </a:r>
            <a:endParaRPr lang="en-US" altLang="zh-CN" dirty="0" smtClean="0"/>
          </a:p>
          <a:p>
            <a:r>
              <a:rPr lang="zh-CN" altLang="en-US" dirty="0" smtClean="0"/>
              <a:t>防静电作业服</a:t>
            </a:r>
            <a:endParaRPr lang="en-US" altLang="zh-CN" dirty="0" smtClean="0"/>
          </a:p>
          <a:p>
            <a:r>
              <a:rPr lang="zh-CN" altLang="en-US" dirty="0" smtClean="0"/>
              <a:t>静电泄放仪</a:t>
            </a:r>
            <a:endParaRPr lang="en-US" altLang="zh-CN" dirty="0" smtClean="0"/>
          </a:p>
          <a:p>
            <a:endParaRPr lang="zh-CN" altLang="en-US" dirty="0" smtClean="0"/>
          </a:p>
        </p:txBody>
      </p:sp>
    </p:spTree>
    <p:extLst>
      <p:ext uri="{BB962C8B-B14F-4D97-AF65-F5344CB8AC3E}">
        <p14:creationId xmlns:p14="http://schemas.microsoft.com/office/powerpoint/2010/main" xmlns="" val="3424372212"/>
      </p:ext>
    </p:extLst>
  </p:cSld>
  <p:clrMapOvr>
    <a:masterClrMapping/>
  </p:clrMapOvr>
  <p:transition spd="slow">
    <p:split orient="ver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标题 1"/>
          <p:cNvSpPr>
            <a:spLocks noGrp="1"/>
          </p:cNvSpPr>
          <p:nvPr>
            <p:ph type="title"/>
          </p:nvPr>
        </p:nvSpPr>
        <p:spPr/>
        <p:txBody>
          <a:bodyPr/>
          <a:lstStyle/>
          <a:p>
            <a:pPr algn="l"/>
            <a:r>
              <a:rPr lang="en-US" altLang="zh-CN" dirty="0" smtClean="0"/>
              <a:t>6</a:t>
            </a:r>
            <a:r>
              <a:rPr lang="zh-CN" altLang="en-US" dirty="0" smtClean="0"/>
              <a:t>）防雷设施</a:t>
            </a:r>
          </a:p>
        </p:txBody>
      </p:sp>
      <p:sp>
        <p:nvSpPr>
          <p:cNvPr id="39939" name="文本占位符 2"/>
          <p:cNvSpPr>
            <a:spLocks noGrp="1"/>
          </p:cNvSpPr>
          <p:nvPr>
            <p:ph type="body" sz="half" idx="1"/>
          </p:nvPr>
        </p:nvSpPr>
        <p:spPr/>
        <p:txBody>
          <a:bodyPr/>
          <a:lstStyle/>
          <a:p>
            <a:r>
              <a:rPr lang="zh-CN" altLang="en-US" dirty="0" smtClean="0"/>
              <a:t>避雷塔（线）</a:t>
            </a:r>
            <a:endParaRPr lang="en-US" altLang="zh-CN" dirty="0" smtClean="0"/>
          </a:p>
          <a:p>
            <a:r>
              <a:rPr lang="zh-CN" altLang="en-US" dirty="0" smtClean="0"/>
              <a:t>二次防雷</a:t>
            </a:r>
            <a:endParaRPr lang="en-US" altLang="zh-CN" dirty="0" smtClean="0"/>
          </a:p>
          <a:p>
            <a:r>
              <a:rPr lang="zh-CN" altLang="en-US" dirty="0" smtClean="0"/>
              <a:t>接闪器</a:t>
            </a:r>
            <a:endParaRPr lang="en-US" altLang="zh-CN" dirty="0" smtClean="0"/>
          </a:p>
          <a:p>
            <a:r>
              <a:rPr lang="zh-CN" altLang="en-US" dirty="0" smtClean="0"/>
              <a:t>孤立导体接地</a:t>
            </a:r>
          </a:p>
        </p:txBody>
      </p:sp>
    </p:spTree>
    <p:extLst>
      <p:ext uri="{BB962C8B-B14F-4D97-AF65-F5344CB8AC3E}">
        <p14:creationId xmlns:p14="http://schemas.microsoft.com/office/powerpoint/2010/main" xmlns="" val="877130385"/>
      </p:ext>
    </p:extLst>
  </p:cSld>
  <p:clrMapOvr>
    <a:masterClrMapping/>
  </p:clrMapOvr>
  <p:transition spd="slow">
    <p:split orient="ver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标题 1"/>
          <p:cNvSpPr>
            <a:spLocks noGrp="1"/>
          </p:cNvSpPr>
          <p:nvPr>
            <p:ph type="title"/>
          </p:nvPr>
        </p:nvSpPr>
        <p:spPr/>
        <p:txBody>
          <a:bodyPr/>
          <a:lstStyle/>
          <a:p>
            <a:pPr algn="l"/>
            <a:r>
              <a:rPr lang="en-US" altLang="zh-CN" dirty="0" smtClean="0"/>
              <a:t>7</a:t>
            </a:r>
            <a:r>
              <a:rPr lang="zh-CN" altLang="en-US" dirty="0" smtClean="0"/>
              <a:t>）防射频</a:t>
            </a:r>
          </a:p>
        </p:txBody>
      </p:sp>
      <p:sp>
        <p:nvSpPr>
          <p:cNvPr id="40963" name="文本占位符 2"/>
          <p:cNvSpPr>
            <a:spLocks noGrp="1"/>
          </p:cNvSpPr>
          <p:nvPr>
            <p:ph type="body" sz="half" idx="1"/>
          </p:nvPr>
        </p:nvSpPr>
        <p:spPr/>
        <p:txBody>
          <a:bodyPr/>
          <a:lstStyle/>
          <a:p>
            <a:r>
              <a:rPr lang="zh-CN" altLang="en-US" dirty="0" smtClean="0"/>
              <a:t>与微波发射塔保持足够的距离</a:t>
            </a:r>
            <a:endParaRPr lang="en-US" altLang="zh-CN" dirty="0" smtClean="0"/>
          </a:p>
          <a:p>
            <a:r>
              <a:rPr lang="zh-CN" altLang="en-US" dirty="0" smtClean="0"/>
              <a:t>车载系统符合规定</a:t>
            </a:r>
            <a:endParaRPr lang="en-US" altLang="zh-CN" dirty="0" smtClean="0"/>
          </a:p>
          <a:p>
            <a:r>
              <a:rPr lang="zh-CN" altLang="en-US" dirty="0" smtClean="0"/>
              <a:t>移动通讯设施符合规定</a:t>
            </a:r>
          </a:p>
        </p:txBody>
      </p:sp>
      <p:sp>
        <p:nvSpPr>
          <p:cNvPr id="40964" name="内容占位符 3"/>
          <p:cNvSpPr>
            <a:spLocks noGrp="1"/>
          </p:cNvSpPr>
          <p:nvPr>
            <p:ph sz="half" idx="2"/>
          </p:nvPr>
        </p:nvSpPr>
        <p:spPr>
          <a:xfrm>
            <a:off x="4308231" y="1846385"/>
            <a:ext cx="4199792" cy="3871546"/>
          </a:xfrm>
        </p:spPr>
        <p:txBody>
          <a:bodyPr/>
          <a:lstStyle/>
          <a:p>
            <a:endParaRPr lang="zh-CN" altLang="en-US" smtClean="0"/>
          </a:p>
        </p:txBody>
      </p:sp>
    </p:spTree>
    <p:extLst>
      <p:ext uri="{BB962C8B-B14F-4D97-AF65-F5344CB8AC3E}">
        <p14:creationId xmlns:p14="http://schemas.microsoft.com/office/powerpoint/2010/main" xmlns="" val="1821687625"/>
      </p:ext>
    </p:extLst>
  </p:cSld>
  <p:clrMapOvr>
    <a:masterClrMapping/>
  </p:clrMapOvr>
  <p:transition spd="slow">
    <p:split orient="ver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标题 1"/>
          <p:cNvSpPr>
            <a:spLocks noGrp="1"/>
          </p:cNvSpPr>
          <p:nvPr>
            <p:ph type="title"/>
          </p:nvPr>
        </p:nvSpPr>
        <p:spPr/>
        <p:txBody>
          <a:bodyPr/>
          <a:lstStyle/>
          <a:p>
            <a:pPr algn="l"/>
            <a:r>
              <a:rPr lang="en-US" altLang="zh-CN" dirty="0" smtClean="0"/>
              <a:t>8</a:t>
            </a:r>
            <a:r>
              <a:rPr lang="zh-CN" altLang="en-US" dirty="0" smtClean="0"/>
              <a:t>）电气</a:t>
            </a:r>
          </a:p>
        </p:txBody>
      </p:sp>
      <p:sp>
        <p:nvSpPr>
          <p:cNvPr id="41987" name="文本占位符 2"/>
          <p:cNvSpPr>
            <a:spLocks noGrp="1"/>
          </p:cNvSpPr>
          <p:nvPr>
            <p:ph type="body" sz="half" idx="1"/>
          </p:nvPr>
        </p:nvSpPr>
        <p:spPr/>
        <p:txBody>
          <a:bodyPr/>
          <a:lstStyle/>
          <a:p>
            <a:r>
              <a:rPr lang="en-US" altLang="zh-CN" dirty="0" smtClean="0"/>
              <a:t>F0</a:t>
            </a:r>
            <a:r>
              <a:rPr lang="zh-CN" altLang="en-US" dirty="0" smtClean="0"/>
              <a:t>区仓库内不准设电气</a:t>
            </a:r>
            <a:endParaRPr lang="en-US" altLang="zh-CN" dirty="0" smtClean="0"/>
          </a:p>
          <a:p>
            <a:endParaRPr lang="en-US" altLang="zh-CN" dirty="0" smtClean="0"/>
          </a:p>
        </p:txBody>
      </p:sp>
      <p:sp>
        <p:nvSpPr>
          <p:cNvPr id="41988" name="内容占位符 3"/>
          <p:cNvSpPr>
            <a:spLocks noGrp="1"/>
          </p:cNvSpPr>
          <p:nvPr>
            <p:ph sz="half" idx="2"/>
          </p:nvPr>
        </p:nvSpPr>
        <p:spPr>
          <a:xfrm>
            <a:off x="4308231" y="1846385"/>
            <a:ext cx="4199792" cy="3871546"/>
          </a:xfrm>
        </p:spPr>
        <p:txBody>
          <a:bodyPr/>
          <a:lstStyle/>
          <a:p>
            <a:endParaRPr lang="zh-CN" altLang="en-US" smtClean="0"/>
          </a:p>
        </p:txBody>
      </p:sp>
    </p:spTree>
    <p:extLst>
      <p:ext uri="{BB962C8B-B14F-4D97-AF65-F5344CB8AC3E}">
        <p14:creationId xmlns:p14="http://schemas.microsoft.com/office/powerpoint/2010/main" xmlns="" val="3364051253"/>
      </p:ext>
    </p:extLst>
  </p:cSld>
  <p:clrMapOvr>
    <a:masterClrMapping/>
  </p:clrMapOvr>
  <p:transition spd="slow">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57374" y="571488"/>
            <a:ext cx="8229600" cy="1143000"/>
          </a:xfrm>
        </p:spPr>
        <p:txBody>
          <a:bodyPr>
            <a:normAutofit/>
          </a:bodyPr>
          <a:lstStyle/>
          <a:p>
            <a:pPr algn="l"/>
            <a:r>
              <a:rPr lang="zh-CN" altLang="zh-CN" sz="4000" b="1" dirty="0" smtClean="0">
                <a:latin typeface="黑体" pitchFamily="2" charset="-122"/>
                <a:ea typeface="黑体" pitchFamily="2" charset="-122"/>
              </a:rPr>
              <a:t>一、</a:t>
            </a:r>
            <a:r>
              <a:rPr lang="zh-CN" altLang="en-US" sz="4000" b="1" dirty="0" smtClean="0">
                <a:latin typeface="黑体" pitchFamily="2" charset="-122"/>
                <a:ea typeface="黑体" pitchFamily="2" charset="-122"/>
              </a:rPr>
              <a:t>中国民爆行业基本现状</a:t>
            </a:r>
            <a:endParaRPr lang="zh-CN" altLang="en-US" sz="4000" dirty="0">
              <a:latin typeface="黑体" pitchFamily="2" charset="-122"/>
              <a:ea typeface="黑体" pitchFamily="2" charset="-122"/>
            </a:endParaRPr>
          </a:p>
        </p:txBody>
      </p:sp>
      <p:sp>
        <p:nvSpPr>
          <p:cNvPr id="3" name="内容占位符 2"/>
          <p:cNvSpPr>
            <a:spLocks noGrp="1"/>
          </p:cNvSpPr>
          <p:nvPr>
            <p:ph idx="1"/>
          </p:nvPr>
        </p:nvSpPr>
        <p:spPr>
          <a:xfrm>
            <a:off x="584413" y="1666856"/>
            <a:ext cx="7940773" cy="3778368"/>
          </a:xfrm>
        </p:spPr>
        <p:txBody>
          <a:bodyPr>
            <a:normAutofit fontScale="47500" lnSpcReduction="20000"/>
          </a:bodyPr>
          <a:lstStyle/>
          <a:p>
            <a:pPr fontAlgn="t">
              <a:lnSpc>
                <a:spcPct val="150000"/>
              </a:lnSpc>
            </a:pPr>
            <a:r>
              <a:rPr lang="en-US" altLang="zh-CN" sz="6600" dirty="0">
                <a:solidFill>
                  <a:srgbClr val="000000"/>
                </a:solidFill>
                <a:latin typeface="微软雅黑" panose="020B0503020204020204" pitchFamily="34" charset="-122"/>
                <a:ea typeface="微软雅黑" panose="020B0503020204020204" pitchFamily="34" charset="-122"/>
              </a:rPr>
              <a:t>3</a:t>
            </a:r>
            <a:r>
              <a:rPr lang="zh-CN" altLang="en-US" sz="6600" dirty="0">
                <a:solidFill>
                  <a:srgbClr val="000000"/>
                </a:solidFill>
                <a:latin typeface="微软雅黑" panose="020B0503020204020204" pitchFamily="34" charset="-122"/>
                <a:ea typeface="微软雅黑" panose="020B0503020204020204" pitchFamily="34" charset="-122"/>
              </a:rPr>
              <a:t>、 爆炸物品</a:t>
            </a:r>
            <a:r>
              <a:rPr lang="zh-CN" altLang="en-US" sz="6600" dirty="0" smtClean="0">
                <a:solidFill>
                  <a:srgbClr val="000000"/>
                </a:solidFill>
                <a:latin typeface="微软雅黑" panose="020B0503020204020204" pitchFamily="34" charset="-122"/>
                <a:ea typeface="微软雅黑" panose="020B0503020204020204" pitchFamily="34" charset="-122"/>
              </a:rPr>
              <a:t>生产量</a:t>
            </a:r>
            <a:endParaRPr lang="en-US" altLang="zh-CN" sz="6600" dirty="0" smtClean="0">
              <a:solidFill>
                <a:srgbClr val="000000"/>
              </a:solidFill>
              <a:latin typeface="微软雅黑" panose="020B0503020204020204" pitchFamily="34" charset="-122"/>
              <a:ea typeface="微软雅黑" panose="020B0503020204020204" pitchFamily="34" charset="-122"/>
            </a:endParaRPr>
          </a:p>
          <a:p>
            <a:pPr fontAlgn="t">
              <a:lnSpc>
                <a:spcPct val="150000"/>
              </a:lnSpc>
            </a:pPr>
            <a:r>
              <a:rPr lang="zh-CN" altLang="en-US" sz="4000" dirty="0" smtClean="0">
                <a:solidFill>
                  <a:srgbClr val="000000"/>
                </a:solidFill>
                <a:latin typeface="微软雅黑" panose="020B0503020204020204" pitchFamily="34" charset="-122"/>
                <a:ea typeface="微软雅黑" panose="020B0503020204020204" pitchFamily="34" charset="-122"/>
              </a:rPr>
              <a:t>工业炸药生产许可能力：</a:t>
            </a:r>
            <a:r>
              <a:rPr lang="en-US" altLang="zh-CN" sz="4000" dirty="0" smtClean="0">
                <a:solidFill>
                  <a:srgbClr val="000000"/>
                </a:solidFill>
                <a:latin typeface="微软雅黑" panose="020B0503020204020204" pitchFamily="34" charset="-122"/>
                <a:ea typeface="微软雅黑" panose="020B0503020204020204" pitchFamily="34" charset="-122"/>
              </a:rPr>
              <a:t>580</a:t>
            </a:r>
            <a:r>
              <a:rPr lang="zh-CN" altLang="en-US" sz="4000" dirty="0" smtClean="0">
                <a:solidFill>
                  <a:srgbClr val="000000"/>
                </a:solidFill>
                <a:latin typeface="微软雅黑" panose="020B0503020204020204" pitchFamily="34" charset="-122"/>
                <a:ea typeface="微软雅黑" panose="020B0503020204020204" pitchFamily="34" charset="-122"/>
              </a:rPr>
              <a:t>万吨（安全许可</a:t>
            </a:r>
            <a:r>
              <a:rPr lang="en-US" altLang="zh-CN" sz="4000" dirty="0" smtClean="0">
                <a:solidFill>
                  <a:srgbClr val="000000"/>
                </a:solidFill>
                <a:latin typeface="微软雅黑" panose="020B0503020204020204" pitchFamily="34" charset="-122"/>
                <a:ea typeface="微软雅黑" panose="020B0503020204020204" pitchFamily="34" charset="-122"/>
              </a:rPr>
              <a:t>490</a:t>
            </a:r>
            <a:r>
              <a:rPr lang="zh-CN" altLang="en-US" sz="4000" dirty="0" smtClean="0">
                <a:solidFill>
                  <a:srgbClr val="000000"/>
                </a:solidFill>
                <a:latin typeface="微软雅黑" panose="020B0503020204020204" pitchFamily="34" charset="-122"/>
                <a:ea typeface="微软雅黑" panose="020B0503020204020204" pitchFamily="34" charset="-122"/>
              </a:rPr>
              <a:t>万吨），工业雷管</a:t>
            </a:r>
            <a:r>
              <a:rPr lang="en-US" altLang="zh-CN" sz="4000" dirty="0" smtClean="0">
                <a:solidFill>
                  <a:srgbClr val="000000"/>
                </a:solidFill>
                <a:latin typeface="微软雅黑" panose="020B0503020204020204" pitchFamily="34" charset="-122"/>
                <a:ea typeface="微软雅黑" panose="020B0503020204020204" pitchFamily="34" charset="-122"/>
              </a:rPr>
              <a:t>39</a:t>
            </a:r>
            <a:r>
              <a:rPr lang="zh-CN" altLang="en-US" sz="4000" dirty="0" smtClean="0">
                <a:solidFill>
                  <a:srgbClr val="000000"/>
                </a:solidFill>
                <a:latin typeface="微软雅黑" panose="020B0503020204020204" pitchFamily="34" charset="-122"/>
                <a:ea typeface="微软雅黑" panose="020B0503020204020204" pitchFamily="34" charset="-122"/>
              </a:rPr>
              <a:t>亿</a:t>
            </a:r>
            <a:r>
              <a:rPr lang="zh-CN" altLang="en-US" sz="4000" dirty="0">
                <a:solidFill>
                  <a:srgbClr val="000000"/>
                </a:solidFill>
                <a:latin typeface="微软雅黑" panose="020B0503020204020204" pitchFamily="34" charset="-122"/>
                <a:ea typeface="微软雅黑" panose="020B0503020204020204" pitchFamily="34" charset="-122"/>
              </a:rPr>
              <a:t>发（安全许可</a:t>
            </a:r>
            <a:r>
              <a:rPr lang="en-US" altLang="zh-CN" sz="4000" dirty="0" smtClean="0">
                <a:solidFill>
                  <a:srgbClr val="000000"/>
                </a:solidFill>
                <a:latin typeface="微软雅黑" panose="020B0503020204020204" pitchFamily="34" charset="-122"/>
                <a:ea typeface="微软雅黑" panose="020B0503020204020204" pitchFamily="34" charset="-122"/>
              </a:rPr>
              <a:t>35.5</a:t>
            </a:r>
            <a:r>
              <a:rPr lang="zh-CN" altLang="en-US" sz="4000" dirty="0" smtClean="0">
                <a:solidFill>
                  <a:srgbClr val="000000"/>
                </a:solidFill>
                <a:latin typeface="微软雅黑" panose="020B0503020204020204" pitchFamily="34" charset="-122"/>
                <a:ea typeface="微软雅黑" panose="020B0503020204020204" pitchFamily="34" charset="-122"/>
              </a:rPr>
              <a:t>亿发）</a:t>
            </a:r>
            <a:endParaRPr lang="en-US" altLang="zh-CN" sz="4000" dirty="0">
              <a:solidFill>
                <a:srgbClr val="000000"/>
              </a:solidFill>
              <a:latin typeface="微软雅黑" panose="020B0503020204020204" pitchFamily="34" charset="-122"/>
              <a:ea typeface="微软雅黑" panose="020B0503020204020204" pitchFamily="34" charset="-122"/>
            </a:endParaRPr>
          </a:p>
          <a:p>
            <a:pPr fontAlgn="t">
              <a:lnSpc>
                <a:spcPct val="150000"/>
              </a:lnSpc>
            </a:pPr>
            <a:r>
              <a:rPr lang="zh-CN" altLang="en-US" sz="4000" dirty="0">
                <a:solidFill>
                  <a:srgbClr val="000000"/>
                </a:solidFill>
                <a:latin typeface="微软雅黑" panose="020B0503020204020204" pitchFamily="34" charset="-122"/>
                <a:ea typeface="微软雅黑" panose="020B0503020204020204" pitchFamily="34" charset="-122"/>
              </a:rPr>
              <a:t>  </a:t>
            </a:r>
            <a:r>
              <a:rPr lang="en-US" altLang="zh-CN" sz="4000" dirty="0">
                <a:solidFill>
                  <a:srgbClr val="000000"/>
                </a:solidFill>
                <a:latin typeface="微软雅黑" panose="020B0503020204020204" pitchFamily="34" charset="-122"/>
                <a:ea typeface="微软雅黑" panose="020B0503020204020204" pitchFamily="34" charset="-122"/>
              </a:rPr>
              <a:t>2014</a:t>
            </a:r>
            <a:r>
              <a:rPr lang="zh-CN" altLang="en-US" sz="4000" dirty="0" smtClean="0">
                <a:solidFill>
                  <a:srgbClr val="000000"/>
                </a:solidFill>
                <a:latin typeface="微软雅黑" panose="020B0503020204020204" pitchFamily="34" charset="-122"/>
                <a:ea typeface="微软雅黑" panose="020B0503020204020204" pitchFamily="34" charset="-122"/>
              </a:rPr>
              <a:t>年生产：炸药</a:t>
            </a:r>
            <a:r>
              <a:rPr lang="zh-CN" altLang="en-US" sz="4000" dirty="0">
                <a:solidFill>
                  <a:srgbClr val="000000"/>
                </a:solidFill>
                <a:latin typeface="微软雅黑" panose="020B0503020204020204" pitchFamily="34" charset="-122"/>
                <a:ea typeface="微软雅黑" panose="020B0503020204020204" pitchFamily="34" charset="-122"/>
              </a:rPr>
              <a:t>类</a:t>
            </a:r>
            <a:r>
              <a:rPr lang="en-US" altLang="zh-CN" sz="4000" dirty="0">
                <a:solidFill>
                  <a:srgbClr val="000000"/>
                </a:solidFill>
                <a:latin typeface="微软雅黑" panose="020B0503020204020204" pitchFamily="34" charset="-122"/>
                <a:ea typeface="微软雅黑" panose="020B0503020204020204" pitchFamily="34" charset="-122"/>
              </a:rPr>
              <a:t>430</a:t>
            </a:r>
            <a:r>
              <a:rPr lang="zh-CN" altLang="en-US" sz="4000" dirty="0">
                <a:solidFill>
                  <a:srgbClr val="000000"/>
                </a:solidFill>
                <a:latin typeface="微软雅黑" panose="020B0503020204020204" pitchFamily="34" charset="-122"/>
                <a:ea typeface="微软雅黑" panose="020B0503020204020204" pitchFamily="34" charset="-122"/>
              </a:rPr>
              <a:t>吨；其中包装炸药</a:t>
            </a:r>
            <a:r>
              <a:rPr lang="en-US" altLang="zh-CN" sz="4000" dirty="0">
                <a:solidFill>
                  <a:srgbClr val="000000"/>
                </a:solidFill>
                <a:latin typeface="微软雅黑" panose="020B0503020204020204" pitchFamily="34" charset="-122"/>
                <a:ea typeface="微软雅黑" panose="020B0503020204020204" pitchFamily="34" charset="-122"/>
              </a:rPr>
              <a:t>340</a:t>
            </a:r>
            <a:r>
              <a:rPr lang="zh-CN" altLang="en-US" sz="4000" dirty="0">
                <a:solidFill>
                  <a:srgbClr val="000000"/>
                </a:solidFill>
                <a:latin typeface="微软雅黑" panose="020B0503020204020204" pitchFamily="34" charset="-122"/>
                <a:ea typeface="微软雅黑" panose="020B0503020204020204" pitchFamily="34" charset="-122"/>
              </a:rPr>
              <a:t>万吨，现场混装散装炸药</a:t>
            </a:r>
            <a:r>
              <a:rPr lang="en-US" altLang="zh-CN" sz="4000" dirty="0">
                <a:solidFill>
                  <a:srgbClr val="000000"/>
                </a:solidFill>
                <a:latin typeface="微软雅黑" panose="020B0503020204020204" pitchFamily="34" charset="-122"/>
                <a:ea typeface="微软雅黑" panose="020B0503020204020204" pitchFamily="34" charset="-122"/>
              </a:rPr>
              <a:t>90</a:t>
            </a:r>
            <a:r>
              <a:rPr lang="zh-CN" altLang="en-US" sz="4000" dirty="0">
                <a:solidFill>
                  <a:srgbClr val="000000"/>
                </a:solidFill>
                <a:latin typeface="微软雅黑" panose="020B0503020204020204" pitchFamily="34" charset="-122"/>
                <a:ea typeface="微软雅黑" panose="020B0503020204020204" pitchFamily="34" charset="-122"/>
              </a:rPr>
              <a:t>万吨</a:t>
            </a:r>
            <a:r>
              <a:rPr lang="zh-CN" altLang="en-US" sz="4000" dirty="0" smtClean="0">
                <a:solidFill>
                  <a:srgbClr val="000000"/>
                </a:solidFill>
                <a:latin typeface="微软雅黑" panose="020B0503020204020204" pitchFamily="34" charset="-122"/>
                <a:ea typeface="微软雅黑" panose="020B0503020204020204" pitchFamily="34" charset="-122"/>
              </a:rPr>
              <a:t>；  </a:t>
            </a:r>
            <a:r>
              <a:rPr lang="zh-CN" altLang="en-US" sz="4000" dirty="0">
                <a:solidFill>
                  <a:srgbClr val="000000"/>
                </a:solidFill>
                <a:latin typeface="微软雅黑" panose="020B0503020204020204" pitchFamily="34" charset="-122"/>
                <a:ea typeface="微软雅黑" panose="020B0503020204020204" pitchFamily="34" charset="-122"/>
              </a:rPr>
              <a:t>雷管：</a:t>
            </a:r>
            <a:r>
              <a:rPr lang="en-US" altLang="zh-CN" sz="4000" dirty="0">
                <a:solidFill>
                  <a:srgbClr val="000000"/>
                </a:solidFill>
                <a:latin typeface="微软雅黑" panose="020B0503020204020204" pitchFamily="34" charset="-122"/>
                <a:ea typeface="微软雅黑" panose="020B0503020204020204" pitchFamily="34" charset="-122"/>
              </a:rPr>
              <a:t>17</a:t>
            </a:r>
            <a:r>
              <a:rPr lang="zh-CN" altLang="en-US" sz="4000" dirty="0">
                <a:solidFill>
                  <a:srgbClr val="000000"/>
                </a:solidFill>
                <a:latin typeface="微软雅黑" panose="020B0503020204020204" pitchFamily="34" charset="-122"/>
                <a:ea typeface="微软雅黑" panose="020B0503020204020204" pitchFamily="34" charset="-122"/>
              </a:rPr>
              <a:t>亿发</a:t>
            </a:r>
            <a:r>
              <a:rPr lang="zh-CN" altLang="en-US" sz="4000" dirty="0" smtClean="0">
                <a:solidFill>
                  <a:srgbClr val="000000"/>
                </a:solidFill>
                <a:latin typeface="微软雅黑" panose="020B0503020204020204" pitchFamily="34" charset="-122"/>
                <a:ea typeface="微软雅黑" panose="020B0503020204020204" pitchFamily="34" charset="-122"/>
              </a:rPr>
              <a:t>；  </a:t>
            </a:r>
            <a:r>
              <a:rPr lang="zh-CN" altLang="en-US" sz="4000" dirty="0">
                <a:solidFill>
                  <a:srgbClr val="000000"/>
                </a:solidFill>
                <a:latin typeface="微软雅黑" panose="020B0503020204020204" pitchFamily="34" charset="-122"/>
                <a:ea typeface="微软雅黑" panose="020B0503020204020204" pitchFamily="34" charset="-122"/>
              </a:rPr>
              <a:t>导爆索：</a:t>
            </a:r>
            <a:r>
              <a:rPr lang="en-US" altLang="zh-CN" sz="4000" dirty="0">
                <a:solidFill>
                  <a:srgbClr val="000000"/>
                </a:solidFill>
                <a:latin typeface="微软雅黑" panose="020B0503020204020204" pitchFamily="34" charset="-122"/>
                <a:ea typeface="微软雅黑" panose="020B0503020204020204" pitchFamily="34" charset="-122"/>
              </a:rPr>
              <a:t>1.8</a:t>
            </a:r>
            <a:r>
              <a:rPr lang="zh-CN" altLang="en-US" sz="4000" dirty="0">
                <a:solidFill>
                  <a:srgbClr val="000000"/>
                </a:solidFill>
                <a:latin typeface="微软雅黑" panose="020B0503020204020204" pitchFamily="34" charset="-122"/>
                <a:ea typeface="微软雅黑" panose="020B0503020204020204" pitchFamily="34" charset="-122"/>
              </a:rPr>
              <a:t>亿</a:t>
            </a:r>
            <a:r>
              <a:rPr lang="zh-CN" altLang="en-US" sz="4000" dirty="0" smtClean="0">
                <a:solidFill>
                  <a:srgbClr val="000000"/>
                </a:solidFill>
                <a:latin typeface="微软雅黑" panose="020B0503020204020204" pitchFamily="34" charset="-122"/>
                <a:ea typeface="微软雅黑" panose="020B0503020204020204" pitchFamily="34" charset="-122"/>
              </a:rPr>
              <a:t>米；  </a:t>
            </a:r>
            <a:r>
              <a:rPr lang="zh-CN" altLang="en-US" sz="4000" dirty="0">
                <a:solidFill>
                  <a:srgbClr val="000000"/>
                </a:solidFill>
                <a:latin typeface="微软雅黑" panose="020B0503020204020204" pitchFamily="34" charset="-122"/>
                <a:ea typeface="微软雅黑" panose="020B0503020204020204" pitchFamily="34" charset="-122"/>
              </a:rPr>
              <a:t>射孔弹：</a:t>
            </a:r>
            <a:r>
              <a:rPr lang="en-US" altLang="zh-CN" sz="4000" dirty="0">
                <a:solidFill>
                  <a:srgbClr val="000000"/>
                </a:solidFill>
                <a:latin typeface="微软雅黑" panose="020B0503020204020204" pitchFamily="34" charset="-122"/>
                <a:ea typeface="微软雅黑" panose="020B0503020204020204" pitchFamily="34" charset="-122"/>
              </a:rPr>
              <a:t>791</a:t>
            </a:r>
            <a:r>
              <a:rPr lang="zh-CN" altLang="en-US" sz="4000" dirty="0">
                <a:solidFill>
                  <a:srgbClr val="000000"/>
                </a:solidFill>
                <a:latin typeface="微软雅黑" panose="020B0503020204020204" pitchFamily="34" charset="-122"/>
                <a:ea typeface="微软雅黑" panose="020B0503020204020204" pitchFamily="34" charset="-122"/>
              </a:rPr>
              <a:t>万发</a:t>
            </a:r>
            <a:r>
              <a:rPr lang="zh-CN" altLang="en-US" sz="4000" dirty="0" smtClean="0">
                <a:solidFill>
                  <a:srgbClr val="000000"/>
                </a:solidFill>
                <a:latin typeface="微软雅黑" panose="020B0503020204020204" pitchFamily="34" charset="-122"/>
                <a:ea typeface="微软雅黑" panose="020B0503020204020204" pitchFamily="34" charset="-122"/>
              </a:rPr>
              <a:t>；  </a:t>
            </a:r>
            <a:r>
              <a:rPr lang="zh-CN" altLang="en-US" sz="4000" dirty="0">
                <a:solidFill>
                  <a:srgbClr val="000000"/>
                </a:solidFill>
                <a:latin typeface="微软雅黑" panose="020B0503020204020204" pitchFamily="34" charset="-122"/>
                <a:ea typeface="微软雅黑" panose="020B0503020204020204" pitchFamily="34" charset="-122"/>
              </a:rPr>
              <a:t>起爆具：</a:t>
            </a:r>
            <a:r>
              <a:rPr lang="en-US" altLang="zh-CN" sz="4000" dirty="0">
                <a:solidFill>
                  <a:srgbClr val="000000"/>
                </a:solidFill>
                <a:latin typeface="微软雅黑" panose="020B0503020204020204" pitchFamily="34" charset="-122"/>
                <a:ea typeface="微软雅黑" panose="020B0503020204020204" pitchFamily="34" charset="-122"/>
              </a:rPr>
              <a:t>4600</a:t>
            </a:r>
            <a:r>
              <a:rPr lang="zh-CN" altLang="en-US" sz="4000" dirty="0">
                <a:solidFill>
                  <a:srgbClr val="000000"/>
                </a:solidFill>
                <a:latin typeface="微软雅黑" panose="020B0503020204020204" pitchFamily="34" charset="-122"/>
                <a:ea typeface="微软雅黑" panose="020B0503020204020204" pitchFamily="34" charset="-122"/>
              </a:rPr>
              <a:t>吨。 </a:t>
            </a:r>
            <a:endParaRPr lang="en-US" altLang="zh-CN" sz="4000" dirty="0" smtClean="0">
              <a:solidFill>
                <a:srgbClr val="000000"/>
              </a:solidFill>
              <a:latin typeface="微软雅黑" panose="020B0503020204020204" pitchFamily="34" charset="-122"/>
              <a:ea typeface="微软雅黑" panose="020B0503020204020204" pitchFamily="34" charset="-122"/>
            </a:endParaRPr>
          </a:p>
          <a:p>
            <a:pPr fontAlgn="t">
              <a:lnSpc>
                <a:spcPct val="150000"/>
              </a:lnSpc>
            </a:pPr>
            <a:r>
              <a:rPr lang="zh-CN" altLang="en-US" sz="4000" dirty="0" smtClean="0">
                <a:solidFill>
                  <a:srgbClr val="000000"/>
                </a:solidFill>
                <a:latin typeface="微软雅黑" panose="020B0503020204020204" pitchFamily="34" charset="-122"/>
                <a:ea typeface="微软雅黑" panose="020B0503020204020204" pitchFamily="34" charset="-122"/>
              </a:rPr>
              <a:t>湖南省：生产点？；工业</a:t>
            </a:r>
            <a:r>
              <a:rPr lang="zh-CN" altLang="en-US" sz="4000" dirty="0">
                <a:solidFill>
                  <a:srgbClr val="000000"/>
                </a:solidFill>
                <a:latin typeface="微软雅黑" panose="020B0503020204020204" pitchFamily="34" charset="-122"/>
                <a:ea typeface="微软雅黑" panose="020B0503020204020204" pitchFamily="34" charset="-122"/>
              </a:rPr>
              <a:t>炸药</a:t>
            </a:r>
            <a:r>
              <a:rPr lang="zh-CN" altLang="en-US" sz="4000" dirty="0" smtClean="0">
                <a:solidFill>
                  <a:srgbClr val="000000"/>
                </a:solidFill>
                <a:latin typeface="微软雅黑" panose="020B0503020204020204" pitchFamily="34" charset="-122"/>
                <a:ea typeface="微软雅黑" panose="020B0503020204020204" pitchFamily="34" charset="-122"/>
              </a:rPr>
              <a:t>线？，产能：？；</a:t>
            </a:r>
            <a:r>
              <a:rPr lang="en-US" altLang="zh-CN" sz="4000" dirty="0" smtClean="0">
                <a:solidFill>
                  <a:srgbClr val="000000"/>
                </a:solidFill>
                <a:latin typeface="微软雅黑" panose="020B0503020204020204" pitchFamily="34" charset="-122"/>
                <a:ea typeface="微软雅黑" panose="020B0503020204020204" pitchFamily="34" charset="-122"/>
              </a:rPr>
              <a:t>3</a:t>
            </a:r>
            <a:r>
              <a:rPr lang="zh-CN" altLang="en-US" sz="4000" dirty="0" smtClean="0">
                <a:solidFill>
                  <a:srgbClr val="000000"/>
                </a:solidFill>
                <a:latin typeface="微软雅黑" panose="020B0503020204020204" pitchFamily="34" charset="-122"/>
                <a:ea typeface="微软雅黑" panose="020B0503020204020204" pitchFamily="34" charset="-122"/>
              </a:rPr>
              <a:t>个雷管生产企业，？亿发产能</a:t>
            </a:r>
            <a:r>
              <a:rPr lang="en-US" altLang="zh-CN" sz="4000" dirty="0" smtClean="0">
                <a:solidFill>
                  <a:srgbClr val="000000"/>
                </a:solidFill>
                <a:latin typeface="微软雅黑" panose="020B0503020204020204" pitchFamily="34" charset="-122"/>
                <a:ea typeface="微软雅黑" panose="020B0503020204020204" pitchFamily="34" charset="-122"/>
              </a:rPr>
              <a:t>  </a:t>
            </a:r>
            <a:r>
              <a:rPr lang="zh-CN" altLang="en-US" sz="4000" dirty="0" smtClean="0">
                <a:solidFill>
                  <a:srgbClr val="000000"/>
                </a:solidFill>
                <a:latin typeface="微软雅黑" panose="020B0503020204020204" pitchFamily="34" charset="-122"/>
                <a:ea typeface="微软雅黑" panose="020B0503020204020204" pitchFamily="34" charset="-122"/>
              </a:rPr>
              <a:t>。</a:t>
            </a:r>
            <a:r>
              <a:rPr lang="en-US" altLang="zh-CN" sz="4000" dirty="0" smtClean="0">
                <a:solidFill>
                  <a:srgbClr val="000000"/>
                </a:solidFill>
                <a:latin typeface="微软雅黑" panose="020B0503020204020204" pitchFamily="34" charset="-122"/>
                <a:ea typeface="微软雅黑" panose="020B0503020204020204" pitchFamily="34" charset="-122"/>
              </a:rPr>
              <a:t>     </a:t>
            </a:r>
            <a:r>
              <a:rPr lang="zh-CN" altLang="en-US" sz="4000" dirty="0" smtClean="0">
                <a:solidFill>
                  <a:srgbClr val="000000"/>
                </a:solidFill>
                <a:latin typeface="微软雅黑" panose="020B0503020204020204" pitchFamily="34" charset="-122"/>
                <a:ea typeface="微软雅黑" panose="020B0503020204020204" pitchFamily="34" charset="-122"/>
              </a:rPr>
              <a:t>销售公司</a:t>
            </a:r>
            <a:endParaRPr lang="en-US" altLang="zh-CN" sz="4000" dirty="0">
              <a:solidFill>
                <a:srgbClr val="000000"/>
              </a:solidFill>
              <a:latin typeface="微软雅黑" panose="020B0503020204020204" pitchFamily="34" charset="-122"/>
              <a:ea typeface="微软雅黑" panose="020B0503020204020204" pitchFamily="34" charset="-122"/>
            </a:endParaRPr>
          </a:p>
          <a:p>
            <a:pPr>
              <a:buNone/>
            </a:pPr>
            <a:endParaRPr lang="zh-CN" altLang="zh-CN" sz="6000" dirty="0">
              <a:latin typeface="黑体" pitchFamily="2" charset="-122"/>
              <a:ea typeface="黑体" pitchFamily="2" charset="-122"/>
            </a:endParaRPr>
          </a:p>
        </p:txBody>
      </p:sp>
      <p:grpSp>
        <p:nvGrpSpPr>
          <p:cNvPr id="4" name="Group 2"/>
          <p:cNvGrpSpPr>
            <a:grpSpLocks/>
          </p:cNvGrpSpPr>
          <p:nvPr/>
        </p:nvGrpSpPr>
        <p:grpSpPr bwMode="auto">
          <a:xfrm>
            <a:off x="71406" y="714356"/>
            <a:ext cx="9009074"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rgbClr val="3333C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sp>
            <p:nvSpPr>
              <p:cNvPr id="13" name="Rectangle 5"/>
              <p:cNvSpPr>
                <a:spLocks noChangeArrowheads="1"/>
              </p:cNvSpPr>
              <p:nvPr/>
            </p:nvSpPr>
            <p:spPr bwMode="auto">
              <a:xfrm>
                <a:off x="1056" y="336"/>
                <a:ext cx="288" cy="432"/>
              </a:xfrm>
              <a:prstGeom prst="rect">
                <a:avLst/>
              </a:prstGeom>
              <a:gradFill rotWithShape="0">
                <a:gsLst>
                  <a:gs pos="0">
                    <a:srgbClr val="3333C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rgbClr val="FFCF01"/>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sp>
            <p:nvSpPr>
              <p:cNvPr id="11" name="Rectangle 8"/>
              <p:cNvSpPr>
                <a:spLocks noChangeArrowheads="1"/>
              </p:cNvSpPr>
              <p:nvPr/>
            </p:nvSpPr>
            <p:spPr bwMode="auto">
              <a:xfrm>
                <a:off x="1248" y="2640"/>
                <a:ext cx="336" cy="432"/>
              </a:xfrm>
              <a:prstGeom prst="rect">
                <a:avLst/>
              </a:prstGeom>
              <a:gradFill rotWithShape="0">
                <a:gsLst>
                  <a:gs pos="0">
                    <a:srgbClr val="FFCF01"/>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grpSp>
        <p:sp>
          <p:nvSpPr>
            <p:cNvPr id="7" name="Rectangle 9"/>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sp>
          <p:nvSpPr>
            <p:cNvPr id="8" name="Rectangle 10"/>
            <p:cNvSpPr>
              <a:spLocks noChangeArrowheads="1"/>
            </p:cNvSpPr>
            <p:nvPr/>
          </p:nvSpPr>
          <p:spPr bwMode="auto">
            <a:xfrm>
              <a:off x="400" y="1536"/>
              <a:ext cx="20" cy="663"/>
            </a:xfrm>
            <a:prstGeom prst="rect">
              <a:avLst/>
            </a:prstGeom>
            <a:solidFill>
              <a:srgbClr val="1C1C1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sp>
          <p:nvSpPr>
            <p:cNvPr id="9" name="Rectangle 11"/>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1" end="1"/>
                                            </p:txEl>
                                          </p:spTgt>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p:cTn id="24"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5"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6"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标题 1"/>
          <p:cNvSpPr>
            <a:spLocks noGrp="1"/>
          </p:cNvSpPr>
          <p:nvPr>
            <p:ph type="title"/>
          </p:nvPr>
        </p:nvSpPr>
        <p:spPr/>
        <p:txBody>
          <a:bodyPr/>
          <a:lstStyle/>
          <a:p>
            <a:pPr algn="l"/>
            <a:r>
              <a:rPr lang="en-US" altLang="zh-CN" dirty="0" smtClean="0"/>
              <a:t>9</a:t>
            </a:r>
            <a:r>
              <a:rPr lang="zh-CN" altLang="en-US" dirty="0" smtClean="0"/>
              <a:t>）通风保温</a:t>
            </a:r>
          </a:p>
        </p:txBody>
      </p:sp>
      <p:sp>
        <p:nvSpPr>
          <p:cNvPr id="43011" name="文本占位符 2"/>
          <p:cNvSpPr>
            <a:spLocks noGrp="1"/>
          </p:cNvSpPr>
          <p:nvPr>
            <p:ph type="body" sz="half" idx="1"/>
          </p:nvPr>
        </p:nvSpPr>
        <p:spPr/>
        <p:txBody>
          <a:bodyPr/>
          <a:lstStyle/>
          <a:p>
            <a:r>
              <a:rPr lang="zh-CN" altLang="en-US" dirty="0" smtClean="0"/>
              <a:t>自然通风</a:t>
            </a:r>
            <a:r>
              <a:rPr lang="zh-CN" altLang="en-US" sz="1477" dirty="0"/>
              <a:t>（门窗，换气管）</a:t>
            </a:r>
            <a:endParaRPr lang="en-US" altLang="zh-CN" sz="1477" dirty="0"/>
          </a:p>
          <a:p>
            <a:r>
              <a:rPr lang="zh-CN" altLang="en-US" dirty="0" smtClean="0"/>
              <a:t>机械通风</a:t>
            </a:r>
            <a:endParaRPr lang="en-US" altLang="zh-CN" dirty="0" smtClean="0"/>
          </a:p>
        </p:txBody>
      </p:sp>
      <p:sp>
        <p:nvSpPr>
          <p:cNvPr id="43012" name="内容占位符 3"/>
          <p:cNvSpPr>
            <a:spLocks noGrp="1"/>
          </p:cNvSpPr>
          <p:nvPr>
            <p:ph sz="half" idx="2"/>
          </p:nvPr>
        </p:nvSpPr>
        <p:spPr>
          <a:xfrm>
            <a:off x="4308231" y="1846385"/>
            <a:ext cx="4199792" cy="3871546"/>
          </a:xfrm>
        </p:spPr>
        <p:txBody>
          <a:bodyPr/>
          <a:lstStyle/>
          <a:p>
            <a:endParaRPr lang="zh-CN" altLang="en-US" smtClean="0"/>
          </a:p>
        </p:txBody>
      </p:sp>
    </p:spTree>
    <p:extLst>
      <p:ext uri="{BB962C8B-B14F-4D97-AF65-F5344CB8AC3E}">
        <p14:creationId xmlns:p14="http://schemas.microsoft.com/office/powerpoint/2010/main" xmlns="" val="2776129953"/>
      </p:ext>
    </p:extLst>
  </p:cSld>
  <p:clrMapOvr>
    <a:masterClrMapping/>
  </p:clrMapOvr>
  <p:transition spd="slow">
    <p:split orient="ver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文本占位符 2"/>
          <p:cNvSpPr>
            <a:spLocks noGrp="1"/>
          </p:cNvSpPr>
          <p:nvPr>
            <p:ph type="body" sz="half" idx="1"/>
          </p:nvPr>
        </p:nvSpPr>
        <p:spPr/>
        <p:txBody>
          <a:bodyPr/>
          <a:lstStyle/>
          <a:p>
            <a:r>
              <a:rPr lang="zh-CN" altLang="en-US" dirty="0" smtClean="0"/>
              <a:t>物防</a:t>
            </a:r>
            <a:r>
              <a:rPr lang="zh-CN" altLang="en-US" sz="1846" dirty="0"/>
              <a:t>（围墙、大门等）</a:t>
            </a:r>
            <a:endParaRPr lang="en-US" altLang="zh-CN" sz="1846" dirty="0"/>
          </a:p>
          <a:p>
            <a:r>
              <a:rPr lang="zh-CN" altLang="en-US" dirty="0" smtClean="0"/>
              <a:t>技防</a:t>
            </a:r>
            <a:r>
              <a:rPr lang="zh-CN" altLang="en-US" sz="1846" dirty="0"/>
              <a:t>（周界报警、视频监视、远程报警等）</a:t>
            </a:r>
            <a:endParaRPr lang="en-US" altLang="zh-CN" sz="1846" dirty="0"/>
          </a:p>
          <a:p>
            <a:r>
              <a:rPr lang="zh-CN" altLang="en-US" dirty="0" smtClean="0"/>
              <a:t>犬防</a:t>
            </a:r>
          </a:p>
        </p:txBody>
      </p:sp>
      <p:sp>
        <p:nvSpPr>
          <p:cNvPr id="45059" name="内容占位符 3"/>
          <p:cNvSpPr>
            <a:spLocks noGrp="1"/>
          </p:cNvSpPr>
          <p:nvPr>
            <p:ph sz="half" idx="2"/>
          </p:nvPr>
        </p:nvSpPr>
        <p:spPr>
          <a:xfrm>
            <a:off x="4308231" y="1846385"/>
            <a:ext cx="4199792" cy="3871546"/>
          </a:xfrm>
        </p:spPr>
        <p:txBody>
          <a:bodyPr/>
          <a:lstStyle/>
          <a:p>
            <a:endParaRPr lang="zh-CN" altLang="en-US" smtClean="0"/>
          </a:p>
        </p:txBody>
      </p:sp>
      <p:sp>
        <p:nvSpPr>
          <p:cNvPr id="5" name="标题 1"/>
          <p:cNvSpPr txBox="1">
            <a:spLocks/>
          </p:cNvSpPr>
          <p:nvPr/>
        </p:nvSpPr>
        <p:spPr bwMode="auto">
          <a:xfrm>
            <a:off x="219807" y="989135"/>
            <a:ext cx="8540262" cy="1055077"/>
          </a:xfrm>
          <a:prstGeom prst="rect">
            <a:avLst/>
          </a:prstGeom>
          <a:noFill/>
          <a:ln w="9525">
            <a:noFill/>
            <a:miter lim="800000"/>
            <a:headEnd/>
            <a:tailEnd/>
          </a:ln>
        </p:spPr>
        <p:txBody>
          <a:bodyPr anchor="ctr"/>
          <a:lstStyle/>
          <a:p>
            <a:pPr>
              <a:defRPr/>
            </a:pPr>
            <a:r>
              <a:rPr lang="en-US" altLang="zh-CN" sz="4062" dirty="0" smtClean="0">
                <a:latin typeface="+mj-lt"/>
                <a:ea typeface="+mj-ea"/>
                <a:cs typeface="+mj-cs"/>
              </a:rPr>
              <a:t>10</a:t>
            </a:r>
            <a:r>
              <a:rPr lang="zh-CN" altLang="en-US" sz="4062" dirty="0" smtClean="0">
                <a:latin typeface="+mj-lt"/>
                <a:ea typeface="+mj-ea"/>
                <a:cs typeface="+mj-cs"/>
              </a:rPr>
              <a:t>）安防</a:t>
            </a:r>
            <a:r>
              <a:rPr lang="zh-CN" altLang="en-US" sz="4062" dirty="0">
                <a:latin typeface="+mj-lt"/>
                <a:ea typeface="+mj-ea"/>
                <a:cs typeface="+mj-cs"/>
              </a:rPr>
              <a:t>设施</a:t>
            </a:r>
          </a:p>
        </p:txBody>
      </p:sp>
    </p:spTree>
    <p:extLst>
      <p:ext uri="{BB962C8B-B14F-4D97-AF65-F5344CB8AC3E}">
        <p14:creationId xmlns:p14="http://schemas.microsoft.com/office/powerpoint/2010/main" xmlns="" val="2767166352"/>
      </p:ext>
    </p:extLst>
  </p:cSld>
  <p:clrMapOvr>
    <a:masterClrMapping/>
  </p:clrMapOvr>
  <p:transition spd="slow">
    <p:split orient="ver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8" descr="IN00919_"/>
          <p:cNvPicPr>
            <a:picLocks noGrp="1" noChangeAspect="1" noChangeArrowheads="1"/>
          </p:cNvPicPr>
          <p:nvPr>
            <p:ph type="title"/>
          </p:nvPr>
        </p:nvPicPr>
        <p:blipFill>
          <a:blip r:embed="rId3" cstate="print">
            <a:extLst>
              <a:ext uri="{28A0092B-C50C-407E-A947-70E740481C1C}">
                <a14:useLocalDpi xmlns:a14="http://schemas.microsoft.com/office/drawing/2010/main" xmlns="" val="0"/>
              </a:ext>
            </a:extLst>
          </a:blip>
          <a:srcRect/>
          <a:stretch>
            <a:fillRect/>
          </a:stretch>
        </p:blipFill>
        <p:spPr>
          <a:xfrm>
            <a:off x="3582866" y="725366"/>
            <a:ext cx="825011" cy="781050"/>
          </a:xfrm>
        </p:spPr>
      </p:pic>
      <p:pic>
        <p:nvPicPr>
          <p:cNvPr id="46083" name="Picture 2" descr="IN00401_"/>
          <p:cNvPicPr>
            <a:picLocks noGrp="1" noChangeAspect="1" noChangeArrowheads="1"/>
          </p:cNvPicPr>
          <p:nvPr>
            <p:ph idx="1"/>
          </p:nvPr>
        </p:nvPicPr>
        <p:blipFill>
          <a:blip r:embed="rId4" cstate="print">
            <a:extLst>
              <a:ext uri="{28A0092B-C50C-407E-A947-70E740481C1C}">
                <a14:useLocalDpi xmlns:a14="http://schemas.microsoft.com/office/drawing/2010/main" xmlns="" val="0"/>
              </a:ext>
            </a:extLst>
          </a:blip>
          <a:srcRect/>
          <a:stretch>
            <a:fillRect/>
          </a:stretch>
        </p:blipFill>
        <p:spPr>
          <a:xfrm>
            <a:off x="3449516" y="2461846"/>
            <a:ext cx="2107223" cy="3201866"/>
          </a:xfrm>
        </p:spPr>
      </p:pic>
      <p:pic>
        <p:nvPicPr>
          <p:cNvPr id="46084" name="Picture 3" descr="IN00400_"/>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371600" y="1670538"/>
            <a:ext cx="1395046" cy="15254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85" name="Picture 4" descr="IN00402_"/>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14704" y="3429000"/>
            <a:ext cx="1711569" cy="10330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86" name="Picture 5" descr="IN00602_"/>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304084" y="2187820"/>
            <a:ext cx="1910862" cy="13730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87" name="Picture 6" descr="IN00444_"/>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096001" y="4422531"/>
            <a:ext cx="2347546" cy="1334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88" name="Picture 7" descr="HH01678_"/>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1594339" y="4545623"/>
            <a:ext cx="1800958" cy="14756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89" name="Picture 9" descr="HH01882_"/>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3672254" y="1443405"/>
            <a:ext cx="2215662" cy="95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90" name="Text Box 10"/>
          <p:cNvSpPr txBox="1">
            <a:spLocks noChangeArrowheads="1"/>
          </p:cNvSpPr>
          <p:nvPr/>
        </p:nvSpPr>
        <p:spPr bwMode="auto">
          <a:xfrm>
            <a:off x="351693" y="791308"/>
            <a:ext cx="5011615" cy="7174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t" hangingPunct="1">
              <a:spcBef>
                <a:spcPct val="50000"/>
              </a:spcBef>
            </a:pPr>
            <a:r>
              <a:rPr lang="en-US" altLang="zh-CN" sz="4062" dirty="0" smtClean="0"/>
              <a:t>11</a:t>
            </a:r>
            <a:r>
              <a:rPr lang="zh-CN" altLang="en-US" sz="4062" dirty="0" smtClean="0"/>
              <a:t>）个体</a:t>
            </a:r>
            <a:r>
              <a:rPr lang="zh-CN" altLang="en-US" sz="4062" dirty="0"/>
              <a:t>防护</a:t>
            </a:r>
            <a:endParaRPr lang="zh-CN" altLang="en-AU" sz="4062" dirty="0"/>
          </a:p>
        </p:txBody>
      </p:sp>
    </p:spTree>
    <p:extLst>
      <p:ext uri="{BB962C8B-B14F-4D97-AF65-F5344CB8AC3E}">
        <p14:creationId xmlns:p14="http://schemas.microsoft.com/office/powerpoint/2010/main" xmlns="" val="331652239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71604" y="571488"/>
            <a:ext cx="8229600" cy="1143000"/>
          </a:xfrm>
        </p:spPr>
        <p:txBody>
          <a:bodyPr>
            <a:normAutofit/>
          </a:bodyPr>
          <a:lstStyle/>
          <a:p>
            <a:pPr algn="l"/>
            <a:r>
              <a:rPr lang="zh-CN" altLang="en-US" sz="4000" b="1" dirty="0" smtClean="0"/>
              <a:t>四</a:t>
            </a:r>
            <a:r>
              <a:rPr lang="zh-CN" altLang="zh-CN" sz="4000" b="1" dirty="0" smtClean="0"/>
              <a:t>、</a:t>
            </a:r>
            <a:r>
              <a:rPr lang="zh-CN" altLang="en-US" sz="4000" b="1" dirty="0" smtClean="0"/>
              <a:t>现场检查注意事项</a:t>
            </a:r>
            <a:endParaRPr lang="zh-CN" altLang="en-US" sz="4000" dirty="0"/>
          </a:p>
        </p:txBody>
      </p:sp>
      <p:grpSp>
        <p:nvGrpSpPr>
          <p:cNvPr id="4" name="Group 2"/>
          <p:cNvGrpSpPr>
            <a:grpSpLocks/>
          </p:cNvGrpSpPr>
          <p:nvPr/>
        </p:nvGrpSpPr>
        <p:grpSpPr bwMode="auto">
          <a:xfrm>
            <a:off x="71406" y="714356"/>
            <a:ext cx="9009074"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rgbClr val="3333C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rgbClr val="3333C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rgbClr val="FFCF01"/>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1" name="Rectangle 8"/>
              <p:cNvSpPr>
                <a:spLocks noChangeArrowheads="1"/>
              </p:cNvSpPr>
              <p:nvPr/>
            </p:nvSpPr>
            <p:spPr bwMode="auto">
              <a:xfrm>
                <a:off x="1248" y="2640"/>
                <a:ext cx="336" cy="432"/>
              </a:xfrm>
              <a:prstGeom prst="rect">
                <a:avLst/>
              </a:prstGeom>
              <a:gradFill rotWithShape="0">
                <a:gsLst>
                  <a:gs pos="0">
                    <a:srgbClr val="FFCF01"/>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8" name="Rectangle 10"/>
            <p:cNvSpPr>
              <a:spLocks noChangeArrowheads="1"/>
            </p:cNvSpPr>
            <p:nvPr/>
          </p:nvSpPr>
          <p:spPr bwMode="auto">
            <a:xfrm>
              <a:off x="400" y="1536"/>
              <a:ext cx="20" cy="663"/>
            </a:xfrm>
            <a:prstGeom prst="rect">
              <a:avLst/>
            </a:prstGeom>
            <a:solidFill>
              <a:srgbClr val="1C1C1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14" name="矩形 13"/>
          <p:cNvSpPr/>
          <p:nvPr/>
        </p:nvSpPr>
        <p:spPr>
          <a:xfrm>
            <a:off x="356116" y="1967353"/>
            <a:ext cx="7611473" cy="523220"/>
          </a:xfrm>
          <a:prstGeom prst="rect">
            <a:avLst/>
          </a:prstGeom>
        </p:spPr>
        <p:txBody>
          <a:bodyPr wrap="square">
            <a:spAutoFit/>
          </a:bodyPr>
          <a:lstStyle/>
          <a:p>
            <a:r>
              <a:rPr lang="zh-CN" altLang="en-US" sz="2800" kern="0" dirty="0" smtClean="0">
                <a:solidFill>
                  <a:srgbClr val="000000"/>
                </a:solidFill>
                <a:latin typeface="Calibri" panose="020F0502020204030204" pitchFamily="34" charset="0"/>
                <a:ea typeface="仿宋_GB2312" panose="02010609030101010101" pitchFamily="49" charset="-122"/>
              </a:rPr>
              <a:t>五）进入销售企业现场检查的主要内容：</a:t>
            </a:r>
            <a:endParaRPr lang="en-US" altLang="zh-CN" dirty="0"/>
          </a:p>
        </p:txBody>
      </p:sp>
      <p:pic>
        <p:nvPicPr>
          <p:cNvPr id="17"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508104" y="2561709"/>
            <a:ext cx="3099288" cy="38466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Rectangle 1"/>
          <p:cNvSpPr>
            <a:spLocks noChangeArrowheads="1"/>
          </p:cNvSpPr>
          <p:nvPr/>
        </p:nvSpPr>
        <p:spPr bwMode="auto">
          <a:xfrm>
            <a:off x="251520" y="2842141"/>
            <a:ext cx="4879731" cy="17971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215" b="1" dirty="0" smtClean="0">
                <a:latin typeface="Calibri" panose="020F0502020204030204" pitchFamily="34" charset="0"/>
              </a:rPr>
              <a:t>6</a:t>
            </a:r>
            <a:r>
              <a:rPr lang="zh-CN" altLang="en-US" sz="2215" b="1" dirty="0" smtClean="0">
                <a:latin typeface="Calibri" panose="020F0502020204030204" pitchFamily="34" charset="0"/>
              </a:rPr>
              <a:t>、专用运输车</a:t>
            </a:r>
            <a:endParaRPr lang="en-US" altLang="zh-CN" sz="2215" b="1" dirty="0">
              <a:latin typeface="Calibri" panose="020F0502020204030204" pitchFamily="34" charset="0"/>
            </a:endParaRPr>
          </a:p>
          <a:p>
            <a:r>
              <a:rPr lang="zh-CN" altLang="en-US" sz="2215" dirty="0" smtClean="0">
                <a:latin typeface="Calibri" panose="020F0502020204030204" pitchFamily="34" charset="0"/>
              </a:rPr>
              <a:t>专用</a:t>
            </a:r>
            <a:r>
              <a:rPr lang="zh-CN" altLang="en-US" sz="2215" dirty="0">
                <a:latin typeface="Calibri" panose="020F0502020204030204" pitchFamily="34" charset="0"/>
              </a:rPr>
              <a:t>运输车应符合</a:t>
            </a:r>
            <a:r>
              <a:rPr lang="en-US" altLang="zh-CN" sz="2215" dirty="0">
                <a:latin typeface="Calibri" panose="020F0502020204030204" pitchFamily="34" charset="0"/>
                <a:hlinkClick r:id="rId3" action="ppaction://hlinkfile"/>
              </a:rPr>
              <a:t>WJ 9073-2012</a:t>
            </a:r>
            <a:r>
              <a:rPr lang="zh-CN" altLang="en-US" sz="2215" dirty="0">
                <a:latin typeface="Calibri" panose="020F0502020204030204" pitchFamily="34" charset="0"/>
              </a:rPr>
              <a:t>；</a:t>
            </a:r>
            <a:endParaRPr lang="en-US" altLang="zh-CN" sz="2215" dirty="0">
              <a:latin typeface="Calibri" panose="020F0502020204030204" pitchFamily="34" charset="0"/>
            </a:endParaRPr>
          </a:p>
          <a:p>
            <a:r>
              <a:rPr lang="zh-CN" altLang="en-US" sz="1662" dirty="0"/>
              <a:t>具有防盗、防火、防静电、防撞击、防电火花、隔热保温、视频监视等安全功能的专用车辆</a:t>
            </a:r>
            <a:r>
              <a:rPr lang="en-US" altLang="zh-CN" sz="1662" dirty="0">
                <a:latin typeface="Calibri" panose="020F0502020204030204" pitchFamily="34" charset="0"/>
              </a:rPr>
              <a:t>.</a:t>
            </a:r>
            <a:r>
              <a:rPr lang="zh-CN" altLang="en-US" sz="1662" dirty="0">
                <a:latin typeface="Calibri" panose="020F0502020204030204" pitchFamily="34" charset="0"/>
              </a:rPr>
              <a:t>。</a:t>
            </a:r>
            <a:endParaRPr lang="en-US" altLang="zh-CN" sz="1662" dirty="0">
              <a:latin typeface="Calibri" panose="020F0502020204030204" pitchFamily="34" charset="0"/>
            </a:endParaRPr>
          </a:p>
          <a:p>
            <a:r>
              <a:rPr lang="zh-CN" altLang="en-US" sz="1662" dirty="0">
                <a:latin typeface="Calibri" panose="020F0502020204030204" pitchFamily="34" charset="0"/>
              </a:rPr>
              <a:t>标准主要规定了：整车、货厢、同载车分别作了具体要求</a:t>
            </a:r>
            <a:r>
              <a:rPr lang="zh-CN" altLang="en-US" sz="1662" dirty="0" smtClean="0">
                <a:latin typeface="Calibri" panose="020F0502020204030204" pitchFamily="34" charset="0"/>
              </a:rPr>
              <a:t>。</a:t>
            </a:r>
            <a:endParaRPr lang="en-US" altLang="zh-CN" sz="1662" dirty="0">
              <a:latin typeface="Calibri" panose="020F0502020204030204" pitchFamily="34" charset="0"/>
            </a:endParaRPr>
          </a:p>
        </p:txBody>
      </p:sp>
      <p:pic>
        <p:nvPicPr>
          <p:cNvPr id="19" name="Picture 1"/>
          <p:cNvPicPr>
            <a:picLocks noGrp="1" noChangeAspect="1" noChangeArrowheads="1"/>
          </p:cNvPicPr>
          <p:nvPr>
            <p:ph sz="half" idx="4294967295"/>
          </p:nvPr>
        </p:nvPicPr>
        <p:blipFill>
          <a:blip r:embed="rId4" cstate="print">
            <a:extLst>
              <a:ext uri="{28A0092B-C50C-407E-A947-70E740481C1C}">
                <a14:useLocalDpi xmlns:a14="http://schemas.microsoft.com/office/drawing/2010/main" xmlns="" val="0"/>
              </a:ext>
            </a:extLst>
          </a:blip>
          <a:srcRect/>
          <a:stretch>
            <a:fillRect/>
          </a:stretch>
        </p:blipFill>
        <p:spPr>
          <a:xfrm>
            <a:off x="1403387" y="4485026"/>
            <a:ext cx="3343305" cy="2112326"/>
          </a:xfrm>
          <a:prstGeom prst="rect">
            <a:avLst/>
          </a:prstGeom>
          <a:noFill/>
        </p:spPr>
      </p:pic>
    </p:spTree>
    <p:extLst>
      <p:ext uri="{BB962C8B-B14F-4D97-AF65-F5344CB8AC3E}">
        <p14:creationId xmlns:p14="http://schemas.microsoft.com/office/powerpoint/2010/main" xmlns="" val="259025690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71604" y="571488"/>
            <a:ext cx="8229600" cy="1143000"/>
          </a:xfrm>
        </p:spPr>
        <p:txBody>
          <a:bodyPr>
            <a:normAutofit/>
          </a:bodyPr>
          <a:lstStyle/>
          <a:p>
            <a:pPr algn="l"/>
            <a:r>
              <a:rPr lang="zh-CN" altLang="en-US" sz="4000" b="1" dirty="0" smtClean="0"/>
              <a:t>四</a:t>
            </a:r>
            <a:r>
              <a:rPr lang="zh-CN" altLang="zh-CN" sz="4000" b="1" dirty="0" smtClean="0"/>
              <a:t>、</a:t>
            </a:r>
            <a:r>
              <a:rPr lang="zh-CN" altLang="en-US" sz="4000" b="1" dirty="0" smtClean="0"/>
              <a:t>现场检查注意事项</a:t>
            </a:r>
            <a:endParaRPr lang="zh-CN" altLang="en-US" sz="4000" dirty="0"/>
          </a:p>
        </p:txBody>
      </p:sp>
      <p:grpSp>
        <p:nvGrpSpPr>
          <p:cNvPr id="4" name="Group 2"/>
          <p:cNvGrpSpPr>
            <a:grpSpLocks/>
          </p:cNvGrpSpPr>
          <p:nvPr/>
        </p:nvGrpSpPr>
        <p:grpSpPr bwMode="auto">
          <a:xfrm>
            <a:off x="71406" y="714356"/>
            <a:ext cx="9009074"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rgbClr val="3333C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rgbClr val="3333C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rgbClr val="FFCF01"/>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1" name="Rectangle 8"/>
              <p:cNvSpPr>
                <a:spLocks noChangeArrowheads="1"/>
              </p:cNvSpPr>
              <p:nvPr/>
            </p:nvSpPr>
            <p:spPr bwMode="auto">
              <a:xfrm>
                <a:off x="1248" y="2640"/>
                <a:ext cx="336" cy="432"/>
              </a:xfrm>
              <a:prstGeom prst="rect">
                <a:avLst/>
              </a:prstGeom>
              <a:gradFill rotWithShape="0">
                <a:gsLst>
                  <a:gs pos="0">
                    <a:srgbClr val="FFCF01"/>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8" name="Rectangle 10"/>
            <p:cNvSpPr>
              <a:spLocks noChangeArrowheads="1"/>
            </p:cNvSpPr>
            <p:nvPr/>
          </p:nvSpPr>
          <p:spPr bwMode="auto">
            <a:xfrm>
              <a:off x="400" y="1536"/>
              <a:ext cx="20" cy="663"/>
            </a:xfrm>
            <a:prstGeom prst="rect">
              <a:avLst/>
            </a:prstGeom>
            <a:solidFill>
              <a:srgbClr val="1C1C1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14" name="矩形 13"/>
          <p:cNvSpPr/>
          <p:nvPr/>
        </p:nvSpPr>
        <p:spPr>
          <a:xfrm>
            <a:off x="356116" y="1967353"/>
            <a:ext cx="7611473" cy="523220"/>
          </a:xfrm>
          <a:prstGeom prst="rect">
            <a:avLst/>
          </a:prstGeom>
        </p:spPr>
        <p:txBody>
          <a:bodyPr wrap="square">
            <a:spAutoFit/>
          </a:bodyPr>
          <a:lstStyle/>
          <a:p>
            <a:r>
              <a:rPr lang="zh-CN" altLang="en-US" sz="2800" kern="0" dirty="0" smtClean="0">
                <a:solidFill>
                  <a:srgbClr val="000000"/>
                </a:solidFill>
                <a:latin typeface="Calibri" panose="020F0502020204030204" pitchFamily="34" charset="0"/>
                <a:ea typeface="仿宋_GB2312" panose="02010609030101010101" pitchFamily="49" charset="-122"/>
              </a:rPr>
              <a:t>五）进入销售企业现场检查的主要内容：</a:t>
            </a:r>
            <a:endParaRPr lang="en-US" altLang="zh-CN" dirty="0"/>
          </a:p>
        </p:txBody>
      </p:sp>
      <p:sp>
        <p:nvSpPr>
          <p:cNvPr id="16" name="Rectangle 1"/>
          <p:cNvSpPr>
            <a:spLocks noChangeArrowheads="1"/>
          </p:cNvSpPr>
          <p:nvPr/>
        </p:nvSpPr>
        <p:spPr bwMode="auto">
          <a:xfrm>
            <a:off x="374037" y="2757454"/>
            <a:ext cx="6862259" cy="1967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215" b="1" dirty="0" smtClean="0">
                <a:latin typeface="Calibri" panose="020F0502020204030204" pitchFamily="34" charset="0"/>
              </a:rPr>
              <a:t>6</a:t>
            </a:r>
            <a:r>
              <a:rPr lang="zh-CN" altLang="en-US" sz="2215" b="1" dirty="0" smtClean="0">
                <a:latin typeface="Calibri" panose="020F0502020204030204" pitchFamily="34" charset="0"/>
              </a:rPr>
              <a:t>、专用运输车</a:t>
            </a:r>
            <a:endParaRPr lang="en-US" altLang="zh-CN" sz="2215" b="1" dirty="0">
              <a:latin typeface="Calibri" panose="020F0502020204030204" pitchFamily="34" charset="0"/>
            </a:endParaRPr>
          </a:p>
          <a:p>
            <a:endParaRPr lang="en-US" altLang="zh-CN" sz="1662" dirty="0">
              <a:latin typeface="Calibri" panose="020F0502020204030204" pitchFamily="34" charset="0"/>
            </a:endParaRPr>
          </a:p>
          <a:p>
            <a:endParaRPr lang="en-US" altLang="zh-CN" sz="1662" dirty="0">
              <a:latin typeface="Calibri" panose="020F0502020204030204" pitchFamily="34" charset="0"/>
            </a:endParaRPr>
          </a:p>
          <a:p>
            <a:endParaRPr lang="en-US" altLang="zh-CN" sz="1662" dirty="0">
              <a:latin typeface="Calibri" panose="020F0502020204030204" pitchFamily="34" charset="0"/>
            </a:endParaRPr>
          </a:p>
          <a:p>
            <a:endParaRPr lang="en-US" altLang="zh-CN" sz="1662" dirty="0">
              <a:latin typeface="Calibri" panose="020F0502020204030204" pitchFamily="34" charset="0"/>
            </a:endParaRPr>
          </a:p>
          <a:p>
            <a:endParaRPr lang="en-US" altLang="zh-CN" sz="1662" dirty="0">
              <a:latin typeface="Calibri" panose="020F0502020204030204" pitchFamily="34" charset="0"/>
            </a:endParaRPr>
          </a:p>
          <a:p>
            <a:endParaRPr lang="en-US" altLang="zh-CN" sz="1662" dirty="0">
              <a:latin typeface="Calibri" panose="020F0502020204030204" pitchFamily="34" charset="0"/>
            </a:endParaRPr>
          </a:p>
        </p:txBody>
      </p:sp>
      <p:pic>
        <p:nvPicPr>
          <p:cNvPr id="18" name="图片 9" descr="C:\Documents and Settings\Administrator\桌面\危险品车辆照片\前置排气管、防火帽.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8919" y="3461141"/>
            <a:ext cx="2275160" cy="25283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图片 4" descr="C:\Documents and Settings\Administrator\桌面\危险品车辆照片\保险杠、三角牌、防撞击快、反光贴导静电拖地带、.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976603" y="3461141"/>
            <a:ext cx="2531501" cy="2528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图片 3" descr="C:\Documents and Settings\Administrator\桌面\危险品车辆照片\灭火器.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724128" y="3461140"/>
            <a:ext cx="3024336" cy="2528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8416146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71604" y="571488"/>
            <a:ext cx="8229600" cy="1143000"/>
          </a:xfrm>
        </p:spPr>
        <p:txBody>
          <a:bodyPr>
            <a:normAutofit/>
          </a:bodyPr>
          <a:lstStyle/>
          <a:p>
            <a:pPr algn="l"/>
            <a:r>
              <a:rPr lang="zh-CN" altLang="en-US" sz="4000" b="1" dirty="0" smtClean="0"/>
              <a:t>四</a:t>
            </a:r>
            <a:r>
              <a:rPr lang="zh-CN" altLang="zh-CN" sz="4000" b="1" dirty="0" smtClean="0"/>
              <a:t>、</a:t>
            </a:r>
            <a:r>
              <a:rPr lang="zh-CN" altLang="en-US" sz="4000" b="1" dirty="0" smtClean="0"/>
              <a:t>现场检查注意事项</a:t>
            </a:r>
            <a:endParaRPr lang="zh-CN" altLang="en-US" sz="4000" dirty="0"/>
          </a:p>
        </p:txBody>
      </p:sp>
      <p:grpSp>
        <p:nvGrpSpPr>
          <p:cNvPr id="4" name="Group 2"/>
          <p:cNvGrpSpPr>
            <a:grpSpLocks/>
          </p:cNvGrpSpPr>
          <p:nvPr/>
        </p:nvGrpSpPr>
        <p:grpSpPr bwMode="auto">
          <a:xfrm>
            <a:off x="71406" y="714356"/>
            <a:ext cx="9009074"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rgbClr val="3333C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rgbClr val="3333C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rgbClr val="FFCF01"/>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1" name="Rectangle 8"/>
              <p:cNvSpPr>
                <a:spLocks noChangeArrowheads="1"/>
              </p:cNvSpPr>
              <p:nvPr/>
            </p:nvSpPr>
            <p:spPr bwMode="auto">
              <a:xfrm>
                <a:off x="1248" y="2640"/>
                <a:ext cx="336" cy="432"/>
              </a:xfrm>
              <a:prstGeom prst="rect">
                <a:avLst/>
              </a:prstGeom>
              <a:gradFill rotWithShape="0">
                <a:gsLst>
                  <a:gs pos="0">
                    <a:srgbClr val="FFCF01"/>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8" name="Rectangle 10"/>
            <p:cNvSpPr>
              <a:spLocks noChangeArrowheads="1"/>
            </p:cNvSpPr>
            <p:nvPr/>
          </p:nvSpPr>
          <p:spPr bwMode="auto">
            <a:xfrm>
              <a:off x="400" y="1536"/>
              <a:ext cx="20" cy="663"/>
            </a:xfrm>
            <a:prstGeom prst="rect">
              <a:avLst/>
            </a:prstGeom>
            <a:solidFill>
              <a:srgbClr val="1C1C1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pic>
        <p:nvPicPr>
          <p:cNvPr id="15" name="图片 2" descr="C:\Documents and Settings\Administrator\桌面\危险品车辆照片\警示标语、防护栏、导静电拖地带、三角牌.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2262163"/>
            <a:ext cx="4464496" cy="32550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图片 18" descr="C:\Documents and Settings\Administrator\桌面\危险品车辆照片\防盗锁.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32040" y="2262163"/>
            <a:ext cx="3816424" cy="31425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2517790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71604" y="571488"/>
            <a:ext cx="8229600" cy="1143000"/>
          </a:xfrm>
        </p:spPr>
        <p:txBody>
          <a:bodyPr>
            <a:normAutofit/>
          </a:bodyPr>
          <a:lstStyle/>
          <a:p>
            <a:pPr algn="l"/>
            <a:r>
              <a:rPr lang="zh-CN" altLang="en-US" sz="4000" b="1" dirty="0" smtClean="0"/>
              <a:t>四</a:t>
            </a:r>
            <a:r>
              <a:rPr lang="zh-CN" altLang="zh-CN" sz="4000" b="1" dirty="0" smtClean="0"/>
              <a:t>、</a:t>
            </a:r>
            <a:r>
              <a:rPr lang="zh-CN" altLang="en-US" sz="4000" b="1" dirty="0" smtClean="0"/>
              <a:t>现场检查注意事项</a:t>
            </a:r>
            <a:endParaRPr lang="zh-CN" altLang="en-US" sz="4000" dirty="0"/>
          </a:p>
        </p:txBody>
      </p:sp>
      <p:grpSp>
        <p:nvGrpSpPr>
          <p:cNvPr id="4" name="Group 2"/>
          <p:cNvGrpSpPr>
            <a:grpSpLocks/>
          </p:cNvGrpSpPr>
          <p:nvPr/>
        </p:nvGrpSpPr>
        <p:grpSpPr bwMode="auto">
          <a:xfrm>
            <a:off x="71406" y="714356"/>
            <a:ext cx="9009074"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rgbClr val="3333C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rgbClr val="3333C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rgbClr val="FFCF01"/>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1" name="Rectangle 8"/>
              <p:cNvSpPr>
                <a:spLocks noChangeArrowheads="1"/>
              </p:cNvSpPr>
              <p:nvPr/>
            </p:nvSpPr>
            <p:spPr bwMode="auto">
              <a:xfrm>
                <a:off x="1248" y="2640"/>
                <a:ext cx="336" cy="432"/>
              </a:xfrm>
              <a:prstGeom prst="rect">
                <a:avLst/>
              </a:prstGeom>
              <a:gradFill rotWithShape="0">
                <a:gsLst>
                  <a:gs pos="0">
                    <a:srgbClr val="FFCF01"/>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8" name="Rectangle 10"/>
            <p:cNvSpPr>
              <a:spLocks noChangeArrowheads="1"/>
            </p:cNvSpPr>
            <p:nvPr/>
          </p:nvSpPr>
          <p:spPr bwMode="auto">
            <a:xfrm>
              <a:off x="400" y="1536"/>
              <a:ext cx="20" cy="663"/>
            </a:xfrm>
            <a:prstGeom prst="rect">
              <a:avLst/>
            </a:prstGeom>
            <a:solidFill>
              <a:srgbClr val="1C1C1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15" name="矩形 14"/>
          <p:cNvSpPr/>
          <p:nvPr/>
        </p:nvSpPr>
        <p:spPr>
          <a:xfrm>
            <a:off x="251520" y="1815653"/>
            <a:ext cx="7611473" cy="4862870"/>
          </a:xfrm>
          <a:prstGeom prst="rect">
            <a:avLst/>
          </a:prstGeom>
        </p:spPr>
        <p:txBody>
          <a:bodyPr wrap="square">
            <a:spAutoFit/>
          </a:bodyPr>
          <a:lstStyle/>
          <a:p>
            <a:r>
              <a:rPr lang="zh-CN" altLang="en-US" sz="2800" kern="0" dirty="0" smtClean="0">
                <a:solidFill>
                  <a:srgbClr val="000000"/>
                </a:solidFill>
                <a:latin typeface="Calibri" panose="020F0502020204030204" pitchFamily="34" charset="0"/>
                <a:ea typeface="仿宋_GB2312" panose="02010609030101010101" pitchFamily="49" charset="-122"/>
              </a:rPr>
              <a:t>五）进入生产企业现场检查的主要内容：</a:t>
            </a:r>
            <a:endParaRPr lang="en-US" altLang="zh-CN" sz="2800" kern="0" dirty="0" smtClean="0">
              <a:solidFill>
                <a:srgbClr val="000000"/>
              </a:solidFill>
              <a:latin typeface="Calibri" panose="020F0502020204030204" pitchFamily="34" charset="0"/>
              <a:ea typeface="仿宋_GB2312" panose="02010609030101010101" pitchFamily="49" charset="-122"/>
            </a:endParaRPr>
          </a:p>
          <a:p>
            <a:r>
              <a:rPr lang="zh-CN" altLang="en-US" sz="2800" kern="0" dirty="0" smtClean="0">
                <a:solidFill>
                  <a:srgbClr val="000000"/>
                </a:solidFill>
                <a:latin typeface="Calibri" panose="020F0502020204030204" pitchFamily="34" charset="0"/>
                <a:ea typeface="仿宋_GB2312" panose="02010609030101010101" pitchFamily="49" charset="-122"/>
              </a:rPr>
              <a:t>根据每次计划设计开展检查：</a:t>
            </a:r>
            <a:r>
              <a:rPr lang="zh-CN" altLang="en-US" sz="2000" kern="0" dirty="0" smtClean="0">
                <a:solidFill>
                  <a:srgbClr val="000000"/>
                </a:solidFill>
                <a:latin typeface="Calibri" panose="020F0502020204030204" pitchFamily="34" charset="0"/>
                <a:ea typeface="仿宋_GB2312" panose="02010609030101010101" pitchFamily="49" charset="-122"/>
              </a:rPr>
              <a:t>重点按照</a:t>
            </a:r>
            <a:r>
              <a:rPr lang="en-US" altLang="zh-CN" sz="2000" kern="0" dirty="0" smtClean="0">
                <a:solidFill>
                  <a:srgbClr val="000000"/>
                </a:solidFill>
                <a:latin typeface="Calibri" panose="020F0502020204030204" pitchFamily="34" charset="0"/>
                <a:ea typeface="仿宋_GB2312" panose="02010609030101010101" pitchFamily="49" charset="-122"/>
              </a:rPr>
              <a:t>WJ9075</a:t>
            </a:r>
            <a:r>
              <a:rPr lang="zh-CN" altLang="en-US" sz="2000" kern="0" dirty="0" smtClean="0">
                <a:solidFill>
                  <a:srgbClr val="000000"/>
                </a:solidFill>
                <a:latin typeface="Calibri" panose="020F0502020204030204" pitchFamily="34" charset="0"/>
                <a:ea typeface="仿宋_GB2312" panose="02010609030101010101" pitchFamily="49" charset="-122"/>
              </a:rPr>
              <a:t>和</a:t>
            </a:r>
            <a:r>
              <a:rPr lang="en-US" altLang="zh-CN" sz="2000" kern="0" dirty="0" smtClean="0">
                <a:solidFill>
                  <a:srgbClr val="000000"/>
                </a:solidFill>
                <a:latin typeface="Calibri" panose="020F0502020204030204" pitchFamily="34" charset="0"/>
                <a:ea typeface="仿宋_GB2312" panose="02010609030101010101" pitchFamily="49" charset="-122"/>
              </a:rPr>
              <a:t>GB28263</a:t>
            </a:r>
            <a:r>
              <a:rPr lang="zh-CN" altLang="en-US" sz="2000" kern="0" dirty="0" smtClean="0">
                <a:solidFill>
                  <a:srgbClr val="000000"/>
                </a:solidFill>
                <a:latin typeface="Calibri" panose="020F0502020204030204" pitchFamily="34" charset="0"/>
                <a:ea typeface="仿宋_GB2312" panose="02010609030101010101" pitchFamily="49" charset="-122"/>
              </a:rPr>
              <a:t>的相关要求检查；安全生产标准化通则。</a:t>
            </a:r>
            <a:endParaRPr lang="en-US" altLang="zh-CN" sz="2800" kern="0" dirty="0">
              <a:solidFill>
                <a:srgbClr val="000000"/>
              </a:solidFill>
              <a:latin typeface="Calibri" panose="020F0502020204030204" pitchFamily="34" charset="0"/>
              <a:ea typeface="仿宋_GB2312" panose="02010609030101010101" pitchFamily="49" charset="-122"/>
            </a:endParaRPr>
          </a:p>
          <a:p>
            <a:r>
              <a:rPr lang="en-US" altLang="zh-CN" sz="2400" kern="0" dirty="0" smtClean="0">
                <a:solidFill>
                  <a:srgbClr val="000000"/>
                </a:solidFill>
                <a:latin typeface="Calibri" panose="020F0502020204030204" pitchFamily="34" charset="0"/>
                <a:ea typeface="仿宋_GB2312" panose="02010609030101010101" pitchFamily="49" charset="-122"/>
              </a:rPr>
              <a:t>1</a:t>
            </a:r>
            <a:r>
              <a:rPr lang="zh-CN" altLang="en-US" sz="2400" kern="0" dirty="0" smtClean="0">
                <a:solidFill>
                  <a:srgbClr val="000000"/>
                </a:solidFill>
                <a:latin typeface="Calibri" panose="020F0502020204030204" pitchFamily="34" charset="0"/>
                <a:ea typeface="仿宋_GB2312" panose="02010609030101010101" pitchFamily="49" charset="-122"/>
              </a:rPr>
              <a:t>、机构设置、人员配备</a:t>
            </a:r>
            <a:endParaRPr lang="en-US" altLang="zh-CN" sz="2400" kern="0" dirty="0" smtClean="0">
              <a:solidFill>
                <a:srgbClr val="000000"/>
              </a:solidFill>
              <a:latin typeface="Calibri" panose="020F0502020204030204" pitchFamily="34" charset="0"/>
              <a:ea typeface="仿宋_GB2312" panose="02010609030101010101" pitchFamily="49" charset="-122"/>
            </a:endParaRPr>
          </a:p>
          <a:p>
            <a:r>
              <a:rPr lang="en-US" altLang="zh-CN" sz="2400" kern="0" dirty="0" smtClean="0">
                <a:solidFill>
                  <a:srgbClr val="000000"/>
                </a:solidFill>
                <a:latin typeface="Calibri" panose="020F0502020204030204" pitchFamily="34" charset="0"/>
                <a:ea typeface="仿宋_GB2312" panose="02010609030101010101" pitchFamily="49" charset="-122"/>
              </a:rPr>
              <a:t>2</a:t>
            </a:r>
            <a:r>
              <a:rPr lang="zh-CN" altLang="en-US" sz="2400" kern="0" dirty="0" smtClean="0">
                <a:solidFill>
                  <a:srgbClr val="000000"/>
                </a:solidFill>
                <a:latin typeface="Calibri" panose="020F0502020204030204" pitchFamily="34" charset="0"/>
                <a:ea typeface="仿宋_GB2312" panose="02010609030101010101" pitchFamily="49" charset="-122"/>
              </a:rPr>
              <a:t>、管理制度和体系</a:t>
            </a:r>
            <a:endParaRPr lang="en-US" altLang="zh-CN" sz="2400" kern="0" dirty="0" smtClean="0">
              <a:solidFill>
                <a:srgbClr val="000000"/>
              </a:solidFill>
              <a:latin typeface="Calibri" panose="020F0502020204030204" pitchFamily="34" charset="0"/>
              <a:ea typeface="仿宋_GB2312" panose="02010609030101010101" pitchFamily="49" charset="-122"/>
            </a:endParaRPr>
          </a:p>
          <a:p>
            <a:r>
              <a:rPr lang="en-US" altLang="zh-CN" sz="2400" kern="0" dirty="0" smtClean="0">
                <a:solidFill>
                  <a:srgbClr val="000000"/>
                </a:solidFill>
                <a:latin typeface="Calibri" panose="020F0502020204030204" pitchFamily="34" charset="0"/>
                <a:ea typeface="仿宋_GB2312" panose="02010609030101010101" pitchFamily="49" charset="-122"/>
              </a:rPr>
              <a:t>3</a:t>
            </a:r>
            <a:r>
              <a:rPr lang="zh-CN" altLang="en-US" sz="2400" kern="0" dirty="0" smtClean="0">
                <a:solidFill>
                  <a:srgbClr val="000000"/>
                </a:solidFill>
                <a:latin typeface="Calibri" panose="020F0502020204030204" pitchFamily="34" charset="0"/>
                <a:ea typeface="仿宋_GB2312" panose="02010609030101010101" pitchFamily="49" charset="-122"/>
              </a:rPr>
              <a:t>、安全投入</a:t>
            </a:r>
            <a:endParaRPr lang="en-US" altLang="zh-CN" sz="2400" kern="0" dirty="0" smtClean="0">
              <a:solidFill>
                <a:srgbClr val="000000"/>
              </a:solidFill>
              <a:latin typeface="Calibri" panose="020F0502020204030204" pitchFamily="34" charset="0"/>
              <a:ea typeface="仿宋_GB2312" panose="02010609030101010101" pitchFamily="49" charset="-122"/>
            </a:endParaRPr>
          </a:p>
          <a:p>
            <a:r>
              <a:rPr lang="en-US" altLang="zh-CN" sz="2400" kern="0" dirty="0" smtClean="0">
                <a:solidFill>
                  <a:srgbClr val="000000"/>
                </a:solidFill>
                <a:latin typeface="Calibri" panose="020F0502020204030204" pitchFamily="34" charset="0"/>
                <a:ea typeface="仿宋_GB2312" panose="02010609030101010101" pitchFamily="49" charset="-122"/>
              </a:rPr>
              <a:t>4</a:t>
            </a:r>
            <a:r>
              <a:rPr lang="zh-CN" altLang="en-US" sz="2400" kern="0" dirty="0" smtClean="0">
                <a:solidFill>
                  <a:srgbClr val="000000"/>
                </a:solidFill>
                <a:latin typeface="Calibri" panose="020F0502020204030204" pitchFamily="34" charset="0"/>
                <a:ea typeface="仿宋_GB2312" panose="02010609030101010101" pitchFamily="49" charset="-122"/>
              </a:rPr>
              <a:t>、会议制度</a:t>
            </a:r>
            <a:endParaRPr lang="en-US" altLang="zh-CN" sz="2400" kern="0" dirty="0" smtClean="0">
              <a:solidFill>
                <a:srgbClr val="000000"/>
              </a:solidFill>
              <a:latin typeface="Calibri" panose="020F0502020204030204" pitchFamily="34" charset="0"/>
              <a:ea typeface="仿宋_GB2312" panose="02010609030101010101" pitchFamily="49" charset="-122"/>
            </a:endParaRPr>
          </a:p>
          <a:p>
            <a:r>
              <a:rPr lang="en-US" altLang="zh-CN" sz="2400" kern="0" dirty="0" smtClean="0">
                <a:solidFill>
                  <a:srgbClr val="000000"/>
                </a:solidFill>
                <a:latin typeface="Calibri" panose="020F0502020204030204" pitchFamily="34" charset="0"/>
                <a:ea typeface="仿宋_GB2312" panose="02010609030101010101" pitchFamily="49" charset="-122"/>
              </a:rPr>
              <a:t>5</a:t>
            </a:r>
            <a:r>
              <a:rPr lang="zh-CN" altLang="en-US" sz="2400" kern="0" dirty="0" smtClean="0">
                <a:solidFill>
                  <a:srgbClr val="000000"/>
                </a:solidFill>
                <a:latin typeface="Calibri" panose="020F0502020204030204" pitchFamily="34" charset="0"/>
                <a:ea typeface="仿宋_GB2312" panose="02010609030101010101" pitchFamily="49" charset="-122"/>
              </a:rPr>
              <a:t>、标识标志、定置定位：</a:t>
            </a:r>
            <a:endParaRPr lang="en-US" altLang="zh-CN" sz="2400" kern="0" dirty="0" smtClean="0">
              <a:solidFill>
                <a:srgbClr val="000000"/>
              </a:solidFill>
              <a:latin typeface="Calibri" panose="020F0502020204030204" pitchFamily="34" charset="0"/>
              <a:ea typeface="仿宋_GB2312" panose="02010609030101010101" pitchFamily="49" charset="-122"/>
            </a:endParaRPr>
          </a:p>
          <a:p>
            <a:r>
              <a:rPr lang="en-US" altLang="zh-CN" sz="2400" kern="0" dirty="0" smtClean="0">
                <a:solidFill>
                  <a:srgbClr val="000000"/>
                </a:solidFill>
                <a:latin typeface="Calibri" panose="020F0502020204030204" pitchFamily="34" charset="0"/>
                <a:ea typeface="仿宋_GB2312" panose="02010609030101010101" pitchFamily="49" charset="-122"/>
              </a:rPr>
              <a:t>6</a:t>
            </a:r>
            <a:r>
              <a:rPr lang="zh-CN" altLang="en-US" sz="2400" kern="0" dirty="0" smtClean="0">
                <a:solidFill>
                  <a:srgbClr val="000000"/>
                </a:solidFill>
                <a:latin typeface="Calibri" panose="020F0502020204030204" pitchFamily="34" charset="0"/>
                <a:ea typeface="仿宋_GB2312" panose="02010609030101010101" pitchFamily="49" charset="-122"/>
              </a:rPr>
              <a:t>、门禁管理：</a:t>
            </a:r>
            <a:endParaRPr lang="en-US" altLang="zh-CN" sz="2400" kern="0" dirty="0" smtClean="0">
              <a:solidFill>
                <a:srgbClr val="000000"/>
              </a:solidFill>
              <a:latin typeface="Calibri" panose="020F0502020204030204" pitchFamily="34" charset="0"/>
              <a:ea typeface="仿宋_GB2312" panose="02010609030101010101" pitchFamily="49" charset="-122"/>
            </a:endParaRPr>
          </a:p>
          <a:p>
            <a:r>
              <a:rPr lang="en-US" altLang="zh-CN" sz="2400" kern="0" dirty="0" smtClean="0">
                <a:solidFill>
                  <a:srgbClr val="000000"/>
                </a:solidFill>
                <a:latin typeface="Calibri" panose="020F0502020204030204" pitchFamily="34" charset="0"/>
                <a:ea typeface="仿宋_GB2312" panose="02010609030101010101" pitchFamily="49" charset="-122"/>
              </a:rPr>
              <a:t>7</a:t>
            </a:r>
            <a:r>
              <a:rPr lang="zh-CN" altLang="en-US" sz="2400" kern="0" dirty="0" smtClean="0">
                <a:solidFill>
                  <a:srgbClr val="000000"/>
                </a:solidFill>
                <a:latin typeface="Calibri" panose="020F0502020204030204" pitchFamily="34" charset="0"/>
                <a:ea typeface="仿宋_GB2312" panose="02010609030101010101" pitchFamily="49" charset="-122"/>
              </a:rPr>
              <a:t>、控制室：</a:t>
            </a:r>
            <a:endParaRPr lang="en-US" altLang="zh-CN" sz="2400" kern="0" dirty="0" smtClean="0">
              <a:solidFill>
                <a:srgbClr val="000000"/>
              </a:solidFill>
              <a:latin typeface="Calibri" panose="020F0502020204030204" pitchFamily="34" charset="0"/>
              <a:ea typeface="仿宋_GB2312" panose="02010609030101010101" pitchFamily="49" charset="-122"/>
            </a:endParaRPr>
          </a:p>
          <a:p>
            <a:r>
              <a:rPr lang="en-US" altLang="zh-CN" sz="2400" kern="0" dirty="0" smtClean="0">
                <a:solidFill>
                  <a:srgbClr val="000000"/>
                </a:solidFill>
                <a:latin typeface="Calibri" panose="020F0502020204030204" pitchFamily="34" charset="0"/>
                <a:ea typeface="仿宋_GB2312" panose="02010609030101010101" pitchFamily="49" charset="-122"/>
              </a:rPr>
              <a:t>8</a:t>
            </a:r>
            <a:r>
              <a:rPr lang="zh-CN" altLang="en-US" sz="2400" kern="0" dirty="0" smtClean="0">
                <a:solidFill>
                  <a:srgbClr val="000000"/>
                </a:solidFill>
                <a:latin typeface="Calibri" panose="020F0502020204030204" pitchFamily="34" charset="0"/>
                <a:ea typeface="仿宋_GB2312" panose="02010609030101010101" pitchFamily="49" charset="-122"/>
              </a:rPr>
              <a:t>、现场定员、定量：</a:t>
            </a:r>
            <a:endParaRPr lang="en-US" altLang="zh-CN" sz="2400" kern="0" dirty="0" smtClean="0">
              <a:solidFill>
                <a:srgbClr val="000000"/>
              </a:solidFill>
              <a:latin typeface="Calibri" panose="020F0502020204030204" pitchFamily="34" charset="0"/>
              <a:ea typeface="仿宋_GB2312" panose="02010609030101010101" pitchFamily="49" charset="-122"/>
            </a:endParaRPr>
          </a:p>
          <a:p>
            <a:r>
              <a:rPr lang="en-US" altLang="zh-CN" sz="2400" kern="0" dirty="0" smtClean="0">
                <a:solidFill>
                  <a:srgbClr val="000000"/>
                </a:solidFill>
                <a:latin typeface="Calibri" panose="020F0502020204030204" pitchFamily="34" charset="0"/>
                <a:ea typeface="仿宋_GB2312" panose="02010609030101010101" pitchFamily="49" charset="-122"/>
              </a:rPr>
              <a:t>9</a:t>
            </a:r>
            <a:r>
              <a:rPr lang="zh-CN" altLang="en-US" sz="2400" kern="0" dirty="0" smtClean="0">
                <a:solidFill>
                  <a:srgbClr val="000000"/>
                </a:solidFill>
                <a:latin typeface="Calibri" panose="020F0502020204030204" pitchFamily="34" charset="0"/>
                <a:ea typeface="仿宋_GB2312" panose="02010609030101010101" pitchFamily="49" charset="-122"/>
              </a:rPr>
              <a:t>、隐患整改：</a:t>
            </a:r>
            <a:endParaRPr lang="en-US" altLang="zh-CN" sz="2400" kern="0" dirty="0" smtClean="0">
              <a:solidFill>
                <a:srgbClr val="000000"/>
              </a:solidFill>
              <a:latin typeface="Calibri" panose="020F0502020204030204" pitchFamily="34" charset="0"/>
              <a:ea typeface="仿宋_GB2312" panose="02010609030101010101" pitchFamily="49" charset="-122"/>
            </a:endParaRPr>
          </a:p>
          <a:p>
            <a:endParaRPr lang="en-US" altLang="zh-CN" dirty="0"/>
          </a:p>
        </p:txBody>
      </p:sp>
    </p:spTree>
    <p:extLst>
      <p:ext uri="{BB962C8B-B14F-4D97-AF65-F5344CB8AC3E}">
        <p14:creationId xmlns:p14="http://schemas.microsoft.com/office/powerpoint/2010/main" xmlns="" val="345838727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71604" y="571488"/>
            <a:ext cx="8229600" cy="1143000"/>
          </a:xfrm>
        </p:spPr>
        <p:txBody>
          <a:bodyPr>
            <a:normAutofit/>
          </a:bodyPr>
          <a:lstStyle/>
          <a:p>
            <a:pPr algn="l"/>
            <a:r>
              <a:rPr lang="zh-CN" altLang="en-US" sz="4000" b="1" dirty="0" smtClean="0"/>
              <a:t>四</a:t>
            </a:r>
            <a:r>
              <a:rPr lang="zh-CN" altLang="zh-CN" sz="4000" b="1" dirty="0" smtClean="0"/>
              <a:t>、</a:t>
            </a:r>
            <a:r>
              <a:rPr lang="zh-CN" altLang="en-US" sz="4000" b="1" dirty="0" smtClean="0"/>
              <a:t>现场检查注意事项</a:t>
            </a:r>
            <a:endParaRPr lang="zh-CN" altLang="en-US" sz="4000" dirty="0"/>
          </a:p>
        </p:txBody>
      </p:sp>
      <p:grpSp>
        <p:nvGrpSpPr>
          <p:cNvPr id="4" name="Group 2"/>
          <p:cNvGrpSpPr>
            <a:grpSpLocks/>
          </p:cNvGrpSpPr>
          <p:nvPr/>
        </p:nvGrpSpPr>
        <p:grpSpPr bwMode="auto">
          <a:xfrm>
            <a:off x="71406" y="714356"/>
            <a:ext cx="9009074"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rgbClr val="3333C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rgbClr val="3333C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rgbClr val="FFCF01"/>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1" name="Rectangle 8"/>
              <p:cNvSpPr>
                <a:spLocks noChangeArrowheads="1"/>
              </p:cNvSpPr>
              <p:nvPr/>
            </p:nvSpPr>
            <p:spPr bwMode="auto">
              <a:xfrm>
                <a:off x="1248" y="2640"/>
                <a:ext cx="336" cy="432"/>
              </a:xfrm>
              <a:prstGeom prst="rect">
                <a:avLst/>
              </a:prstGeom>
              <a:gradFill rotWithShape="0">
                <a:gsLst>
                  <a:gs pos="0">
                    <a:srgbClr val="FFCF01"/>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8" name="Rectangle 10"/>
            <p:cNvSpPr>
              <a:spLocks noChangeArrowheads="1"/>
            </p:cNvSpPr>
            <p:nvPr/>
          </p:nvSpPr>
          <p:spPr bwMode="auto">
            <a:xfrm>
              <a:off x="400" y="1536"/>
              <a:ext cx="20" cy="663"/>
            </a:xfrm>
            <a:prstGeom prst="rect">
              <a:avLst/>
            </a:prstGeom>
            <a:solidFill>
              <a:srgbClr val="1C1C1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16" name="矩形 15"/>
          <p:cNvSpPr/>
          <p:nvPr/>
        </p:nvSpPr>
        <p:spPr>
          <a:xfrm>
            <a:off x="251520" y="1815653"/>
            <a:ext cx="8568952" cy="4124206"/>
          </a:xfrm>
          <a:prstGeom prst="rect">
            <a:avLst/>
          </a:prstGeom>
        </p:spPr>
        <p:txBody>
          <a:bodyPr wrap="square">
            <a:spAutoFit/>
          </a:bodyPr>
          <a:lstStyle/>
          <a:p>
            <a:r>
              <a:rPr lang="zh-CN" altLang="en-US" sz="2800" kern="0" dirty="0" smtClean="0">
                <a:solidFill>
                  <a:srgbClr val="000000"/>
                </a:solidFill>
                <a:latin typeface="Calibri" panose="020F0502020204030204" pitchFamily="34" charset="0"/>
                <a:ea typeface="仿宋_GB2312" panose="02010609030101010101" pitchFamily="49" charset="-122"/>
              </a:rPr>
              <a:t>五）进入生产企业现场检查的主要内容：</a:t>
            </a:r>
            <a:endParaRPr lang="en-US" altLang="zh-CN" sz="2800" kern="0" dirty="0" smtClean="0">
              <a:solidFill>
                <a:srgbClr val="000000"/>
              </a:solidFill>
              <a:latin typeface="Calibri" panose="020F0502020204030204" pitchFamily="34" charset="0"/>
              <a:ea typeface="仿宋_GB2312" panose="02010609030101010101" pitchFamily="49" charset="-122"/>
            </a:endParaRPr>
          </a:p>
          <a:p>
            <a:r>
              <a:rPr lang="zh-CN" altLang="en-US" sz="2800" kern="0" dirty="0" smtClean="0">
                <a:solidFill>
                  <a:srgbClr val="000000"/>
                </a:solidFill>
                <a:latin typeface="Calibri" panose="020F0502020204030204" pitchFamily="34" charset="0"/>
                <a:ea typeface="仿宋_GB2312" panose="02010609030101010101" pitchFamily="49" charset="-122"/>
              </a:rPr>
              <a:t>根据每次计划设计开展检查：</a:t>
            </a:r>
            <a:r>
              <a:rPr lang="zh-CN" altLang="en-US" sz="2000" kern="0" dirty="0" smtClean="0">
                <a:solidFill>
                  <a:srgbClr val="000000"/>
                </a:solidFill>
                <a:latin typeface="Calibri" panose="020F0502020204030204" pitchFamily="34" charset="0"/>
                <a:ea typeface="仿宋_GB2312" panose="02010609030101010101" pitchFamily="49" charset="-122"/>
              </a:rPr>
              <a:t>重点按照</a:t>
            </a:r>
            <a:r>
              <a:rPr lang="en-US" altLang="zh-CN" sz="2000" kern="0" dirty="0" smtClean="0">
                <a:solidFill>
                  <a:srgbClr val="000000"/>
                </a:solidFill>
                <a:latin typeface="Calibri" panose="020F0502020204030204" pitchFamily="34" charset="0"/>
                <a:ea typeface="仿宋_GB2312" panose="02010609030101010101" pitchFamily="49" charset="-122"/>
              </a:rPr>
              <a:t>WJ9075</a:t>
            </a:r>
            <a:r>
              <a:rPr lang="zh-CN" altLang="en-US" sz="2000" kern="0" dirty="0" smtClean="0">
                <a:solidFill>
                  <a:srgbClr val="000000"/>
                </a:solidFill>
                <a:latin typeface="Calibri" panose="020F0502020204030204" pitchFamily="34" charset="0"/>
                <a:ea typeface="仿宋_GB2312" panose="02010609030101010101" pitchFamily="49" charset="-122"/>
              </a:rPr>
              <a:t>和</a:t>
            </a:r>
            <a:r>
              <a:rPr lang="en-US" altLang="zh-CN" sz="2000" kern="0" dirty="0" smtClean="0">
                <a:solidFill>
                  <a:srgbClr val="000000"/>
                </a:solidFill>
                <a:latin typeface="Calibri" panose="020F0502020204030204" pitchFamily="34" charset="0"/>
                <a:ea typeface="仿宋_GB2312" panose="02010609030101010101" pitchFamily="49" charset="-122"/>
              </a:rPr>
              <a:t>GB28263</a:t>
            </a:r>
            <a:r>
              <a:rPr lang="zh-CN" altLang="en-US" sz="2000" kern="0" dirty="0" smtClean="0">
                <a:solidFill>
                  <a:srgbClr val="000000"/>
                </a:solidFill>
                <a:latin typeface="Calibri" panose="020F0502020204030204" pitchFamily="34" charset="0"/>
                <a:ea typeface="仿宋_GB2312" panose="02010609030101010101" pitchFamily="49" charset="-122"/>
              </a:rPr>
              <a:t>的相关要求检查</a:t>
            </a:r>
            <a:endParaRPr lang="en-US" altLang="zh-CN" sz="2000" kern="0" dirty="0" smtClean="0">
              <a:solidFill>
                <a:srgbClr val="000000"/>
              </a:solidFill>
              <a:latin typeface="Calibri" panose="020F0502020204030204" pitchFamily="34" charset="0"/>
              <a:ea typeface="仿宋_GB2312" panose="02010609030101010101" pitchFamily="49" charset="-122"/>
            </a:endParaRPr>
          </a:p>
          <a:p>
            <a:r>
              <a:rPr lang="en-US" altLang="zh-CN" sz="2400" kern="0" dirty="0" smtClean="0">
                <a:solidFill>
                  <a:srgbClr val="000000"/>
                </a:solidFill>
                <a:latin typeface="Calibri" panose="020F0502020204030204" pitchFamily="34" charset="0"/>
                <a:ea typeface="仿宋_GB2312" panose="02010609030101010101" pitchFamily="49" charset="-122"/>
              </a:rPr>
              <a:t>8</a:t>
            </a:r>
            <a:r>
              <a:rPr lang="zh-CN" altLang="en-US" sz="2400" kern="0" dirty="0" smtClean="0">
                <a:solidFill>
                  <a:srgbClr val="000000"/>
                </a:solidFill>
                <a:latin typeface="Calibri" panose="020F0502020204030204" pitchFamily="34" charset="0"/>
                <a:ea typeface="仿宋_GB2312" panose="02010609030101010101" pitchFamily="49" charset="-122"/>
              </a:rPr>
              <a:t>、</a:t>
            </a:r>
            <a:r>
              <a:rPr lang="zh-CN" altLang="en-US" sz="2400" kern="0" dirty="0">
                <a:solidFill>
                  <a:srgbClr val="000000"/>
                </a:solidFill>
                <a:latin typeface="Calibri" panose="020F0502020204030204" pitchFamily="34" charset="0"/>
                <a:ea typeface="仿宋_GB2312" panose="02010609030101010101" pitchFamily="49" charset="-122"/>
              </a:rPr>
              <a:t>设备运转是否平稳：</a:t>
            </a:r>
            <a:endParaRPr lang="en-US" altLang="zh-CN" sz="2400" kern="0" dirty="0">
              <a:solidFill>
                <a:srgbClr val="000000"/>
              </a:solidFill>
              <a:latin typeface="Calibri" panose="020F0502020204030204" pitchFamily="34" charset="0"/>
              <a:ea typeface="仿宋_GB2312" panose="02010609030101010101" pitchFamily="49" charset="-122"/>
            </a:endParaRPr>
          </a:p>
          <a:p>
            <a:r>
              <a:rPr lang="en-US" altLang="zh-CN" sz="2400" kern="0" dirty="0" smtClean="0">
                <a:solidFill>
                  <a:srgbClr val="000000"/>
                </a:solidFill>
                <a:latin typeface="Calibri" panose="020F0502020204030204" pitchFamily="34" charset="0"/>
                <a:ea typeface="仿宋_GB2312" panose="02010609030101010101" pitchFamily="49" charset="-122"/>
              </a:rPr>
              <a:t>9</a:t>
            </a:r>
            <a:r>
              <a:rPr lang="zh-CN" altLang="en-US" sz="2400" kern="0" dirty="0" smtClean="0">
                <a:solidFill>
                  <a:srgbClr val="000000"/>
                </a:solidFill>
                <a:latin typeface="Calibri" panose="020F0502020204030204" pitchFamily="34" charset="0"/>
                <a:ea typeface="仿宋_GB2312" panose="02010609030101010101" pitchFamily="49" charset="-122"/>
              </a:rPr>
              <a:t>、</a:t>
            </a:r>
            <a:r>
              <a:rPr lang="zh-CN" altLang="en-US" sz="2400" kern="0" dirty="0">
                <a:solidFill>
                  <a:srgbClr val="000000"/>
                </a:solidFill>
                <a:latin typeface="Calibri" panose="020F0502020204030204" pitchFamily="34" charset="0"/>
                <a:ea typeface="仿宋_GB2312" panose="02010609030101010101" pitchFamily="49" charset="-122"/>
              </a:rPr>
              <a:t>定制管理</a:t>
            </a:r>
            <a:r>
              <a:rPr lang="zh-CN" altLang="en-US" sz="2400" kern="0" dirty="0" smtClean="0">
                <a:solidFill>
                  <a:srgbClr val="000000"/>
                </a:solidFill>
                <a:latin typeface="Calibri" panose="020F0502020204030204" pitchFamily="34" charset="0"/>
                <a:ea typeface="仿宋_GB2312" panose="02010609030101010101" pitchFamily="49" charset="-122"/>
              </a:rPr>
              <a:t>：</a:t>
            </a:r>
            <a:endParaRPr lang="en-US" altLang="zh-CN" sz="2400" kern="0" dirty="0" smtClean="0">
              <a:solidFill>
                <a:srgbClr val="000000"/>
              </a:solidFill>
              <a:latin typeface="Calibri" panose="020F0502020204030204" pitchFamily="34" charset="0"/>
              <a:ea typeface="仿宋_GB2312" panose="02010609030101010101" pitchFamily="49" charset="-122"/>
            </a:endParaRPr>
          </a:p>
          <a:p>
            <a:r>
              <a:rPr lang="en-US" altLang="zh-CN" sz="2400" kern="0" dirty="0" smtClean="0">
                <a:solidFill>
                  <a:srgbClr val="000000"/>
                </a:solidFill>
                <a:latin typeface="Calibri" panose="020F0502020204030204" pitchFamily="34" charset="0"/>
                <a:ea typeface="仿宋_GB2312" panose="02010609030101010101" pitchFamily="49" charset="-122"/>
              </a:rPr>
              <a:t>10</a:t>
            </a:r>
            <a:r>
              <a:rPr lang="zh-CN" altLang="en-US" sz="2400" kern="0" dirty="0" smtClean="0">
                <a:solidFill>
                  <a:srgbClr val="000000"/>
                </a:solidFill>
                <a:latin typeface="Calibri" panose="020F0502020204030204" pitchFamily="34" charset="0"/>
                <a:ea typeface="仿宋_GB2312" panose="02010609030101010101" pitchFamily="49" charset="-122"/>
              </a:rPr>
              <a:t>、不合格品、废品（料）管理</a:t>
            </a:r>
            <a:endParaRPr lang="en-US" altLang="zh-CN" sz="2400" kern="0" dirty="0">
              <a:solidFill>
                <a:srgbClr val="000000"/>
              </a:solidFill>
              <a:latin typeface="Calibri" panose="020F0502020204030204" pitchFamily="34" charset="0"/>
              <a:ea typeface="仿宋_GB2312" panose="02010609030101010101" pitchFamily="49" charset="-122"/>
            </a:endParaRPr>
          </a:p>
          <a:p>
            <a:r>
              <a:rPr lang="en-US" altLang="zh-CN" sz="2400" kern="0" dirty="0" smtClean="0">
                <a:solidFill>
                  <a:srgbClr val="000000"/>
                </a:solidFill>
                <a:latin typeface="Calibri" panose="020F0502020204030204" pitchFamily="34" charset="0"/>
                <a:ea typeface="仿宋_GB2312" panose="02010609030101010101" pitchFamily="49" charset="-122"/>
              </a:rPr>
              <a:t>11</a:t>
            </a:r>
            <a:r>
              <a:rPr lang="zh-CN" altLang="en-US" sz="2400" kern="0" dirty="0" smtClean="0">
                <a:solidFill>
                  <a:srgbClr val="000000"/>
                </a:solidFill>
                <a:latin typeface="Calibri" panose="020F0502020204030204" pitchFamily="34" charset="0"/>
                <a:ea typeface="仿宋_GB2312" panose="02010609030101010101" pitchFamily="49" charset="-122"/>
              </a:rPr>
              <a:t>、</a:t>
            </a:r>
            <a:r>
              <a:rPr lang="zh-CN" altLang="en-US" sz="2400" kern="0" dirty="0">
                <a:solidFill>
                  <a:srgbClr val="000000"/>
                </a:solidFill>
                <a:latin typeface="Calibri" panose="020F0502020204030204" pitchFamily="34" charset="0"/>
                <a:ea typeface="仿宋_GB2312" panose="02010609030101010101" pitchFamily="49" charset="-122"/>
              </a:rPr>
              <a:t>文明生产</a:t>
            </a:r>
            <a:r>
              <a:rPr lang="zh-CN" altLang="en-US" sz="2400" kern="0" dirty="0" smtClean="0">
                <a:solidFill>
                  <a:srgbClr val="000000"/>
                </a:solidFill>
                <a:latin typeface="Calibri" panose="020F0502020204030204" pitchFamily="34" charset="0"/>
                <a:ea typeface="仿宋_GB2312" panose="02010609030101010101" pitchFamily="49" charset="-122"/>
              </a:rPr>
              <a:t>：</a:t>
            </a:r>
            <a:endParaRPr lang="en-US" altLang="zh-CN" sz="2400" kern="0" dirty="0">
              <a:solidFill>
                <a:srgbClr val="000000"/>
              </a:solidFill>
              <a:latin typeface="Calibri" panose="020F0502020204030204" pitchFamily="34" charset="0"/>
              <a:ea typeface="仿宋_GB2312" panose="02010609030101010101" pitchFamily="49" charset="-122"/>
            </a:endParaRPr>
          </a:p>
          <a:p>
            <a:r>
              <a:rPr lang="en-US" altLang="zh-CN" sz="2400" kern="0" dirty="0" smtClean="0">
                <a:solidFill>
                  <a:srgbClr val="000000"/>
                </a:solidFill>
                <a:latin typeface="Calibri" panose="020F0502020204030204" pitchFamily="34" charset="0"/>
                <a:ea typeface="仿宋_GB2312" panose="02010609030101010101" pitchFamily="49" charset="-122"/>
              </a:rPr>
              <a:t>12</a:t>
            </a:r>
            <a:r>
              <a:rPr lang="zh-CN" altLang="en-US" sz="2400" kern="0" dirty="0" smtClean="0">
                <a:solidFill>
                  <a:srgbClr val="000000"/>
                </a:solidFill>
                <a:latin typeface="Calibri" panose="020F0502020204030204" pitchFamily="34" charset="0"/>
                <a:ea typeface="仿宋_GB2312" panose="02010609030101010101" pitchFamily="49" charset="-122"/>
              </a:rPr>
              <a:t>、检查各类生产记录：</a:t>
            </a:r>
            <a:endParaRPr lang="en-US" altLang="zh-CN" sz="2400" kern="0" dirty="0" smtClean="0">
              <a:solidFill>
                <a:srgbClr val="000000"/>
              </a:solidFill>
              <a:latin typeface="Calibri" panose="020F0502020204030204" pitchFamily="34" charset="0"/>
              <a:ea typeface="仿宋_GB2312" panose="02010609030101010101" pitchFamily="49" charset="-122"/>
            </a:endParaRPr>
          </a:p>
          <a:p>
            <a:r>
              <a:rPr lang="en-US" altLang="zh-CN" sz="2400" kern="0" dirty="0" smtClean="0">
                <a:solidFill>
                  <a:srgbClr val="000000"/>
                </a:solidFill>
                <a:latin typeface="Calibri" panose="020F0502020204030204" pitchFamily="34" charset="0"/>
                <a:ea typeface="仿宋_GB2312" panose="02010609030101010101" pitchFamily="49" charset="-122"/>
              </a:rPr>
              <a:t>13</a:t>
            </a:r>
            <a:r>
              <a:rPr lang="zh-CN" altLang="en-US" sz="2400" kern="0" dirty="0" smtClean="0">
                <a:solidFill>
                  <a:srgbClr val="000000"/>
                </a:solidFill>
                <a:latin typeface="Calibri" panose="020F0502020204030204" pitchFamily="34" charset="0"/>
                <a:ea typeface="仿宋_GB2312" panose="02010609030101010101" pitchFamily="49" charset="-122"/>
              </a:rPr>
              <a:t>、管理制度落实执行情况：</a:t>
            </a:r>
            <a:endParaRPr lang="en-US" altLang="zh-CN" sz="2400" kern="0" dirty="0" smtClean="0">
              <a:solidFill>
                <a:srgbClr val="000000"/>
              </a:solidFill>
              <a:latin typeface="Calibri" panose="020F0502020204030204" pitchFamily="34" charset="0"/>
              <a:ea typeface="仿宋_GB2312" panose="02010609030101010101" pitchFamily="49" charset="-122"/>
            </a:endParaRPr>
          </a:p>
          <a:p>
            <a:r>
              <a:rPr lang="en-US" altLang="zh-CN" sz="2400" kern="0" dirty="0" smtClean="0">
                <a:solidFill>
                  <a:srgbClr val="000000"/>
                </a:solidFill>
                <a:latin typeface="Calibri" panose="020F0502020204030204" pitchFamily="34" charset="0"/>
                <a:ea typeface="仿宋_GB2312" panose="02010609030101010101" pitchFamily="49" charset="-122"/>
              </a:rPr>
              <a:t>14</a:t>
            </a:r>
            <a:r>
              <a:rPr lang="zh-CN" altLang="en-US" sz="2400" kern="0" dirty="0" smtClean="0">
                <a:solidFill>
                  <a:srgbClr val="000000"/>
                </a:solidFill>
                <a:latin typeface="Calibri" panose="020F0502020204030204" pitchFamily="34" charset="0"/>
                <a:ea typeface="仿宋_GB2312" panose="02010609030101010101" pitchFamily="49" charset="-122"/>
              </a:rPr>
              <a:t>、应急预案。</a:t>
            </a:r>
            <a:endParaRPr lang="en-US" altLang="zh-CN" sz="2400" kern="0" dirty="0" smtClean="0">
              <a:solidFill>
                <a:srgbClr val="000000"/>
              </a:solidFill>
              <a:latin typeface="Calibri" panose="020F0502020204030204" pitchFamily="34" charset="0"/>
              <a:ea typeface="仿宋_GB2312" panose="02010609030101010101" pitchFamily="49" charset="-122"/>
            </a:endParaRPr>
          </a:p>
          <a:p>
            <a:endParaRPr lang="en-US" altLang="zh-CN" dirty="0"/>
          </a:p>
        </p:txBody>
      </p:sp>
    </p:spTree>
    <p:extLst>
      <p:ext uri="{BB962C8B-B14F-4D97-AF65-F5344CB8AC3E}">
        <p14:creationId xmlns:p14="http://schemas.microsoft.com/office/powerpoint/2010/main" xmlns="" val="340317651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71604" y="571488"/>
            <a:ext cx="8229600" cy="1143000"/>
          </a:xfrm>
        </p:spPr>
        <p:txBody>
          <a:bodyPr>
            <a:normAutofit/>
          </a:bodyPr>
          <a:lstStyle/>
          <a:p>
            <a:pPr algn="l"/>
            <a:r>
              <a:rPr lang="zh-CN" altLang="en-US" sz="4000" b="1" dirty="0" smtClean="0"/>
              <a:t>五</a:t>
            </a:r>
            <a:r>
              <a:rPr lang="zh-CN" altLang="zh-CN" sz="4000" b="1" dirty="0" smtClean="0"/>
              <a:t>、</a:t>
            </a:r>
            <a:r>
              <a:rPr lang="zh-CN" altLang="en-US" sz="4000" b="1" dirty="0" smtClean="0"/>
              <a:t>市县乡三级管理之间的关系</a:t>
            </a:r>
            <a:endParaRPr lang="zh-CN" altLang="en-US" sz="4000" dirty="0"/>
          </a:p>
        </p:txBody>
      </p:sp>
      <p:grpSp>
        <p:nvGrpSpPr>
          <p:cNvPr id="4" name="Group 2"/>
          <p:cNvGrpSpPr>
            <a:grpSpLocks/>
          </p:cNvGrpSpPr>
          <p:nvPr/>
        </p:nvGrpSpPr>
        <p:grpSpPr bwMode="auto">
          <a:xfrm>
            <a:off x="71406" y="714356"/>
            <a:ext cx="9009074"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rgbClr val="3333C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rgbClr val="3333C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rgbClr val="FFCF01"/>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1" name="Rectangle 8"/>
              <p:cNvSpPr>
                <a:spLocks noChangeArrowheads="1"/>
              </p:cNvSpPr>
              <p:nvPr/>
            </p:nvSpPr>
            <p:spPr bwMode="auto">
              <a:xfrm>
                <a:off x="1248" y="2640"/>
                <a:ext cx="336" cy="432"/>
              </a:xfrm>
              <a:prstGeom prst="rect">
                <a:avLst/>
              </a:prstGeom>
              <a:gradFill rotWithShape="0">
                <a:gsLst>
                  <a:gs pos="0">
                    <a:srgbClr val="FFCF01"/>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8" name="Rectangle 10"/>
            <p:cNvSpPr>
              <a:spLocks noChangeArrowheads="1"/>
            </p:cNvSpPr>
            <p:nvPr/>
          </p:nvSpPr>
          <p:spPr bwMode="auto">
            <a:xfrm>
              <a:off x="400" y="1536"/>
              <a:ext cx="20" cy="663"/>
            </a:xfrm>
            <a:prstGeom prst="rect">
              <a:avLst/>
            </a:prstGeom>
            <a:solidFill>
              <a:srgbClr val="1C1C1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15" name="矩形 14"/>
          <p:cNvSpPr/>
          <p:nvPr/>
        </p:nvSpPr>
        <p:spPr>
          <a:xfrm>
            <a:off x="365094" y="1930905"/>
            <a:ext cx="7611473" cy="3508653"/>
          </a:xfrm>
          <a:prstGeom prst="rect">
            <a:avLst/>
          </a:prstGeom>
        </p:spPr>
        <p:txBody>
          <a:bodyPr wrap="square">
            <a:spAutoFit/>
          </a:bodyPr>
          <a:lstStyle/>
          <a:p>
            <a:r>
              <a:rPr lang="zh-CN" altLang="en-US" sz="2800" kern="0" dirty="0" smtClean="0">
                <a:solidFill>
                  <a:srgbClr val="000000"/>
                </a:solidFill>
                <a:latin typeface="Calibri" panose="020F0502020204030204" pitchFamily="34" charset="0"/>
                <a:ea typeface="仿宋_GB2312" panose="02010609030101010101" pitchFamily="49" charset="-122"/>
              </a:rPr>
              <a:t>市：</a:t>
            </a:r>
            <a:endParaRPr lang="en-US" altLang="zh-CN" sz="2800" kern="0" dirty="0" smtClean="0">
              <a:solidFill>
                <a:srgbClr val="000000"/>
              </a:solidFill>
              <a:latin typeface="Calibri" panose="020F0502020204030204" pitchFamily="34" charset="0"/>
              <a:ea typeface="仿宋_GB2312" panose="02010609030101010101" pitchFamily="49" charset="-122"/>
            </a:endParaRPr>
          </a:p>
          <a:p>
            <a:r>
              <a:rPr lang="en-US" altLang="zh-CN" sz="2400" kern="0" dirty="0" smtClean="0">
                <a:solidFill>
                  <a:srgbClr val="000000"/>
                </a:solidFill>
                <a:latin typeface="Calibri" panose="020F0502020204030204" pitchFamily="34" charset="0"/>
                <a:ea typeface="仿宋_GB2312" panose="02010609030101010101" pitchFamily="49" charset="-122"/>
              </a:rPr>
              <a:t>1</a:t>
            </a:r>
            <a:r>
              <a:rPr lang="zh-CN" altLang="en-US" sz="2400" kern="0" dirty="0" smtClean="0">
                <a:solidFill>
                  <a:srgbClr val="000000"/>
                </a:solidFill>
                <a:latin typeface="Calibri" panose="020F0502020204030204" pitchFamily="34" charset="0"/>
                <a:ea typeface="仿宋_GB2312" panose="02010609030101010101" pitchFamily="49" charset="-122"/>
              </a:rPr>
              <a:t>、受理、复审各类上报的行政许可项目资料；</a:t>
            </a:r>
            <a:endParaRPr lang="en-US" altLang="zh-CN" sz="2400" kern="0" dirty="0" smtClean="0">
              <a:solidFill>
                <a:srgbClr val="000000"/>
              </a:solidFill>
              <a:latin typeface="Calibri" panose="020F0502020204030204" pitchFamily="34" charset="0"/>
              <a:ea typeface="仿宋_GB2312" panose="02010609030101010101" pitchFamily="49" charset="-122"/>
            </a:endParaRPr>
          </a:p>
          <a:p>
            <a:r>
              <a:rPr lang="en-US" altLang="zh-CN" sz="2400" dirty="0" smtClean="0"/>
              <a:t>2</a:t>
            </a:r>
            <a:r>
              <a:rPr lang="zh-CN" altLang="en-US" sz="2400" dirty="0" smtClean="0"/>
              <a:t>、</a:t>
            </a:r>
            <a:r>
              <a:rPr lang="zh-CN" altLang="zh-CN" sz="2400" dirty="0" smtClean="0"/>
              <a:t>组织</a:t>
            </a:r>
            <a:r>
              <a:rPr lang="zh-CN" altLang="zh-CN" sz="2400" dirty="0"/>
              <a:t>、指导和监督各有关县</a:t>
            </a:r>
            <a:r>
              <a:rPr lang="en-US" altLang="zh-CN" sz="2400" dirty="0"/>
              <a:t>(</a:t>
            </a:r>
            <a:r>
              <a:rPr lang="zh-CN" altLang="zh-CN" sz="2400" dirty="0"/>
              <a:t>市、区</a:t>
            </a:r>
            <a:r>
              <a:rPr lang="en-US" altLang="zh-CN" sz="2400" dirty="0"/>
              <a:t>)</a:t>
            </a:r>
            <a:r>
              <a:rPr lang="zh-CN" altLang="zh-CN" sz="2400" dirty="0"/>
              <a:t>级民爆安全监管</a:t>
            </a:r>
            <a:r>
              <a:rPr lang="zh-CN" altLang="zh-CN" sz="2400" dirty="0" smtClean="0"/>
              <a:t>部门安全生产</a:t>
            </a:r>
            <a:r>
              <a:rPr lang="zh-CN" altLang="zh-CN" sz="2400" dirty="0"/>
              <a:t>检查</a:t>
            </a:r>
            <a:r>
              <a:rPr lang="zh-CN" altLang="zh-CN" sz="2400" dirty="0" smtClean="0"/>
              <a:t>工作</a:t>
            </a:r>
            <a:r>
              <a:rPr lang="zh-CN" altLang="en-US" sz="2400" dirty="0" smtClean="0"/>
              <a:t>；</a:t>
            </a:r>
            <a:r>
              <a:rPr lang="zh-CN" altLang="zh-CN" sz="2400" dirty="0" smtClean="0"/>
              <a:t>负责</a:t>
            </a:r>
            <a:r>
              <a:rPr lang="zh-CN" altLang="zh-CN" sz="2400" dirty="0"/>
              <a:t>民用爆炸物品生产线视频监控系统（含门禁式定员子系统）运行情况的监督管理</a:t>
            </a:r>
            <a:r>
              <a:rPr lang="zh-CN" altLang="zh-CN" sz="2400" dirty="0" smtClean="0"/>
              <a:t>。</a:t>
            </a:r>
            <a:endParaRPr lang="en-US" altLang="zh-CN" sz="2400" dirty="0" smtClean="0"/>
          </a:p>
          <a:p>
            <a:r>
              <a:rPr lang="en-US" altLang="zh-CN" sz="2400" kern="0" dirty="0" smtClean="0">
                <a:solidFill>
                  <a:srgbClr val="000000"/>
                </a:solidFill>
                <a:latin typeface="Calibri" panose="020F0502020204030204" pitchFamily="34" charset="0"/>
                <a:ea typeface="仿宋_GB2312" panose="02010609030101010101" pitchFamily="49" charset="-122"/>
              </a:rPr>
              <a:t>3</a:t>
            </a:r>
            <a:r>
              <a:rPr lang="zh-CN" altLang="en-US" sz="2400" kern="0" dirty="0" smtClean="0">
                <a:solidFill>
                  <a:srgbClr val="000000"/>
                </a:solidFill>
                <a:latin typeface="Calibri" panose="020F0502020204030204" pitchFamily="34" charset="0"/>
                <a:ea typeface="仿宋_GB2312" panose="02010609030101010101" pitchFamily="49" charset="-122"/>
              </a:rPr>
              <a:t>、制定本市应急预案；</a:t>
            </a:r>
            <a:endParaRPr lang="en-US" altLang="zh-CN" sz="2400" kern="0" dirty="0">
              <a:solidFill>
                <a:srgbClr val="000000"/>
              </a:solidFill>
              <a:latin typeface="Calibri" panose="020F0502020204030204" pitchFamily="34" charset="0"/>
              <a:ea typeface="仿宋_GB2312" panose="02010609030101010101" pitchFamily="49" charset="-122"/>
            </a:endParaRPr>
          </a:p>
          <a:p>
            <a:r>
              <a:rPr lang="en-US" altLang="zh-CN" sz="2800" kern="0" dirty="0" smtClean="0">
                <a:solidFill>
                  <a:srgbClr val="000000"/>
                </a:solidFill>
                <a:latin typeface="Calibri" panose="020F0502020204030204" pitchFamily="34" charset="0"/>
                <a:ea typeface="仿宋_GB2312" panose="02010609030101010101" pitchFamily="49" charset="-122"/>
              </a:rPr>
              <a:t>4</a:t>
            </a:r>
            <a:r>
              <a:rPr lang="zh-CN" altLang="en-US" sz="2800" kern="0" dirty="0" smtClean="0">
                <a:solidFill>
                  <a:srgbClr val="000000"/>
                </a:solidFill>
                <a:latin typeface="Calibri" panose="020F0502020204030204" pitchFamily="34" charset="0"/>
                <a:ea typeface="仿宋_GB2312" panose="02010609030101010101" pitchFamily="49" charset="-122"/>
              </a:rPr>
              <a:t>、指导辖区内民爆监管工作。</a:t>
            </a:r>
            <a:endParaRPr lang="en-US" altLang="zh-CN" sz="2800" kern="0" dirty="0" smtClean="0">
              <a:solidFill>
                <a:srgbClr val="000000"/>
              </a:solidFill>
              <a:latin typeface="Calibri" panose="020F0502020204030204" pitchFamily="34" charset="0"/>
              <a:ea typeface="仿宋_GB2312" panose="02010609030101010101" pitchFamily="49" charset="-122"/>
            </a:endParaRPr>
          </a:p>
          <a:p>
            <a:endParaRPr lang="en-US" altLang="zh-CN" sz="2800" kern="0" dirty="0" smtClean="0">
              <a:solidFill>
                <a:srgbClr val="000000"/>
              </a:solidFill>
              <a:latin typeface="Calibri" panose="020F0502020204030204" pitchFamily="34" charset="0"/>
              <a:ea typeface="仿宋_GB2312" panose="02010609030101010101" pitchFamily="49" charset="-122"/>
            </a:endParaRPr>
          </a:p>
          <a:p>
            <a:endParaRPr lang="en-US" altLang="zh-CN" dirty="0"/>
          </a:p>
        </p:txBody>
      </p:sp>
    </p:spTree>
    <p:extLst>
      <p:ext uri="{BB962C8B-B14F-4D97-AF65-F5344CB8AC3E}">
        <p14:creationId xmlns:p14="http://schemas.microsoft.com/office/powerpoint/2010/main" xmlns="" val="39305414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71604" y="571488"/>
            <a:ext cx="8229600" cy="1143000"/>
          </a:xfrm>
        </p:spPr>
        <p:txBody>
          <a:bodyPr>
            <a:normAutofit/>
          </a:bodyPr>
          <a:lstStyle/>
          <a:p>
            <a:pPr algn="l"/>
            <a:r>
              <a:rPr lang="zh-CN" altLang="en-US" sz="4000" b="1" dirty="0" smtClean="0"/>
              <a:t>五</a:t>
            </a:r>
            <a:r>
              <a:rPr lang="zh-CN" altLang="zh-CN" sz="4000" b="1" dirty="0" smtClean="0"/>
              <a:t>、</a:t>
            </a:r>
            <a:r>
              <a:rPr lang="zh-CN" altLang="en-US" sz="4000" b="1" dirty="0" smtClean="0"/>
              <a:t>市县乡三级管理之间的关系</a:t>
            </a:r>
            <a:endParaRPr lang="zh-CN" altLang="en-US" sz="4000" dirty="0"/>
          </a:p>
        </p:txBody>
      </p:sp>
      <p:grpSp>
        <p:nvGrpSpPr>
          <p:cNvPr id="4" name="Group 2"/>
          <p:cNvGrpSpPr>
            <a:grpSpLocks/>
          </p:cNvGrpSpPr>
          <p:nvPr/>
        </p:nvGrpSpPr>
        <p:grpSpPr bwMode="auto">
          <a:xfrm>
            <a:off x="71406" y="714356"/>
            <a:ext cx="9009074"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rgbClr val="3333C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rgbClr val="3333C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rgbClr val="FFCF01"/>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1" name="Rectangle 8"/>
              <p:cNvSpPr>
                <a:spLocks noChangeArrowheads="1"/>
              </p:cNvSpPr>
              <p:nvPr/>
            </p:nvSpPr>
            <p:spPr bwMode="auto">
              <a:xfrm>
                <a:off x="1248" y="2640"/>
                <a:ext cx="336" cy="432"/>
              </a:xfrm>
              <a:prstGeom prst="rect">
                <a:avLst/>
              </a:prstGeom>
              <a:gradFill rotWithShape="0">
                <a:gsLst>
                  <a:gs pos="0">
                    <a:srgbClr val="FFCF01"/>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8" name="Rectangle 10"/>
            <p:cNvSpPr>
              <a:spLocks noChangeArrowheads="1"/>
            </p:cNvSpPr>
            <p:nvPr/>
          </p:nvSpPr>
          <p:spPr bwMode="auto">
            <a:xfrm>
              <a:off x="400" y="1536"/>
              <a:ext cx="20" cy="663"/>
            </a:xfrm>
            <a:prstGeom prst="rect">
              <a:avLst/>
            </a:prstGeom>
            <a:solidFill>
              <a:srgbClr val="1C1C1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15" name="矩形 14"/>
          <p:cNvSpPr/>
          <p:nvPr/>
        </p:nvSpPr>
        <p:spPr>
          <a:xfrm>
            <a:off x="365094" y="1930905"/>
            <a:ext cx="7611473" cy="3877985"/>
          </a:xfrm>
          <a:prstGeom prst="rect">
            <a:avLst/>
          </a:prstGeom>
        </p:spPr>
        <p:txBody>
          <a:bodyPr wrap="square">
            <a:spAutoFit/>
          </a:bodyPr>
          <a:lstStyle/>
          <a:p>
            <a:r>
              <a:rPr lang="zh-CN" altLang="en-US" sz="2800" kern="0" dirty="0" smtClean="0">
                <a:solidFill>
                  <a:srgbClr val="000000"/>
                </a:solidFill>
                <a:latin typeface="Calibri" panose="020F0502020204030204" pitchFamily="34" charset="0"/>
                <a:ea typeface="仿宋_GB2312" panose="02010609030101010101" pitchFamily="49" charset="-122"/>
              </a:rPr>
              <a:t>县区：</a:t>
            </a:r>
            <a:endParaRPr lang="en-US" altLang="zh-CN" sz="2800" kern="0" dirty="0" smtClean="0">
              <a:solidFill>
                <a:srgbClr val="000000"/>
              </a:solidFill>
              <a:latin typeface="Calibri" panose="020F0502020204030204" pitchFamily="34" charset="0"/>
              <a:ea typeface="仿宋_GB2312" panose="02010609030101010101" pitchFamily="49" charset="-122"/>
            </a:endParaRPr>
          </a:p>
          <a:p>
            <a:r>
              <a:rPr lang="en-US" altLang="zh-CN" sz="2400" kern="0" dirty="0" smtClean="0">
                <a:solidFill>
                  <a:srgbClr val="000000"/>
                </a:solidFill>
                <a:latin typeface="Calibri" panose="020F0502020204030204" pitchFamily="34" charset="0"/>
                <a:ea typeface="仿宋_GB2312" panose="02010609030101010101" pitchFamily="49" charset="-122"/>
              </a:rPr>
              <a:t>1</a:t>
            </a:r>
            <a:r>
              <a:rPr lang="zh-CN" altLang="en-US" sz="2400" kern="0" dirty="0" smtClean="0">
                <a:solidFill>
                  <a:srgbClr val="000000"/>
                </a:solidFill>
                <a:latin typeface="Calibri" panose="020F0502020204030204" pitchFamily="34" charset="0"/>
                <a:ea typeface="仿宋_GB2312" panose="02010609030101010101" pitchFamily="49" charset="-122"/>
              </a:rPr>
              <a:t>、受理、复初审企业上报</a:t>
            </a:r>
            <a:r>
              <a:rPr lang="zh-CN" altLang="en-US" sz="2400" kern="0" dirty="0">
                <a:solidFill>
                  <a:srgbClr val="000000"/>
                </a:solidFill>
                <a:latin typeface="Calibri" panose="020F0502020204030204" pitchFamily="34" charset="0"/>
                <a:ea typeface="仿宋_GB2312" panose="02010609030101010101" pitchFamily="49" charset="-122"/>
              </a:rPr>
              <a:t>的各类行政</a:t>
            </a:r>
            <a:r>
              <a:rPr lang="zh-CN" altLang="en-US" sz="2400" kern="0" dirty="0" smtClean="0">
                <a:solidFill>
                  <a:srgbClr val="000000"/>
                </a:solidFill>
                <a:latin typeface="Calibri" panose="020F0502020204030204" pitchFamily="34" charset="0"/>
                <a:ea typeface="仿宋_GB2312" panose="02010609030101010101" pitchFamily="49" charset="-122"/>
              </a:rPr>
              <a:t>许可项目资料；</a:t>
            </a:r>
            <a:endParaRPr lang="en-US" altLang="zh-CN" sz="2400" kern="0" dirty="0" smtClean="0">
              <a:solidFill>
                <a:srgbClr val="000000"/>
              </a:solidFill>
              <a:latin typeface="Calibri" panose="020F0502020204030204" pitchFamily="34" charset="0"/>
              <a:ea typeface="仿宋_GB2312" panose="02010609030101010101" pitchFamily="49" charset="-122"/>
            </a:endParaRPr>
          </a:p>
          <a:p>
            <a:r>
              <a:rPr lang="en-US" altLang="zh-CN" sz="2400" dirty="0" smtClean="0"/>
              <a:t>2</a:t>
            </a:r>
            <a:r>
              <a:rPr lang="zh-CN" altLang="en-US" sz="2400" dirty="0" smtClean="0"/>
              <a:t>、</a:t>
            </a:r>
            <a:r>
              <a:rPr lang="zh-CN" altLang="zh-CN" sz="2400" dirty="0"/>
              <a:t>组织有关乡镇人民政府和县级政府派出</a:t>
            </a:r>
            <a:r>
              <a:rPr lang="zh-CN" altLang="zh-CN" sz="2400" dirty="0" smtClean="0"/>
              <a:t>机构开展</a:t>
            </a:r>
            <a:r>
              <a:rPr lang="zh-CN" altLang="zh-CN" sz="2400" dirty="0"/>
              <a:t>安全生产检查</a:t>
            </a:r>
            <a:r>
              <a:rPr lang="zh-CN" altLang="zh-CN" sz="2400" dirty="0" smtClean="0"/>
              <a:t>工作</a:t>
            </a:r>
            <a:r>
              <a:rPr lang="zh-CN" altLang="en-US" sz="2400" dirty="0" smtClean="0"/>
              <a:t>，</a:t>
            </a:r>
            <a:r>
              <a:rPr lang="zh-CN" altLang="zh-CN" sz="2400" dirty="0" smtClean="0"/>
              <a:t>负责</a:t>
            </a:r>
            <a:r>
              <a:rPr lang="zh-CN" altLang="zh-CN" sz="2400" dirty="0"/>
              <a:t>民用爆炸物品生产线视频监控系统（含门禁式定员子系统）运行情况的监督管理。</a:t>
            </a:r>
            <a:r>
              <a:rPr lang="zh-CN" altLang="zh-CN" sz="2400" dirty="0" smtClean="0"/>
              <a:t>。</a:t>
            </a:r>
            <a:endParaRPr lang="en-US" altLang="zh-CN" sz="2400" dirty="0" smtClean="0"/>
          </a:p>
          <a:p>
            <a:r>
              <a:rPr lang="en-US" altLang="zh-CN" sz="2400" kern="0" dirty="0" smtClean="0">
                <a:solidFill>
                  <a:srgbClr val="000000"/>
                </a:solidFill>
                <a:latin typeface="Calibri" panose="020F0502020204030204" pitchFamily="34" charset="0"/>
                <a:ea typeface="仿宋_GB2312" panose="02010609030101010101" pitchFamily="49" charset="-122"/>
              </a:rPr>
              <a:t>3</a:t>
            </a:r>
            <a:r>
              <a:rPr lang="zh-CN" altLang="en-US" sz="2400" kern="0" dirty="0" smtClean="0">
                <a:solidFill>
                  <a:srgbClr val="000000"/>
                </a:solidFill>
                <a:latin typeface="Calibri" panose="020F0502020204030204" pitchFamily="34" charset="0"/>
                <a:ea typeface="仿宋_GB2312" panose="02010609030101010101" pitchFamily="49" charset="-122"/>
              </a:rPr>
              <a:t>、制定本地区应急预案；</a:t>
            </a:r>
            <a:r>
              <a:rPr lang="zh-CN" altLang="zh-CN" sz="2400" dirty="0"/>
              <a:t>按照规定及时上报生产安全事故，参与应急救援和事故调查工作。</a:t>
            </a:r>
            <a:endParaRPr lang="en-US" altLang="zh-CN" sz="2400" kern="0" dirty="0">
              <a:solidFill>
                <a:srgbClr val="000000"/>
              </a:solidFill>
              <a:latin typeface="Calibri" panose="020F0502020204030204" pitchFamily="34" charset="0"/>
              <a:ea typeface="仿宋_GB2312" panose="02010609030101010101" pitchFamily="49" charset="-122"/>
            </a:endParaRPr>
          </a:p>
          <a:p>
            <a:r>
              <a:rPr lang="en-US" altLang="zh-CN" sz="2800" kern="0" dirty="0" smtClean="0">
                <a:solidFill>
                  <a:srgbClr val="000000"/>
                </a:solidFill>
                <a:latin typeface="Calibri" panose="020F0502020204030204" pitchFamily="34" charset="0"/>
                <a:ea typeface="仿宋_GB2312" panose="02010609030101010101" pitchFamily="49" charset="-122"/>
              </a:rPr>
              <a:t>4</a:t>
            </a:r>
            <a:r>
              <a:rPr lang="zh-CN" altLang="en-US" sz="2800" kern="0" dirty="0" smtClean="0">
                <a:solidFill>
                  <a:srgbClr val="000000"/>
                </a:solidFill>
                <a:latin typeface="Calibri" panose="020F0502020204030204" pitchFamily="34" charset="0"/>
                <a:ea typeface="仿宋_GB2312" panose="02010609030101010101" pitchFamily="49" charset="-122"/>
              </a:rPr>
              <a:t>、指导辖区内民爆监管工作。</a:t>
            </a:r>
            <a:endParaRPr lang="en-US" altLang="zh-CN" sz="2800" kern="0" dirty="0" smtClean="0">
              <a:solidFill>
                <a:srgbClr val="000000"/>
              </a:solidFill>
              <a:latin typeface="Calibri" panose="020F0502020204030204" pitchFamily="34" charset="0"/>
              <a:ea typeface="仿宋_GB2312" panose="02010609030101010101" pitchFamily="49" charset="-122"/>
            </a:endParaRPr>
          </a:p>
          <a:p>
            <a:endParaRPr lang="en-US" altLang="zh-CN" sz="2800" kern="0" dirty="0" smtClean="0">
              <a:solidFill>
                <a:srgbClr val="000000"/>
              </a:solidFill>
              <a:latin typeface="Calibri" panose="020F0502020204030204" pitchFamily="34" charset="0"/>
              <a:ea typeface="仿宋_GB2312" panose="02010609030101010101" pitchFamily="49" charset="-122"/>
            </a:endParaRPr>
          </a:p>
          <a:p>
            <a:endParaRPr lang="en-US" altLang="zh-CN" dirty="0"/>
          </a:p>
        </p:txBody>
      </p:sp>
    </p:spTree>
    <p:extLst>
      <p:ext uri="{BB962C8B-B14F-4D97-AF65-F5344CB8AC3E}">
        <p14:creationId xmlns:p14="http://schemas.microsoft.com/office/powerpoint/2010/main" xmlns="" val="7560732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57374" y="571488"/>
            <a:ext cx="8229600" cy="1143000"/>
          </a:xfrm>
        </p:spPr>
        <p:txBody>
          <a:bodyPr>
            <a:normAutofit/>
          </a:bodyPr>
          <a:lstStyle/>
          <a:p>
            <a:pPr algn="l"/>
            <a:r>
              <a:rPr lang="zh-CN" altLang="zh-CN" sz="4000" b="1" dirty="0" smtClean="0">
                <a:latin typeface="黑体" pitchFamily="2" charset="-122"/>
                <a:ea typeface="黑体" pitchFamily="2" charset="-122"/>
              </a:rPr>
              <a:t>一、</a:t>
            </a:r>
            <a:r>
              <a:rPr lang="zh-CN" altLang="en-US" sz="4000" b="1" dirty="0" smtClean="0">
                <a:latin typeface="黑体" pitchFamily="2" charset="-122"/>
                <a:ea typeface="黑体" pitchFamily="2" charset="-122"/>
              </a:rPr>
              <a:t>中国民爆行业基本现状</a:t>
            </a:r>
            <a:endParaRPr lang="zh-CN" altLang="en-US" sz="4000" dirty="0">
              <a:latin typeface="黑体" pitchFamily="2" charset="-122"/>
              <a:ea typeface="黑体" pitchFamily="2" charset="-122"/>
            </a:endParaRPr>
          </a:p>
        </p:txBody>
      </p:sp>
      <p:grpSp>
        <p:nvGrpSpPr>
          <p:cNvPr id="4" name="Group 2"/>
          <p:cNvGrpSpPr>
            <a:grpSpLocks/>
          </p:cNvGrpSpPr>
          <p:nvPr/>
        </p:nvGrpSpPr>
        <p:grpSpPr bwMode="auto">
          <a:xfrm>
            <a:off x="71406" y="714356"/>
            <a:ext cx="9009074"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rgbClr val="3333C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sp>
            <p:nvSpPr>
              <p:cNvPr id="13" name="Rectangle 5"/>
              <p:cNvSpPr>
                <a:spLocks noChangeArrowheads="1"/>
              </p:cNvSpPr>
              <p:nvPr/>
            </p:nvSpPr>
            <p:spPr bwMode="auto">
              <a:xfrm>
                <a:off x="1056" y="336"/>
                <a:ext cx="288" cy="432"/>
              </a:xfrm>
              <a:prstGeom prst="rect">
                <a:avLst/>
              </a:prstGeom>
              <a:gradFill rotWithShape="0">
                <a:gsLst>
                  <a:gs pos="0">
                    <a:srgbClr val="3333C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rgbClr val="FFCF01"/>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sp>
            <p:nvSpPr>
              <p:cNvPr id="11" name="Rectangle 8"/>
              <p:cNvSpPr>
                <a:spLocks noChangeArrowheads="1"/>
              </p:cNvSpPr>
              <p:nvPr/>
            </p:nvSpPr>
            <p:spPr bwMode="auto">
              <a:xfrm>
                <a:off x="1248" y="2640"/>
                <a:ext cx="336" cy="432"/>
              </a:xfrm>
              <a:prstGeom prst="rect">
                <a:avLst/>
              </a:prstGeom>
              <a:gradFill rotWithShape="0">
                <a:gsLst>
                  <a:gs pos="0">
                    <a:srgbClr val="FFCF01"/>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grpSp>
        <p:sp>
          <p:nvSpPr>
            <p:cNvPr id="7" name="Rectangle 9"/>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sp>
          <p:nvSpPr>
            <p:cNvPr id="8" name="Rectangle 10"/>
            <p:cNvSpPr>
              <a:spLocks noChangeArrowheads="1"/>
            </p:cNvSpPr>
            <p:nvPr/>
          </p:nvSpPr>
          <p:spPr bwMode="auto">
            <a:xfrm>
              <a:off x="400" y="1536"/>
              <a:ext cx="20" cy="663"/>
            </a:xfrm>
            <a:prstGeom prst="rect">
              <a:avLst/>
            </a:prstGeom>
            <a:solidFill>
              <a:srgbClr val="1C1C1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sp>
          <p:nvSpPr>
            <p:cNvPr id="9" name="Rectangle 11"/>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grpSp>
      <p:pic>
        <p:nvPicPr>
          <p:cNvPr id="1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39277" y="1867300"/>
            <a:ext cx="8056689" cy="4813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79762461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a:grpSpLocks/>
          </p:cNvGrpSpPr>
          <p:nvPr/>
        </p:nvGrpSpPr>
        <p:grpSpPr bwMode="auto">
          <a:xfrm>
            <a:off x="71406" y="714356"/>
            <a:ext cx="9009074"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rgbClr val="3333C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rgbClr val="3333C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rgbClr val="FFCF01"/>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11" name="Rectangle 8"/>
              <p:cNvSpPr>
                <a:spLocks noChangeArrowheads="1"/>
              </p:cNvSpPr>
              <p:nvPr/>
            </p:nvSpPr>
            <p:spPr bwMode="auto">
              <a:xfrm>
                <a:off x="1248" y="2640"/>
                <a:ext cx="336" cy="432"/>
              </a:xfrm>
              <a:prstGeom prst="rect">
                <a:avLst/>
              </a:prstGeom>
              <a:gradFill rotWithShape="0">
                <a:gsLst>
                  <a:gs pos="0">
                    <a:srgbClr val="FFCF01"/>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8" name="Rectangle 10"/>
            <p:cNvSpPr>
              <a:spLocks noChangeArrowheads="1"/>
            </p:cNvSpPr>
            <p:nvPr/>
          </p:nvSpPr>
          <p:spPr bwMode="auto">
            <a:xfrm>
              <a:off x="400" y="1536"/>
              <a:ext cx="20" cy="663"/>
            </a:xfrm>
            <a:prstGeom prst="rect">
              <a:avLst/>
            </a:prstGeom>
            <a:solidFill>
              <a:srgbClr val="1C1C1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000000"/>
                </a:solidFill>
                <a:effectLst/>
                <a:uLnTx/>
                <a:uFillTx/>
                <a:latin typeface="Tahoma" pitchFamily="34" charset="0"/>
                <a:ea typeface="黑体" pitchFamily="2" charset="-122"/>
                <a:cs typeface="+mn-cs"/>
              </a:endParaRPr>
            </a:p>
          </p:txBody>
        </p:sp>
      </p:grpSp>
      <p:sp>
        <p:nvSpPr>
          <p:cNvPr id="3" name="矩形 2"/>
          <p:cNvSpPr/>
          <p:nvPr/>
        </p:nvSpPr>
        <p:spPr>
          <a:xfrm>
            <a:off x="488919" y="2136763"/>
            <a:ext cx="7899505" cy="2062103"/>
          </a:xfrm>
          <a:prstGeom prst="rect">
            <a:avLst/>
          </a:prstGeom>
        </p:spPr>
        <p:txBody>
          <a:bodyPr wrap="square">
            <a:spAutoFit/>
          </a:bodyPr>
          <a:lstStyle/>
          <a:p>
            <a:pPr indent="406400" algn="just">
              <a:spcAft>
                <a:spcPts val="0"/>
              </a:spcAft>
            </a:pPr>
            <a:r>
              <a:rPr lang="zh-CN" altLang="zh-CN" sz="2800" kern="0" dirty="0">
                <a:latin typeface="Times New Roman" panose="02020603050405020304" pitchFamily="18" charset="0"/>
                <a:ea typeface="仿宋_GB2312" panose="02010609030101010101" pitchFamily="49" charset="-122"/>
              </a:rPr>
              <a:t>乡、镇人民政府及街道办事处、开发区管理机构的安全监管责任如下：</a:t>
            </a:r>
            <a:endParaRPr lang="zh-CN" altLang="zh-CN" sz="2800" kern="100" dirty="0">
              <a:latin typeface="Times New Roman" panose="02020603050405020304" pitchFamily="18" charset="0"/>
            </a:endParaRPr>
          </a:p>
          <a:p>
            <a:r>
              <a:rPr lang="zh-CN" altLang="en-US" sz="2400" dirty="0" smtClean="0">
                <a:latin typeface="Times New Roman" panose="02020603050405020304" pitchFamily="18" charset="0"/>
                <a:ea typeface="仿宋_GB2312" panose="02010609030101010101" pitchFamily="49" charset="-122"/>
                <a:cs typeface="Times New Roman" panose="02020603050405020304" pitchFamily="18" charset="0"/>
              </a:rPr>
              <a:t>        </a:t>
            </a:r>
            <a:r>
              <a:rPr lang="zh-CN" altLang="zh-CN" sz="2400" dirty="0" smtClean="0">
                <a:latin typeface="Times New Roman" panose="02020603050405020304" pitchFamily="18" charset="0"/>
                <a:ea typeface="仿宋_GB2312" panose="02010609030101010101" pitchFamily="49" charset="-122"/>
                <a:cs typeface="Times New Roman" panose="02020603050405020304" pitchFamily="18" charset="0"/>
              </a:rPr>
              <a:t>协助</a:t>
            </a:r>
            <a:r>
              <a:rPr lang="zh-CN" altLang="zh-CN" sz="2400" dirty="0">
                <a:latin typeface="Times New Roman" panose="02020603050405020304" pitchFamily="18" charset="0"/>
                <a:ea typeface="仿宋_GB2312" panose="02010609030101010101" pitchFamily="49" charset="-122"/>
                <a:cs typeface="Times New Roman" panose="02020603050405020304" pitchFamily="18" charset="0"/>
              </a:rPr>
              <a:t>上级人民政府</a:t>
            </a:r>
            <a:r>
              <a:rPr lang="zh-CN" altLang="zh-CN" sz="2400" dirty="0" smtClean="0">
                <a:latin typeface="Times New Roman" panose="02020603050405020304" pitchFamily="18" charset="0"/>
                <a:ea typeface="仿宋_GB2312" panose="02010609030101010101" pitchFamily="49" charset="-122"/>
                <a:cs typeface="Times New Roman" panose="02020603050405020304" pitchFamily="18" charset="0"/>
              </a:rPr>
              <a:t>民爆安全监管部门对辖区内民爆生产销售企业</a:t>
            </a:r>
            <a:r>
              <a:rPr lang="en-US" altLang="zh-CN" sz="2400" kern="100" dirty="0" smtClean="0">
                <a:latin typeface="Times New Roman" panose="02020603050405020304" pitchFamily="18" charset="0"/>
                <a:ea typeface="仿宋_GB2312" panose="02010609030101010101" pitchFamily="49" charset="-122"/>
              </a:rPr>
              <a:t>(</a:t>
            </a:r>
            <a:r>
              <a:rPr lang="zh-CN" altLang="zh-CN" sz="2400" kern="100" dirty="0" smtClean="0">
                <a:latin typeface="Times New Roman" panose="02020603050405020304" pitchFamily="18" charset="0"/>
                <a:ea typeface="仿宋_GB2312" panose="02010609030101010101" pitchFamily="49" charset="-122"/>
                <a:cs typeface="Times New Roman" panose="02020603050405020304" pitchFamily="18" charset="0"/>
              </a:rPr>
              <a:t>含工业炸药生产现场混装作业活动</a:t>
            </a:r>
            <a:r>
              <a:rPr lang="en-US" altLang="zh-CN" sz="2400" kern="100" dirty="0" smtClean="0">
                <a:latin typeface="Times New Roman" panose="02020603050405020304" pitchFamily="18" charset="0"/>
                <a:ea typeface="仿宋_GB2312" panose="02010609030101010101" pitchFamily="49" charset="-122"/>
              </a:rPr>
              <a:t>)</a:t>
            </a:r>
            <a:r>
              <a:rPr lang="zh-CN" altLang="zh-CN" sz="2400" kern="100" dirty="0" smtClean="0">
                <a:latin typeface="Times New Roman" panose="02020603050405020304" pitchFamily="18" charset="0"/>
                <a:ea typeface="仿宋_GB2312" panose="02010609030101010101" pitchFamily="49" charset="-122"/>
                <a:cs typeface="Times New Roman" panose="02020603050405020304" pitchFamily="18" charset="0"/>
              </a:rPr>
              <a:t>开展安全生产检查工作，</a:t>
            </a:r>
            <a:r>
              <a:rPr lang="zh-CN" altLang="zh-CN" sz="2400" kern="100" dirty="0">
                <a:latin typeface="Times New Roman" panose="02020603050405020304" pitchFamily="18" charset="0"/>
                <a:ea typeface="仿宋_GB2312" panose="02010609030101010101" pitchFamily="49" charset="-122"/>
                <a:cs typeface="Times New Roman" panose="02020603050405020304" pitchFamily="18" charset="0"/>
              </a:rPr>
              <a:t>开展</a:t>
            </a:r>
            <a:r>
              <a:rPr lang="en-US" altLang="zh-CN" sz="2400" kern="100" dirty="0">
                <a:latin typeface="Times New Roman" panose="02020603050405020304" pitchFamily="18" charset="0"/>
                <a:ea typeface="仿宋_GB2312" panose="02010609030101010101" pitchFamily="49" charset="-122"/>
              </a:rPr>
              <a:t>“</a:t>
            </a:r>
            <a:r>
              <a:rPr lang="zh-CN" altLang="zh-CN" sz="2400" kern="100" dirty="0">
                <a:latin typeface="Times New Roman" panose="02020603050405020304" pitchFamily="18" charset="0"/>
                <a:ea typeface="仿宋_GB2312" panose="02010609030101010101" pitchFamily="49" charset="-122"/>
                <a:cs typeface="Times New Roman" panose="02020603050405020304" pitchFamily="18" charset="0"/>
              </a:rPr>
              <a:t>打非治违</a:t>
            </a:r>
            <a:r>
              <a:rPr lang="en-US" altLang="zh-CN" sz="2400" kern="100" dirty="0">
                <a:latin typeface="Times New Roman" panose="02020603050405020304" pitchFamily="18" charset="0"/>
                <a:ea typeface="仿宋_GB2312" panose="02010609030101010101" pitchFamily="49" charset="-122"/>
              </a:rPr>
              <a:t>”</a:t>
            </a:r>
            <a:r>
              <a:rPr lang="zh-CN" altLang="zh-CN" sz="2400" kern="100" dirty="0">
                <a:latin typeface="Times New Roman" panose="02020603050405020304" pitchFamily="18" charset="0"/>
                <a:ea typeface="仿宋_GB2312" panose="02010609030101010101" pitchFamily="49" charset="-122"/>
                <a:cs typeface="Times New Roman" panose="02020603050405020304" pitchFamily="18" charset="0"/>
              </a:rPr>
              <a:t>活动。</a:t>
            </a:r>
            <a:endParaRPr lang="zh-CN" altLang="en-US" sz="2400" dirty="0"/>
          </a:p>
        </p:txBody>
      </p:sp>
      <p:sp>
        <p:nvSpPr>
          <p:cNvPr id="15" name="标题 1"/>
          <p:cNvSpPr>
            <a:spLocks noGrp="1"/>
          </p:cNvSpPr>
          <p:nvPr>
            <p:ph type="title"/>
          </p:nvPr>
        </p:nvSpPr>
        <p:spPr>
          <a:xfrm>
            <a:off x="945340" y="561319"/>
            <a:ext cx="8229600" cy="1143000"/>
          </a:xfrm>
        </p:spPr>
        <p:txBody>
          <a:bodyPr>
            <a:normAutofit/>
          </a:bodyPr>
          <a:lstStyle/>
          <a:p>
            <a:pPr algn="l"/>
            <a:r>
              <a:rPr lang="zh-CN" altLang="en-US" sz="4000" b="1" dirty="0" smtClean="0"/>
              <a:t>五</a:t>
            </a:r>
            <a:r>
              <a:rPr lang="zh-CN" altLang="zh-CN" sz="4000" b="1" dirty="0" smtClean="0"/>
              <a:t>、</a:t>
            </a:r>
            <a:r>
              <a:rPr lang="zh-CN" altLang="en-US" sz="4000" b="1" dirty="0" smtClean="0"/>
              <a:t>市县乡三级管理之间的关系</a:t>
            </a:r>
            <a:endParaRPr lang="zh-CN" altLang="en-US" sz="4000" dirty="0"/>
          </a:p>
        </p:txBody>
      </p:sp>
    </p:spTree>
    <p:extLst>
      <p:ext uri="{BB962C8B-B14F-4D97-AF65-F5344CB8AC3E}">
        <p14:creationId xmlns:p14="http://schemas.microsoft.com/office/powerpoint/2010/main" xmlns="" val="23753570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57374" y="571488"/>
            <a:ext cx="7191090" cy="1143000"/>
          </a:xfrm>
        </p:spPr>
        <p:txBody>
          <a:bodyPr>
            <a:normAutofit/>
          </a:bodyPr>
          <a:lstStyle/>
          <a:p>
            <a:pPr algn="l"/>
            <a:r>
              <a:rPr lang="zh-CN" altLang="zh-CN" sz="4000" b="1" dirty="0" smtClean="0">
                <a:latin typeface="黑体" pitchFamily="2" charset="-122"/>
                <a:ea typeface="黑体" pitchFamily="2" charset="-122"/>
              </a:rPr>
              <a:t>一、</a:t>
            </a:r>
            <a:r>
              <a:rPr lang="zh-CN" altLang="en-US" sz="4000" b="1" dirty="0" smtClean="0">
                <a:latin typeface="黑体" pitchFamily="2" charset="-122"/>
                <a:ea typeface="黑体" pitchFamily="2" charset="-122"/>
              </a:rPr>
              <a:t>中国民爆行业基本现状</a:t>
            </a:r>
            <a:endParaRPr lang="zh-CN" altLang="en-US" sz="4000" dirty="0">
              <a:latin typeface="黑体" pitchFamily="2" charset="-122"/>
              <a:ea typeface="黑体" pitchFamily="2" charset="-122"/>
            </a:endParaRPr>
          </a:p>
        </p:txBody>
      </p:sp>
      <p:sp>
        <p:nvSpPr>
          <p:cNvPr id="3" name="内容占位符 2"/>
          <p:cNvSpPr>
            <a:spLocks noGrp="1"/>
          </p:cNvSpPr>
          <p:nvPr>
            <p:ph idx="1"/>
          </p:nvPr>
        </p:nvSpPr>
        <p:spPr>
          <a:xfrm>
            <a:off x="467544" y="1556792"/>
            <a:ext cx="8401080" cy="4752528"/>
          </a:xfrm>
        </p:spPr>
        <p:txBody>
          <a:bodyPr>
            <a:normAutofit/>
          </a:bodyPr>
          <a:lstStyle/>
          <a:p>
            <a:endParaRPr lang="zh-CN" altLang="zh-CN" sz="2600" dirty="0">
              <a:latin typeface="黑体" pitchFamily="2" charset="-122"/>
              <a:ea typeface="黑体" pitchFamily="2" charset="-122"/>
            </a:endParaRPr>
          </a:p>
          <a:p>
            <a:pPr fontAlgn="t">
              <a:lnSpc>
                <a:spcPct val="150000"/>
              </a:lnSpc>
            </a:pPr>
            <a:r>
              <a:rPr lang="en-US" altLang="zh-CN" sz="2400" b="1" dirty="0" smtClean="0">
                <a:solidFill>
                  <a:srgbClr val="000000"/>
                </a:solidFill>
                <a:latin typeface="微软雅黑" panose="020B0503020204020204" pitchFamily="34" charset="-122"/>
                <a:ea typeface="微软雅黑" panose="020B0503020204020204" pitchFamily="34" charset="-122"/>
              </a:rPr>
              <a:t>4</a:t>
            </a:r>
            <a:r>
              <a:rPr lang="zh-CN" altLang="en-US" sz="2400" b="1" dirty="0" smtClean="0">
                <a:solidFill>
                  <a:srgbClr val="000000"/>
                </a:solidFill>
                <a:latin typeface="微软雅黑" panose="020B0503020204020204" pitchFamily="34" charset="-122"/>
                <a:ea typeface="微软雅黑" panose="020B0503020204020204" pitchFamily="34" charset="-122"/>
              </a:rPr>
              <a:t>、炸药混装车：总计</a:t>
            </a:r>
            <a:r>
              <a:rPr lang="en-US" altLang="zh-CN" sz="2400" b="1" dirty="0" smtClean="0">
                <a:solidFill>
                  <a:srgbClr val="000000"/>
                </a:solidFill>
                <a:latin typeface="微软雅黑" panose="020B0503020204020204" pitchFamily="34" charset="-122"/>
                <a:ea typeface="微软雅黑" panose="020B0503020204020204" pitchFamily="34" charset="-122"/>
              </a:rPr>
              <a:t>462</a:t>
            </a:r>
            <a:r>
              <a:rPr lang="zh-CN" altLang="en-US" sz="2400" b="1" dirty="0" smtClean="0">
                <a:solidFill>
                  <a:srgbClr val="000000"/>
                </a:solidFill>
                <a:latin typeface="微软雅黑" panose="020B0503020204020204" pitchFamily="34" charset="-122"/>
                <a:ea typeface="微软雅黑" panose="020B0503020204020204" pitchFamily="34" charset="-122"/>
              </a:rPr>
              <a:t>台车，铵油车</a:t>
            </a:r>
            <a:r>
              <a:rPr lang="en-US" altLang="zh-CN" sz="2400" b="1" dirty="0" smtClean="0">
                <a:solidFill>
                  <a:srgbClr val="000000"/>
                </a:solidFill>
                <a:latin typeface="微软雅黑" panose="020B0503020204020204" pitchFamily="34" charset="-122"/>
                <a:ea typeface="微软雅黑" panose="020B0503020204020204" pitchFamily="34" charset="-122"/>
              </a:rPr>
              <a:t>247</a:t>
            </a:r>
            <a:r>
              <a:rPr lang="zh-CN" altLang="en-US" sz="2400" b="1" dirty="0" smtClean="0">
                <a:solidFill>
                  <a:srgbClr val="000000"/>
                </a:solidFill>
                <a:latin typeface="微软雅黑" panose="020B0503020204020204" pitchFamily="34" charset="-122"/>
                <a:ea typeface="微软雅黑" panose="020B0503020204020204" pitchFamily="34" charset="-122"/>
              </a:rPr>
              <a:t>台</a:t>
            </a:r>
            <a:r>
              <a:rPr lang="en-US" altLang="zh-CN" sz="2400" b="1" dirty="0" smtClean="0">
                <a:solidFill>
                  <a:srgbClr val="000000"/>
                </a:solidFill>
                <a:latin typeface="微软雅黑" panose="020B0503020204020204" pitchFamily="34" charset="-122"/>
                <a:ea typeface="微软雅黑" panose="020B0503020204020204" pitchFamily="34" charset="-122"/>
              </a:rPr>
              <a:t>,</a:t>
            </a:r>
            <a:r>
              <a:rPr lang="zh-CN" altLang="en-US" sz="2400" b="1" dirty="0" smtClean="0">
                <a:solidFill>
                  <a:srgbClr val="000000"/>
                </a:solidFill>
                <a:latin typeface="微软雅黑" panose="020B0503020204020204" pitchFamily="34" charset="-122"/>
                <a:ea typeface="微软雅黑" panose="020B0503020204020204" pitchFamily="34" charset="-122"/>
              </a:rPr>
              <a:t> 乳化车</a:t>
            </a:r>
            <a:r>
              <a:rPr lang="en-US" altLang="zh-CN" sz="2400" b="1" dirty="0" smtClean="0">
                <a:solidFill>
                  <a:srgbClr val="000000"/>
                </a:solidFill>
                <a:latin typeface="微软雅黑" panose="020B0503020204020204" pitchFamily="34" charset="-122"/>
                <a:ea typeface="微软雅黑" panose="020B0503020204020204" pitchFamily="34" charset="-122"/>
              </a:rPr>
              <a:t>197</a:t>
            </a:r>
            <a:r>
              <a:rPr lang="zh-CN" altLang="en-US" sz="2400" b="1" dirty="0" smtClean="0">
                <a:solidFill>
                  <a:srgbClr val="000000"/>
                </a:solidFill>
                <a:latin typeface="微软雅黑" panose="020B0503020204020204" pitchFamily="34" charset="-122"/>
                <a:ea typeface="微软雅黑" panose="020B0503020204020204" pitchFamily="34" charset="-122"/>
              </a:rPr>
              <a:t>太</a:t>
            </a:r>
            <a:r>
              <a:rPr lang="en-US" altLang="zh-CN" sz="2400" b="1" dirty="0" smtClean="0">
                <a:solidFill>
                  <a:srgbClr val="000000"/>
                </a:solidFill>
                <a:latin typeface="微软雅黑" panose="020B0503020204020204" pitchFamily="34" charset="-122"/>
                <a:ea typeface="微软雅黑" panose="020B0503020204020204" pitchFamily="34" charset="-122"/>
              </a:rPr>
              <a:t>,</a:t>
            </a:r>
            <a:r>
              <a:rPr lang="zh-CN" altLang="en-US" sz="2400" b="1" dirty="0" smtClean="0">
                <a:solidFill>
                  <a:srgbClr val="000000"/>
                </a:solidFill>
                <a:latin typeface="微软雅黑" panose="020B0503020204020204" pitchFamily="34" charset="-122"/>
                <a:ea typeface="微软雅黑" panose="020B0503020204020204" pitchFamily="34" charset="-122"/>
              </a:rPr>
              <a:t> 多功能车</a:t>
            </a:r>
            <a:r>
              <a:rPr lang="en-US" altLang="zh-CN" sz="2400" b="1" dirty="0" smtClean="0">
                <a:solidFill>
                  <a:srgbClr val="000000"/>
                </a:solidFill>
                <a:latin typeface="微软雅黑" panose="020B0503020204020204" pitchFamily="34" charset="-122"/>
                <a:ea typeface="微软雅黑" panose="020B0503020204020204" pitchFamily="34" charset="-122"/>
              </a:rPr>
              <a:t>18</a:t>
            </a:r>
            <a:r>
              <a:rPr lang="zh-CN" altLang="en-US" sz="2400" b="1" dirty="0" smtClean="0">
                <a:solidFill>
                  <a:srgbClr val="000000"/>
                </a:solidFill>
                <a:latin typeface="微软雅黑" panose="020B0503020204020204" pitchFamily="34" charset="-122"/>
                <a:ea typeface="微软雅黑" panose="020B0503020204020204" pitchFamily="34" charset="-122"/>
              </a:rPr>
              <a:t>台。</a:t>
            </a:r>
            <a:endParaRPr lang="en-US" altLang="zh-CN" sz="2400" b="1" dirty="0" smtClean="0">
              <a:solidFill>
                <a:srgbClr val="000000"/>
              </a:solidFill>
              <a:latin typeface="微软雅黑" panose="020B0503020204020204" pitchFamily="34" charset="-122"/>
              <a:ea typeface="微软雅黑" panose="020B0503020204020204" pitchFamily="34" charset="-122"/>
            </a:endParaRPr>
          </a:p>
          <a:p>
            <a:pPr fontAlgn="t">
              <a:lnSpc>
                <a:spcPct val="150000"/>
              </a:lnSpc>
            </a:pPr>
            <a:r>
              <a:rPr lang="en-US" altLang="zh-CN" sz="2400" b="1" dirty="0">
                <a:solidFill>
                  <a:srgbClr val="000000"/>
                </a:solidFill>
                <a:latin typeface="微软雅黑" panose="020B0503020204020204" pitchFamily="34" charset="-122"/>
                <a:ea typeface="微软雅黑" panose="020B0503020204020204" pitchFamily="34" charset="-122"/>
              </a:rPr>
              <a:t>5</a:t>
            </a:r>
            <a:r>
              <a:rPr lang="zh-CN" altLang="en-US" sz="2400" b="1" dirty="0" smtClean="0">
                <a:solidFill>
                  <a:srgbClr val="000000"/>
                </a:solidFill>
                <a:latin typeface="微软雅黑" panose="020B0503020204020204" pitchFamily="34" charset="-122"/>
                <a:ea typeface="微软雅黑" panose="020B0503020204020204" pitchFamily="34" charset="-122"/>
              </a:rPr>
              <a:t>、 </a:t>
            </a:r>
            <a:r>
              <a:rPr lang="zh-CN" altLang="en-US" sz="2400" b="1" dirty="0">
                <a:solidFill>
                  <a:srgbClr val="000000"/>
                </a:solidFill>
                <a:latin typeface="微软雅黑" panose="020B0503020204020204" pitchFamily="34" charset="-122"/>
                <a:ea typeface="微软雅黑" panose="020B0503020204020204" pitchFamily="34" charset="-122"/>
              </a:rPr>
              <a:t>仓库总数</a:t>
            </a:r>
            <a:r>
              <a:rPr lang="zh-CN" altLang="en-US" sz="2400" b="1" dirty="0" smtClean="0">
                <a:solidFill>
                  <a:srgbClr val="000000"/>
                </a:solidFill>
                <a:latin typeface="微软雅黑" panose="020B0503020204020204" pitchFamily="34" charset="-122"/>
                <a:ea typeface="微软雅黑" panose="020B0503020204020204" pitchFamily="34" charset="-122"/>
              </a:rPr>
              <a:t>估计：</a:t>
            </a:r>
            <a:r>
              <a:rPr lang="zh-CN" altLang="en-US" sz="2400" dirty="0" smtClean="0">
                <a:solidFill>
                  <a:srgbClr val="000000"/>
                </a:solidFill>
                <a:latin typeface="微软雅黑" panose="020B0503020204020204" pitchFamily="34" charset="-122"/>
                <a:ea typeface="微软雅黑" panose="020B0503020204020204" pitchFamily="34" charset="-122"/>
              </a:rPr>
              <a:t>生产、销售</a:t>
            </a:r>
            <a:r>
              <a:rPr lang="zh-CN" altLang="en-US" sz="2400" dirty="0">
                <a:solidFill>
                  <a:srgbClr val="000000"/>
                </a:solidFill>
                <a:latin typeface="微软雅黑" panose="020B0503020204020204" pitchFamily="34" charset="-122"/>
                <a:ea typeface="微软雅黑" panose="020B0503020204020204" pitchFamily="34" charset="-122"/>
              </a:rPr>
              <a:t>：</a:t>
            </a:r>
            <a:r>
              <a:rPr lang="en-US" altLang="zh-CN" sz="2400" dirty="0">
                <a:solidFill>
                  <a:srgbClr val="000000"/>
                </a:solidFill>
                <a:latin typeface="微软雅黑" panose="020B0503020204020204" pitchFamily="34" charset="-122"/>
                <a:ea typeface="微软雅黑" panose="020B0503020204020204" pitchFamily="34" charset="-122"/>
              </a:rPr>
              <a:t>6000</a:t>
            </a:r>
            <a:r>
              <a:rPr lang="zh-CN" altLang="en-US" sz="2400" dirty="0">
                <a:solidFill>
                  <a:srgbClr val="000000"/>
                </a:solidFill>
                <a:latin typeface="微软雅黑" panose="020B0503020204020204" pitchFamily="34" charset="-122"/>
                <a:ea typeface="微软雅黑" panose="020B0503020204020204" pitchFamily="34" charset="-122"/>
              </a:rPr>
              <a:t>座</a:t>
            </a:r>
            <a:r>
              <a:rPr lang="zh-CN" altLang="en-US" sz="2400" dirty="0" smtClean="0">
                <a:solidFill>
                  <a:srgbClr val="000000"/>
                </a:solidFill>
                <a:latin typeface="微软雅黑" panose="020B0503020204020204" pitchFamily="34" charset="-122"/>
                <a:ea typeface="微软雅黑" panose="020B0503020204020204" pitchFamily="34" charset="-122"/>
              </a:rPr>
              <a:t>左右；分布</a:t>
            </a:r>
            <a:r>
              <a:rPr lang="zh-CN" altLang="en-US" sz="2400" dirty="0">
                <a:solidFill>
                  <a:srgbClr val="000000"/>
                </a:solidFill>
                <a:latin typeface="微软雅黑" panose="020B0503020204020204" pitchFamily="34" charset="-122"/>
                <a:ea typeface="微软雅黑" panose="020B0503020204020204" pitchFamily="34" charset="-122"/>
              </a:rPr>
              <a:t>特点：地区偏僻，周围环境复杂。</a:t>
            </a:r>
            <a:endParaRPr lang="en-US" altLang="zh-CN" sz="2400" dirty="0">
              <a:solidFill>
                <a:srgbClr val="000000"/>
              </a:solidFill>
              <a:latin typeface="微软雅黑" panose="020B0503020204020204" pitchFamily="34" charset="-122"/>
              <a:ea typeface="微软雅黑" panose="020B0503020204020204" pitchFamily="34" charset="-122"/>
            </a:endParaRPr>
          </a:p>
          <a:p>
            <a:pPr fontAlgn="t">
              <a:lnSpc>
                <a:spcPct val="150000"/>
              </a:lnSpc>
            </a:pPr>
            <a:r>
              <a:rPr lang="en-US" altLang="zh-CN" sz="2400" b="1" dirty="0">
                <a:solidFill>
                  <a:srgbClr val="000000"/>
                </a:solidFill>
                <a:latin typeface="微软雅黑" panose="020B0503020204020204" pitchFamily="34" charset="-122"/>
                <a:ea typeface="微软雅黑" panose="020B0503020204020204" pitchFamily="34" charset="-122"/>
              </a:rPr>
              <a:t>6</a:t>
            </a:r>
            <a:r>
              <a:rPr lang="zh-CN" altLang="en-US" sz="2400" b="1" dirty="0">
                <a:solidFill>
                  <a:srgbClr val="000000"/>
                </a:solidFill>
                <a:latin typeface="微软雅黑" panose="020B0503020204020204" pitchFamily="34" charset="-122"/>
                <a:ea typeface="微软雅黑" panose="020B0503020204020204" pitchFamily="34" charset="-122"/>
              </a:rPr>
              <a:t>、专用运输车辆</a:t>
            </a:r>
            <a:r>
              <a:rPr lang="zh-CN" altLang="en-US" sz="2400" b="1" dirty="0" smtClean="0">
                <a:solidFill>
                  <a:srgbClr val="000000"/>
                </a:solidFill>
                <a:latin typeface="微软雅黑" panose="020B0503020204020204" pitchFamily="34" charset="-122"/>
                <a:ea typeface="微软雅黑" panose="020B0503020204020204" pitchFamily="34" charset="-122"/>
              </a:rPr>
              <a:t>：</a:t>
            </a:r>
            <a:r>
              <a:rPr lang="en-US" altLang="zh-CN" sz="2400" dirty="0" smtClean="0">
                <a:solidFill>
                  <a:srgbClr val="000000"/>
                </a:solidFill>
                <a:latin typeface="微软雅黑" panose="020B0503020204020204" pitchFamily="34" charset="-122"/>
                <a:ea typeface="微软雅黑" panose="020B0503020204020204" pitchFamily="34" charset="-122"/>
              </a:rPr>
              <a:t> </a:t>
            </a:r>
            <a:r>
              <a:rPr lang="zh-CN" altLang="en-US" sz="2400" dirty="0">
                <a:solidFill>
                  <a:srgbClr val="000000"/>
                </a:solidFill>
                <a:latin typeface="微软雅黑" panose="020B0503020204020204" pitchFamily="34" charset="-122"/>
                <a:ea typeface="微软雅黑" panose="020B0503020204020204" pitchFamily="34" charset="-122"/>
              </a:rPr>
              <a:t>估计在</a:t>
            </a:r>
            <a:r>
              <a:rPr lang="en-US" altLang="zh-CN" sz="2400" dirty="0">
                <a:solidFill>
                  <a:srgbClr val="000000"/>
                </a:solidFill>
                <a:latin typeface="微软雅黑" panose="020B0503020204020204" pitchFamily="34" charset="-122"/>
                <a:ea typeface="微软雅黑" panose="020B0503020204020204" pitchFamily="34" charset="-122"/>
              </a:rPr>
              <a:t> 2</a:t>
            </a:r>
            <a:r>
              <a:rPr lang="zh-CN" altLang="en-US" sz="2400" dirty="0">
                <a:solidFill>
                  <a:srgbClr val="000000"/>
                </a:solidFill>
                <a:latin typeface="微软雅黑" panose="020B0503020204020204" pitchFamily="34" charset="-122"/>
                <a:ea typeface="微软雅黑" panose="020B0503020204020204" pitchFamily="34" charset="-122"/>
              </a:rPr>
              <a:t>万辆以上</a:t>
            </a:r>
            <a:r>
              <a:rPr lang="zh-CN" altLang="en-US" sz="1800" dirty="0">
                <a:solidFill>
                  <a:srgbClr val="000000"/>
                </a:solidFill>
                <a:latin typeface="微软雅黑" panose="020B0503020204020204" pitchFamily="34" charset="-122"/>
                <a:ea typeface="微软雅黑" panose="020B0503020204020204" pitchFamily="34" charset="-122"/>
              </a:rPr>
              <a:t>。</a:t>
            </a:r>
            <a:endParaRPr lang="en-US" altLang="zh-CN" sz="1800" dirty="0">
              <a:solidFill>
                <a:srgbClr val="000000"/>
              </a:solidFill>
              <a:latin typeface="微软雅黑" panose="020B0503020204020204" pitchFamily="34" charset="-122"/>
              <a:ea typeface="微软雅黑" panose="020B0503020204020204" pitchFamily="34" charset="-122"/>
            </a:endParaRPr>
          </a:p>
          <a:p>
            <a:endParaRPr lang="zh-CN" altLang="en-US" sz="1700" dirty="0">
              <a:latin typeface="黑体" pitchFamily="2" charset="-122"/>
              <a:ea typeface="黑体" pitchFamily="2" charset="-122"/>
            </a:endParaRPr>
          </a:p>
        </p:txBody>
      </p:sp>
      <p:grpSp>
        <p:nvGrpSpPr>
          <p:cNvPr id="4" name="Group 2"/>
          <p:cNvGrpSpPr>
            <a:grpSpLocks/>
          </p:cNvGrpSpPr>
          <p:nvPr/>
        </p:nvGrpSpPr>
        <p:grpSpPr bwMode="auto">
          <a:xfrm>
            <a:off x="71406" y="714356"/>
            <a:ext cx="9009074"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rgbClr val="3333C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sp>
            <p:nvSpPr>
              <p:cNvPr id="13" name="Rectangle 5"/>
              <p:cNvSpPr>
                <a:spLocks noChangeArrowheads="1"/>
              </p:cNvSpPr>
              <p:nvPr/>
            </p:nvSpPr>
            <p:spPr bwMode="auto">
              <a:xfrm>
                <a:off x="1056" y="336"/>
                <a:ext cx="288" cy="432"/>
              </a:xfrm>
              <a:prstGeom prst="rect">
                <a:avLst/>
              </a:prstGeom>
              <a:gradFill rotWithShape="0">
                <a:gsLst>
                  <a:gs pos="0">
                    <a:srgbClr val="3333C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rgbClr val="FFCF01"/>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sp>
            <p:nvSpPr>
              <p:cNvPr id="11" name="Rectangle 8"/>
              <p:cNvSpPr>
                <a:spLocks noChangeArrowheads="1"/>
              </p:cNvSpPr>
              <p:nvPr/>
            </p:nvSpPr>
            <p:spPr bwMode="auto">
              <a:xfrm>
                <a:off x="1248" y="2640"/>
                <a:ext cx="336" cy="432"/>
              </a:xfrm>
              <a:prstGeom prst="rect">
                <a:avLst/>
              </a:prstGeom>
              <a:gradFill rotWithShape="0">
                <a:gsLst>
                  <a:gs pos="0">
                    <a:srgbClr val="FFCF01"/>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grpSp>
        <p:sp>
          <p:nvSpPr>
            <p:cNvPr id="7" name="Rectangle 9"/>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sp>
          <p:nvSpPr>
            <p:cNvPr id="8" name="Rectangle 10"/>
            <p:cNvSpPr>
              <a:spLocks noChangeArrowheads="1"/>
            </p:cNvSpPr>
            <p:nvPr/>
          </p:nvSpPr>
          <p:spPr bwMode="auto">
            <a:xfrm>
              <a:off x="400" y="1536"/>
              <a:ext cx="20" cy="663"/>
            </a:xfrm>
            <a:prstGeom prst="rect">
              <a:avLst/>
            </a:prstGeom>
            <a:solidFill>
              <a:srgbClr val="1C1C1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sp>
          <p:nvSpPr>
            <p:cNvPr id="9" name="Rectangle 11"/>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57374" y="571488"/>
            <a:ext cx="7191090" cy="1143000"/>
          </a:xfrm>
        </p:spPr>
        <p:txBody>
          <a:bodyPr>
            <a:normAutofit/>
          </a:bodyPr>
          <a:lstStyle/>
          <a:p>
            <a:pPr algn="l"/>
            <a:r>
              <a:rPr lang="zh-CN" altLang="en-US" sz="4000" b="1" dirty="0" smtClean="0">
                <a:latin typeface="黑体" pitchFamily="2" charset="-122"/>
                <a:ea typeface="黑体" pitchFamily="2" charset="-122"/>
              </a:rPr>
              <a:t>二</a:t>
            </a:r>
            <a:r>
              <a:rPr lang="zh-CN" altLang="zh-CN" sz="4000" b="1" dirty="0" smtClean="0">
                <a:latin typeface="黑体" pitchFamily="2" charset="-122"/>
                <a:ea typeface="黑体" pitchFamily="2" charset="-122"/>
              </a:rPr>
              <a:t>、</a:t>
            </a:r>
            <a:r>
              <a:rPr lang="zh-CN" altLang="en-US" sz="4000" b="1" dirty="0" smtClean="0">
                <a:latin typeface="黑体" pitchFamily="2" charset="-122"/>
                <a:ea typeface="黑体" pitchFamily="2" charset="-122"/>
              </a:rPr>
              <a:t>民爆行业监管法规</a:t>
            </a:r>
            <a:endParaRPr lang="zh-CN" altLang="en-US" sz="4000" dirty="0">
              <a:latin typeface="黑体" pitchFamily="2" charset="-122"/>
              <a:ea typeface="黑体" pitchFamily="2" charset="-122"/>
            </a:endParaRPr>
          </a:p>
        </p:txBody>
      </p:sp>
      <p:sp>
        <p:nvSpPr>
          <p:cNvPr id="3" name="内容占位符 2"/>
          <p:cNvSpPr>
            <a:spLocks noGrp="1"/>
          </p:cNvSpPr>
          <p:nvPr>
            <p:ph idx="1"/>
          </p:nvPr>
        </p:nvSpPr>
        <p:spPr>
          <a:xfrm>
            <a:off x="467544" y="1556792"/>
            <a:ext cx="8401080" cy="4752528"/>
          </a:xfrm>
        </p:spPr>
        <p:txBody>
          <a:bodyPr>
            <a:normAutofit/>
          </a:bodyPr>
          <a:lstStyle/>
          <a:p>
            <a:endParaRPr lang="zh-CN" altLang="zh-CN" sz="2600" dirty="0">
              <a:latin typeface="黑体" pitchFamily="2" charset="-122"/>
              <a:ea typeface="黑体" pitchFamily="2" charset="-122"/>
            </a:endParaRPr>
          </a:p>
          <a:p>
            <a:r>
              <a:rPr lang="en-US" altLang="zh-CN" dirty="0" smtClean="0">
                <a:latin typeface="黑体" pitchFamily="2" charset="-122"/>
              </a:rPr>
              <a:t>1</a:t>
            </a:r>
            <a:r>
              <a:rPr lang="zh-CN" altLang="en-US" dirty="0" smtClean="0">
                <a:latin typeface="黑体" pitchFamily="2" charset="-122"/>
              </a:rPr>
              <a:t>、国家层面的法规</a:t>
            </a:r>
            <a:endParaRPr lang="en-US" altLang="zh-CN" dirty="0" smtClean="0">
              <a:latin typeface="黑体" pitchFamily="2" charset="-122"/>
            </a:endParaRPr>
          </a:p>
          <a:p>
            <a:r>
              <a:rPr lang="zh-CN" altLang="en-US" sz="2800" dirty="0" smtClean="0">
                <a:latin typeface="黑体" pitchFamily="2" charset="-122"/>
                <a:ea typeface="黑体" pitchFamily="2" charset="-122"/>
              </a:rPr>
              <a:t>法：全国人大常委会制定的法律</a:t>
            </a:r>
            <a:endParaRPr lang="en-US" altLang="zh-CN" sz="2800" dirty="0" smtClean="0">
              <a:latin typeface="黑体" pitchFamily="2" charset="-122"/>
              <a:ea typeface="黑体" pitchFamily="2" charset="-122"/>
            </a:endParaRPr>
          </a:p>
          <a:p>
            <a:r>
              <a:rPr lang="zh-CN" altLang="en-US" sz="2800" dirty="0" smtClean="0">
                <a:latin typeface="黑体" pitchFamily="2" charset="-122"/>
                <a:ea typeface="黑体" pitchFamily="2" charset="-122"/>
              </a:rPr>
              <a:t>行政法规：国务院条例和国务院文件</a:t>
            </a:r>
            <a:endParaRPr lang="en-US" altLang="zh-CN" sz="2800" dirty="0" smtClean="0">
              <a:latin typeface="黑体" pitchFamily="2" charset="-122"/>
              <a:ea typeface="黑体" pitchFamily="2" charset="-122"/>
            </a:endParaRPr>
          </a:p>
          <a:p>
            <a:r>
              <a:rPr lang="zh-CN" altLang="en-US" sz="2800" dirty="0" smtClean="0">
                <a:latin typeface="黑体" pitchFamily="2" charset="-122"/>
                <a:ea typeface="黑体" pitchFamily="2" charset="-122"/>
              </a:rPr>
              <a:t>部门规章：部长令</a:t>
            </a:r>
            <a:endParaRPr lang="en-US" altLang="zh-CN" sz="2800" dirty="0" smtClean="0">
              <a:latin typeface="黑体" pitchFamily="2" charset="-122"/>
              <a:ea typeface="黑体" pitchFamily="2" charset="-122"/>
            </a:endParaRPr>
          </a:p>
          <a:p>
            <a:r>
              <a:rPr lang="zh-CN" altLang="en-US" sz="2800" dirty="0" smtClean="0">
                <a:latin typeface="黑体" pitchFamily="2" charset="-122"/>
                <a:ea typeface="黑体" pitchFamily="2" charset="-122"/>
              </a:rPr>
              <a:t>规范性文件：部发文件</a:t>
            </a:r>
            <a:endParaRPr lang="en-US" altLang="zh-CN" sz="2800" dirty="0" smtClean="0">
              <a:latin typeface="黑体" pitchFamily="2" charset="-122"/>
              <a:ea typeface="黑体" pitchFamily="2" charset="-122"/>
            </a:endParaRPr>
          </a:p>
          <a:p>
            <a:r>
              <a:rPr lang="zh-CN" altLang="en-US" sz="2800" dirty="0" smtClean="0">
                <a:latin typeface="黑体" pitchFamily="2" charset="-122"/>
                <a:ea typeface="黑体" pitchFamily="2" charset="-122"/>
              </a:rPr>
              <a:t>强制性标准：</a:t>
            </a:r>
            <a:r>
              <a:rPr lang="en-US" altLang="zh-CN" sz="2800" dirty="0" smtClean="0">
                <a:latin typeface="黑体" pitchFamily="2" charset="-122"/>
                <a:ea typeface="黑体" pitchFamily="2" charset="-122"/>
              </a:rPr>
              <a:t>GB</a:t>
            </a:r>
            <a:r>
              <a:rPr lang="zh-CN" altLang="en-US" sz="2800" dirty="0" smtClean="0">
                <a:latin typeface="黑体" pitchFamily="2" charset="-122"/>
                <a:ea typeface="黑体" pitchFamily="2" charset="-122"/>
              </a:rPr>
              <a:t>，</a:t>
            </a:r>
            <a:r>
              <a:rPr lang="en-US" altLang="zh-CN" sz="2800" dirty="0" smtClean="0">
                <a:latin typeface="黑体" pitchFamily="2" charset="-122"/>
                <a:ea typeface="黑体" pitchFamily="2" charset="-122"/>
              </a:rPr>
              <a:t>WJ</a:t>
            </a:r>
            <a:r>
              <a:rPr lang="zh-CN" altLang="en-US" sz="2800" dirty="0" smtClean="0">
                <a:latin typeface="黑体" pitchFamily="2" charset="-122"/>
                <a:ea typeface="黑体" pitchFamily="2" charset="-122"/>
              </a:rPr>
              <a:t>。</a:t>
            </a:r>
            <a:endParaRPr lang="zh-CN" altLang="en-US" sz="2800" dirty="0">
              <a:latin typeface="黑体" pitchFamily="2" charset="-122"/>
              <a:ea typeface="黑体" pitchFamily="2" charset="-122"/>
            </a:endParaRPr>
          </a:p>
        </p:txBody>
      </p:sp>
      <p:grpSp>
        <p:nvGrpSpPr>
          <p:cNvPr id="4" name="Group 2"/>
          <p:cNvGrpSpPr>
            <a:grpSpLocks/>
          </p:cNvGrpSpPr>
          <p:nvPr/>
        </p:nvGrpSpPr>
        <p:grpSpPr bwMode="auto">
          <a:xfrm>
            <a:off x="71406" y="714356"/>
            <a:ext cx="9009074"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rgbClr val="3333C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sp>
            <p:nvSpPr>
              <p:cNvPr id="13" name="Rectangle 5"/>
              <p:cNvSpPr>
                <a:spLocks noChangeArrowheads="1"/>
              </p:cNvSpPr>
              <p:nvPr/>
            </p:nvSpPr>
            <p:spPr bwMode="auto">
              <a:xfrm>
                <a:off x="1056" y="336"/>
                <a:ext cx="288" cy="432"/>
              </a:xfrm>
              <a:prstGeom prst="rect">
                <a:avLst/>
              </a:prstGeom>
              <a:gradFill rotWithShape="0">
                <a:gsLst>
                  <a:gs pos="0">
                    <a:srgbClr val="3333C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rgbClr val="FFCF01"/>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sp>
            <p:nvSpPr>
              <p:cNvPr id="11" name="Rectangle 8"/>
              <p:cNvSpPr>
                <a:spLocks noChangeArrowheads="1"/>
              </p:cNvSpPr>
              <p:nvPr/>
            </p:nvSpPr>
            <p:spPr bwMode="auto">
              <a:xfrm>
                <a:off x="1248" y="2640"/>
                <a:ext cx="336" cy="432"/>
              </a:xfrm>
              <a:prstGeom prst="rect">
                <a:avLst/>
              </a:prstGeom>
              <a:gradFill rotWithShape="0">
                <a:gsLst>
                  <a:gs pos="0">
                    <a:srgbClr val="FFCF01"/>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grpSp>
        <p:sp>
          <p:nvSpPr>
            <p:cNvPr id="7" name="Rectangle 9"/>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sp>
          <p:nvSpPr>
            <p:cNvPr id="8" name="Rectangle 10"/>
            <p:cNvSpPr>
              <a:spLocks noChangeArrowheads="1"/>
            </p:cNvSpPr>
            <p:nvPr/>
          </p:nvSpPr>
          <p:spPr bwMode="auto">
            <a:xfrm>
              <a:off x="400" y="1536"/>
              <a:ext cx="20" cy="663"/>
            </a:xfrm>
            <a:prstGeom prst="rect">
              <a:avLst/>
            </a:prstGeom>
            <a:solidFill>
              <a:srgbClr val="1C1C1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sp>
          <p:nvSpPr>
            <p:cNvPr id="9" name="Rectangle 11"/>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grpSp>
    </p:spTree>
    <p:extLst>
      <p:ext uri="{BB962C8B-B14F-4D97-AF65-F5344CB8AC3E}">
        <p14:creationId xmlns:p14="http://schemas.microsoft.com/office/powerpoint/2010/main" xmlns="" val="9156347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57374" y="571488"/>
            <a:ext cx="7191090" cy="1143000"/>
          </a:xfrm>
        </p:spPr>
        <p:txBody>
          <a:bodyPr>
            <a:normAutofit/>
          </a:bodyPr>
          <a:lstStyle/>
          <a:p>
            <a:pPr algn="l"/>
            <a:r>
              <a:rPr lang="zh-CN" altLang="en-US" sz="4000" b="1" dirty="0" smtClean="0">
                <a:latin typeface="黑体" pitchFamily="2" charset="-122"/>
                <a:ea typeface="黑体" pitchFamily="2" charset="-122"/>
              </a:rPr>
              <a:t>二</a:t>
            </a:r>
            <a:r>
              <a:rPr lang="zh-CN" altLang="zh-CN" sz="4000" b="1" dirty="0" smtClean="0">
                <a:latin typeface="黑体" pitchFamily="2" charset="-122"/>
                <a:ea typeface="黑体" pitchFamily="2" charset="-122"/>
              </a:rPr>
              <a:t>、</a:t>
            </a:r>
            <a:r>
              <a:rPr lang="zh-CN" altLang="en-US" sz="4000" b="1" dirty="0" smtClean="0">
                <a:latin typeface="黑体" pitchFamily="2" charset="-122"/>
                <a:ea typeface="黑体" pitchFamily="2" charset="-122"/>
              </a:rPr>
              <a:t>民爆行业监管法规</a:t>
            </a:r>
            <a:endParaRPr lang="zh-CN" altLang="en-US" sz="4000" dirty="0">
              <a:latin typeface="黑体" pitchFamily="2" charset="-122"/>
              <a:ea typeface="黑体" pitchFamily="2" charset="-122"/>
            </a:endParaRPr>
          </a:p>
        </p:txBody>
      </p:sp>
      <p:sp>
        <p:nvSpPr>
          <p:cNvPr id="3" name="内容占位符 2"/>
          <p:cNvSpPr>
            <a:spLocks noGrp="1"/>
          </p:cNvSpPr>
          <p:nvPr>
            <p:ph idx="1"/>
          </p:nvPr>
        </p:nvSpPr>
        <p:spPr>
          <a:xfrm>
            <a:off x="467544" y="1556792"/>
            <a:ext cx="8401080" cy="4752528"/>
          </a:xfrm>
        </p:spPr>
        <p:txBody>
          <a:bodyPr>
            <a:normAutofit/>
          </a:bodyPr>
          <a:lstStyle/>
          <a:p>
            <a:endParaRPr lang="zh-CN" altLang="zh-CN" sz="2600" dirty="0">
              <a:latin typeface="黑体" pitchFamily="2" charset="-122"/>
              <a:ea typeface="黑体" pitchFamily="2" charset="-122"/>
            </a:endParaRPr>
          </a:p>
          <a:p>
            <a:r>
              <a:rPr lang="en-US" altLang="zh-CN" dirty="0" smtClean="0">
                <a:latin typeface="黑体" pitchFamily="2" charset="-122"/>
              </a:rPr>
              <a:t>1</a:t>
            </a:r>
            <a:r>
              <a:rPr lang="zh-CN" altLang="en-US" dirty="0" smtClean="0">
                <a:latin typeface="黑体" pitchFamily="2" charset="-122"/>
              </a:rPr>
              <a:t>、国家层面</a:t>
            </a:r>
            <a:endParaRPr lang="en-US" altLang="zh-CN" dirty="0" smtClean="0">
              <a:latin typeface="黑体" pitchFamily="2" charset="-122"/>
            </a:endParaRPr>
          </a:p>
          <a:p>
            <a:pPr marL="0" indent="0">
              <a:buNone/>
            </a:pPr>
            <a:r>
              <a:rPr lang="en-US" altLang="zh-CN" sz="2800" dirty="0" smtClean="0">
                <a:latin typeface="黑体" pitchFamily="2" charset="-122"/>
                <a:ea typeface="黑体" pitchFamily="2" charset="-122"/>
              </a:rPr>
              <a:t>1</a:t>
            </a:r>
            <a:r>
              <a:rPr lang="zh-CN" altLang="en-US" sz="2800" dirty="0" smtClean="0">
                <a:latin typeface="黑体" pitchFamily="2" charset="-122"/>
                <a:ea typeface="黑体" pitchFamily="2" charset="-122"/>
              </a:rPr>
              <a:t>）法：</a:t>
            </a:r>
            <a:r>
              <a:rPr lang="en-US" altLang="zh-CN" sz="2800" dirty="0" smtClean="0">
                <a:latin typeface="黑体" pitchFamily="2" charset="-122"/>
                <a:ea typeface="黑体" pitchFamily="2" charset="-122"/>
              </a:rPr>
              <a:t>《</a:t>
            </a:r>
            <a:r>
              <a:rPr lang="zh-CN" altLang="en-US" sz="2800" dirty="0" smtClean="0">
                <a:latin typeface="黑体" pitchFamily="2" charset="-122"/>
                <a:ea typeface="黑体" pitchFamily="2" charset="-122"/>
              </a:rPr>
              <a:t>安全生产法</a:t>
            </a:r>
            <a:r>
              <a:rPr lang="en-US" altLang="zh-CN" sz="2800" dirty="0" smtClean="0">
                <a:latin typeface="黑体" pitchFamily="2" charset="-122"/>
                <a:ea typeface="黑体" pitchFamily="2" charset="-122"/>
              </a:rPr>
              <a:t>》</a:t>
            </a:r>
            <a:r>
              <a:rPr lang="zh-CN" altLang="en-US" sz="2800" dirty="0" smtClean="0">
                <a:latin typeface="黑体" pitchFamily="2" charset="-122"/>
                <a:ea typeface="黑体" pitchFamily="2" charset="-122"/>
              </a:rPr>
              <a:t>，其他有关法律</a:t>
            </a:r>
            <a:endParaRPr lang="en-US" altLang="zh-CN" sz="2800" dirty="0" smtClean="0">
              <a:latin typeface="黑体" pitchFamily="2" charset="-122"/>
              <a:ea typeface="黑体" pitchFamily="2" charset="-122"/>
            </a:endParaRPr>
          </a:p>
          <a:p>
            <a:pPr marL="0" indent="0">
              <a:buNone/>
            </a:pPr>
            <a:r>
              <a:rPr lang="en-US" altLang="zh-CN" sz="2800" dirty="0" smtClean="0">
                <a:latin typeface="黑体" pitchFamily="2" charset="-122"/>
                <a:ea typeface="黑体" pitchFamily="2" charset="-122"/>
              </a:rPr>
              <a:t>2</a:t>
            </a:r>
            <a:r>
              <a:rPr lang="zh-CN" altLang="en-US" sz="2800" dirty="0" smtClean="0">
                <a:latin typeface="黑体" pitchFamily="2" charset="-122"/>
                <a:ea typeface="黑体" pitchFamily="2" charset="-122"/>
              </a:rPr>
              <a:t>）行政规章（条例）：</a:t>
            </a:r>
            <a:endParaRPr lang="en-US" altLang="zh-CN" sz="2800" dirty="0" smtClean="0">
              <a:latin typeface="黑体" pitchFamily="2" charset="-122"/>
              <a:ea typeface="黑体" pitchFamily="2" charset="-122"/>
            </a:endParaRPr>
          </a:p>
          <a:p>
            <a:r>
              <a:rPr lang="en-US" altLang="zh-CN" sz="2800" dirty="0" smtClean="0">
                <a:latin typeface="黑体" pitchFamily="2" charset="-122"/>
                <a:ea typeface="黑体" pitchFamily="2" charset="-122"/>
              </a:rPr>
              <a:t>《</a:t>
            </a:r>
            <a:r>
              <a:rPr lang="zh-CN" altLang="en-US" sz="2800" dirty="0" smtClean="0">
                <a:latin typeface="黑体" pitchFamily="2" charset="-122"/>
                <a:ea typeface="黑体" pitchFamily="2" charset="-122"/>
              </a:rPr>
              <a:t>民用爆炸物品安全管理条例</a:t>
            </a:r>
            <a:r>
              <a:rPr lang="en-US" altLang="zh-CN" sz="2800" dirty="0" smtClean="0">
                <a:latin typeface="黑体" pitchFamily="2" charset="-122"/>
                <a:ea typeface="黑体" pitchFamily="2" charset="-122"/>
              </a:rPr>
              <a:t>》</a:t>
            </a:r>
          </a:p>
          <a:p>
            <a:r>
              <a:rPr lang="en-US" altLang="zh-CN" sz="2800" dirty="0" smtClean="0">
                <a:latin typeface="黑体" pitchFamily="2" charset="-122"/>
                <a:ea typeface="黑体" pitchFamily="2" charset="-122"/>
              </a:rPr>
              <a:t>《</a:t>
            </a:r>
            <a:r>
              <a:rPr lang="zh-CN" altLang="en-US" sz="2800" dirty="0" smtClean="0">
                <a:latin typeface="黑体" pitchFamily="2" charset="-122"/>
                <a:ea typeface="黑体" pitchFamily="2" charset="-122"/>
              </a:rPr>
              <a:t>安全生产许可证条例</a:t>
            </a:r>
            <a:r>
              <a:rPr lang="en-US" altLang="zh-CN" sz="2800" dirty="0" smtClean="0">
                <a:latin typeface="黑体" pitchFamily="2" charset="-122"/>
                <a:ea typeface="黑体" pitchFamily="2" charset="-122"/>
              </a:rPr>
              <a:t>》</a:t>
            </a:r>
          </a:p>
        </p:txBody>
      </p:sp>
      <p:grpSp>
        <p:nvGrpSpPr>
          <p:cNvPr id="4" name="Group 2"/>
          <p:cNvGrpSpPr>
            <a:grpSpLocks/>
          </p:cNvGrpSpPr>
          <p:nvPr/>
        </p:nvGrpSpPr>
        <p:grpSpPr bwMode="auto">
          <a:xfrm>
            <a:off x="71406" y="714356"/>
            <a:ext cx="9009074"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rgbClr val="3333C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sp>
            <p:nvSpPr>
              <p:cNvPr id="13" name="Rectangle 5"/>
              <p:cNvSpPr>
                <a:spLocks noChangeArrowheads="1"/>
              </p:cNvSpPr>
              <p:nvPr/>
            </p:nvSpPr>
            <p:spPr bwMode="auto">
              <a:xfrm>
                <a:off x="1056" y="336"/>
                <a:ext cx="288" cy="432"/>
              </a:xfrm>
              <a:prstGeom prst="rect">
                <a:avLst/>
              </a:prstGeom>
              <a:gradFill rotWithShape="0">
                <a:gsLst>
                  <a:gs pos="0">
                    <a:srgbClr val="3333C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rgbClr val="FFCF01"/>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sp>
            <p:nvSpPr>
              <p:cNvPr id="11" name="Rectangle 8"/>
              <p:cNvSpPr>
                <a:spLocks noChangeArrowheads="1"/>
              </p:cNvSpPr>
              <p:nvPr/>
            </p:nvSpPr>
            <p:spPr bwMode="auto">
              <a:xfrm>
                <a:off x="1248" y="2640"/>
                <a:ext cx="336" cy="432"/>
              </a:xfrm>
              <a:prstGeom prst="rect">
                <a:avLst/>
              </a:prstGeom>
              <a:gradFill rotWithShape="0">
                <a:gsLst>
                  <a:gs pos="0">
                    <a:srgbClr val="FFCF01"/>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grpSp>
        <p:sp>
          <p:nvSpPr>
            <p:cNvPr id="7" name="Rectangle 9"/>
            <p:cNvSpPr>
              <a:spLocks noChangeArrowheads="1"/>
            </p:cNvSpPr>
            <p:nvPr/>
          </p:nvSpPr>
          <p:spPr bwMode="auto">
            <a:xfrm>
              <a:off x="0" y="1824"/>
              <a:ext cx="353" cy="266"/>
            </a:xfrm>
            <a:prstGeom prst="rect">
              <a:avLst/>
            </a:prstGeom>
            <a:gradFill rotWithShape="0">
              <a:gsLst>
                <a:gs pos="0">
                  <a:srgbClr val="FFFFFF"/>
                </a:gs>
                <a:gs pos="100000">
                  <a:srgbClr val="FF0000"/>
                </a:gs>
              </a:gsLst>
              <a:lin ang="1890000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sp>
          <p:nvSpPr>
            <p:cNvPr id="8" name="Rectangle 10"/>
            <p:cNvSpPr>
              <a:spLocks noChangeArrowheads="1"/>
            </p:cNvSpPr>
            <p:nvPr/>
          </p:nvSpPr>
          <p:spPr bwMode="auto">
            <a:xfrm>
              <a:off x="400" y="1536"/>
              <a:ext cx="20" cy="663"/>
            </a:xfrm>
            <a:prstGeom prst="rect">
              <a:avLst/>
            </a:prstGeom>
            <a:solidFill>
              <a:srgbClr val="1C1C1C"/>
            </a:soli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sp>
          <p:nvSpPr>
            <p:cNvPr id="9" name="Rectangle 11"/>
            <p:cNvSpPr>
              <a:spLocks noChangeArrowheads="1"/>
            </p:cNvSpPr>
            <p:nvPr/>
          </p:nvSpPr>
          <p:spPr bwMode="auto">
            <a:xfrm flipV="1">
              <a:off x="199" y="2054"/>
              <a:ext cx="5476" cy="35"/>
            </a:xfrm>
            <a:prstGeom prst="rect">
              <a:avLst/>
            </a:prstGeom>
            <a:gradFill rotWithShape="0">
              <a:gsLst>
                <a:gs pos="0">
                  <a:srgbClr val="1C1C1C"/>
                </a:gs>
                <a:gs pos="100000">
                  <a:srgbClr val="FFFFFF"/>
                </a:gs>
              </a:gsLst>
              <a:lin ang="0" scaled="1"/>
            </a:gradFill>
            <a:ln w="9525">
              <a:noFill/>
              <a:miter lim="800000"/>
              <a:headEnd/>
              <a:tailEnd/>
            </a:ln>
            <a:effectLst/>
          </p:spPr>
          <p:txBody>
            <a:bodyPr wrap="none" anchor="ctr"/>
            <a:lstStyle>
              <a:defPPr>
                <a:defRPr lang="zh-CN"/>
              </a:defPPr>
              <a:lvl1pPr algn="l" rtl="0" fontAlgn="base">
                <a:spcBef>
                  <a:spcPct val="0"/>
                </a:spcBef>
                <a:spcAft>
                  <a:spcPct val="0"/>
                </a:spcAft>
                <a:defRPr kumimoji="1" sz="2400" kern="1200">
                  <a:solidFill>
                    <a:schemeClr val="tx1"/>
                  </a:solidFill>
                  <a:latin typeface="Tahoma" pitchFamily="34" charset="0"/>
                  <a:ea typeface="宋体" pitchFamily="2" charset="-122"/>
                  <a:cs typeface="+mn-cs"/>
                </a:defRPr>
              </a:lvl1pPr>
              <a:lvl2pPr marL="457200" algn="l" rtl="0" fontAlgn="base">
                <a:spcBef>
                  <a:spcPct val="0"/>
                </a:spcBef>
                <a:spcAft>
                  <a:spcPct val="0"/>
                </a:spcAft>
                <a:defRPr kumimoji="1" sz="2400" kern="1200">
                  <a:solidFill>
                    <a:schemeClr val="tx1"/>
                  </a:solidFill>
                  <a:latin typeface="Tahoma" pitchFamily="34" charset="0"/>
                  <a:ea typeface="宋体" pitchFamily="2" charset="-122"/>
                  <a:cs typeface="+mn-cs"/>
                </a:defRPr>
              </a:lvl2pPr>
              <a:lvl3pPr marL="914400" algn="l" rtl="0" fontAlgn="base">
                <a:spcBef>
                  <a:spcPct val="0"/>
                </a:spcBef>
                <a:spcAft>
                  <a:spcPct val="0"/>
                </a:spcAft>
                <a:defRPr kumimoji="1" sz="2400" kern="1200">
                  <a:solidFill>
                    <a:schemeClr val="tx1"/>
                  </a:solidFill>
                  <a:latin typeface="Tahoma" pitchFamily="34"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ahoma" pitchFamily="34"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ahoma" pitchFamily="34" charset="0"/>
                  <a:ea typeface="宋体" pitchFamily="2" charset="-122"/>
                  <a:cs typeface="+mn-cs"/>
                </a:defRPr>
              </a:lvl5pPr>
              <a:lvl6pPr marL="2286000" algn="l" defTabSz="914400" rtl="0" eaLnBrk="1" latinLnBrk="0" hangingPunct="1">
                <a:defRPr kumimoji="1" sz="2400" kern="1200">
                  <a:solidFill>
                    <a:schemeClr val="tx1"/>
                  </a:solidFill>
                  <a:latin typeface="Tahoma" pitchFamily="34" charset="0"/>
                  <a:ea typeface="宋体" pitchFamily="2" charset="-122"/>
                  <a:cs typeface="+mn-cs"/>
                </a:defRPr>
              </a:lvl6pPr>
              <a:lvl7pPr marL="2743200" algn="l" defTabSz="914400" rtl="0" eaLnBrk="1" latinLnBrk="0" hangingPunct="1">
                <a:defRPr kumimoji="1" sz="2400" kern="1200">
                  <a:solidFill>
                    <a:schemeClr val="tx1"/>
                  </a:solidFill>
                  <a:latin typeface="Tahoma" pitchFamily="34" charset="0"/>
                  <a:ea typeface="宋体" pitchFamily="2" charset="-122"/>
                  <a:cs typeface="+mn-cs"/>
                </a:defRPr>
              </a:lvl7pPr>
              <a:lvl8pPr marL="3200400" algn="l" defTabSz="914400" rtl="0" eaLnBrk="1" latinLnBrk="0" hangingPunct="1">
                <a:defRPr kumimoji="1" sz="2400" kern="1200">
                  <a:solidFill>
                    <a:schemeClr val="tx1"/>
                  </a:solidFill>
                  <a:latin typeface="Tahoma" pitchFamily="34" charset="0"/>
                  <a:ea typeface="宋体" pitchFamily="2" charset="-122"/>
                  <a:cs typeface="+mn-cs"/>
                </a:defRPr>
              </a:lvl8pPr>
              <a:lvl9pPr marL="3657600" algn="l" defTabSz="914400" rtl="0" eaLnBrk="1" latinLnBrk="0" hangingPunct="1">
                <a:defRPr kumimoji="1" sz="2400" kern="1200">
                  <a:solidFill>
                    <a:schemeClr val="tx1"/>
                  </a:solidFill>
                  <a:latin typeface="Tahoma" pitchFamily="34" charset="0"/>
                  <a:ea typeface="宋体"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000000"/>
                </a:solidFill>
                <a:effectLst/>
                <a:uLnTx/>
                <a:uFillTx/>
                <a:latin typeface="黑体" pitchFamily="2" charset="-122"/>
                <a:ea typeface="黑体" pitchFamily="2" charset="-122"/>
              </a:endParaRPr>
            </a:p>
          </p:txBody>
        </p:sp>
      </p:grpSp>
    </p:spTree>
    <p:extLst>
      <p:ext uri="{BB962C8B-B14F-4D97-AF65-F5344CB8AC3E}">
        <p14:creationId xmlns:p14="http://schemas.microsoft.com/office/powerpoint/2010/main" xmlns="" val="30990579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宋体"/>
        <a:cs typeface=""/>
      </a:majorFont>
      <a:minorFont>
        <a:latin typeface="Tahom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CN" altLang="en-US" sz="2400" b="0" i="0" u="none" strike="noStrike" cap="none" normalizeH="0" baseline="0" smtClean="0">
            <a:ln>
              <a:noFill/>
            </a:ln>
            <a:solidFill>
              <a:schemeClr val="tx1"/>
            </a:solidFill>
            <a:effectLst/>
            <a:latin typeface="Tahoma"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CN" altLang="en-US" sz="2400" b="0" i="0" u="none" strike="noStrike" cap="none" normalizeH="0" baseline="0" smtClean="0">
            <a:ln>
              <a:noFill/>
            </a:ln>
            <a:solidFill>
              <a:schemeClr val="tx1"/>
            </a:solidFill>
            <a:effectLst/>
            <a:latin typeface="Tahoma" pitchFamily="34" charset="0"/>
            <a:ea typeface="宋体" pitchFamily="2" charset="-122"/>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宋体"/>
        <a:cs typeface=""/>
      </a:majorFont>
      <a:minorFont>
        <a:latin typeface="Tahom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CN" altLang="en-US" sz="2400" b="0" i="0" u="none" strike="noStrike" cap="none" normalizeH="0" baseline="0" smtClean="0">
            <a:ln>
              <a:noFill/>
            </a:ln>
            <a:solidFill>
              <a:schemeClr val="tx1"/>
            </a:solidFill>
            <a:effectLst/>
            <a:latin typeface="Tahoma"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CN" altLang="en-US" sz="2400" b="0" i="0" u="none" strike="noStrike" cap="none" normalizeH="0" baseline="0" smtClean="0">
            <a:ln>
              <a:noFill/>
            </a:ln>
            <a:solidFill>
              <a:schemeClr val="tx1"/>
            </a:solidFill>
            <a:effectLst/>
            <a:latin typeface="Tahoma" pitchFamily="34" charset="0"/>
            <a:ea typeface="宋体" pitchFamily="2" charset="-122"/>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宋体"/>
        <a:cs typeface=""/>
      </a:majorFont>
      <a:minorFont>
        <a:latin typeface="Tahom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CN" altLang="en-US" sz="2400" b="0" i="0" u="none" strike="noStrike" cap="none" normalizeH="0" baseline="0" smtClean="0">
            <a:ln>
              <a:noFill/>
            </a:ln>
            <a:solidFill>
              <a:schemeClr val="tx1"/>
            </a:solidFill>
            <a:effectLst/>
            <a:latin typeface="Tahoma"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CN" altLang="en-US" sz="2400" b="0" i="0" u="none" strike="noStrike" cap="none" normalizeH="0" baseline="0" smtClean="0">
            <a:ln>
              <a:noFill/>
            </a:ln>
            <a:solidFill>
              <a:schemeClr val="tx1"/>
            </a:solidFill>
            <a:effectLst/>
            <a:latin typeface="Tahoma" pitchFamily="34" charset="0"/>
            <a:ea typeface="宋体" pitchFamily="2" charset="-122"/>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宋体"/>
        <a:cs typeface=""/>
      </a:majorFont>
      <a:minorFont>
        <a:latin typeface="Tahom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CN" altLang="en-US" sz="2400" b="0" i="0" u="none" strike="noStrike" cap="none" normalizeH="0" baseline="0" smtClean="0">
            <a:ln>
              <a:noFill/>
            </a:ln>
            <a:solidFill>
              <a:schemeClr val="tx1"/>
            </a:solidFill>
            <a:effectLst/>
            <a:latin typeface="Tahoma"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CN" altLang="en-US" sz="2400" b="0" i="0" u="none" strike="noStrike" cap="none" normalizeH="0" baseline="0" smtClean="0">
            <a:ln>
              <a:noFill/>
            </a:ln>
            <a:solidFill>
              <a:schemeClr val="tx1"/>
            </a:solidFill>
            <a:effectLst/>
            <a:latin typeface="Tahoma" pitchFamily="34" charset="0"/>
            <a:ea typeface="宋体" pitchFamily="2" charset="-122"/>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宋体"/>
        <a:cs typeface=""/>
      </a:majorFont>
      <a:minorFont>
        <a:latin typeface="Tahom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CN" altLang="en-US" sz="2400" b="0" i="0" u="none" strike="noStrike" cap="none" normalizeH="0" baseline="0" smtClean="0">
            <a:ln>
              <a:noFill/>
            </a:ln>
            <a:solidFill>
              <a:schemeClr val="tx1"/>
            </a:solidFill>
            <a:effectLst/>
            <a:latin typeface="Tahoma"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CN" altLang="en-US" sz="2400" b="0" i="0" u="none" strike="noStrike" cap="none" normalizeH="0" baseline="0" smtClean="0">
            <a:ln>
              <a:noFill/>
            </a:ln>
            <a:solidFill>
              <a:schemeClr val="tx1"/>
            </a:solidFill>
            <a:effectLst/>
            <a:latin typeface="Tahoma" pitchFamily="34" charset="0"/>
            <a:ea typeface="宋体" pitchFamily="2" charset="-122"/>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1021</TotalTime>
  <Words>4474</Words>
  <Application>Microsoft Office PowerPoint</Application>
  <PresentationFormat>全屏显示(4:3)</PresentationFormat>
  <Paragraphs>397</Paragraphs>
  <Slides>60</Slides>
  <Notes>1</Notes>
  <HiddenSlides>0</HiddenSlides>
  <MMClips>0</MMClips>
  <ScaleCrop>false</ScaleCrop>
  <HeadingPairs>
    <vt:vector size="6" baseType="variant">
      <vt:variant>
        <vt:lpstr>主题</vt:lpstr>
      </vt:variant>
      <vt:variant>
        <vt:i4>7</vt:i4>
      </vt:variant>
      <vt:variant>
        <vt:lpstr>嵌入 OLE 服务器</vt:lpstr>
      </vt:variant>
      <vt:variant>
        <vt:i4>0</vt:i4>
      </vt:variant>
      <vt:variant>
        <vt:lpstr>幻灯片标题</vt:lpstr>
      </vt:variant>
      <vt:variant>
        <vt:i4>60</vt:i4>
      </vt:variant>
    </vt:vector>
  </HeadingPairs>
  <TitlesOfParts>
    <vt:vector size="67" baseType="lpstr">
      <vt:lpstr>Office 主题</vt:lpstr>
      <vt:lpstr>4_Blends</vt:lpstr>
      <vt:lpstr>3_Blends</vt:lpstr>
      <vt:lpstr>2_Blends</vt:lpstr>
      <vt:lpstr>1_Blends</vt:lpstr>
      <vt:lpstr>Blends</vt:lpstr>
      <vt:lpstr>自定义设计方案</vt:lpstr>
      <vt:lpstr>民爆行业地方安全生产监管 的若干问题 </vt:lpstr>
      <vt:lpstr>内容提要</vt:lpstr>
      <vt:lpstr>一、中国民爆行业的基本现状</vt:lpstr>
      <vt:lpstr>一、中国民爆行业的基本现状</vt:lpstr>
      <vt:lpstr>一、中国民爆行业基本现状</vt:lpstr>
      <vt:lpstr>一、中国民爆行业基本现状</vt:lpstr>
      <vt:lpstr>一、中国民爆行业基本现状</vt:lpstr>
      <vt:lpstr>二、民爆行业监管法规</vt:lpstr>
      <vt:lpstr>二、民爆行业监管法规</vt:lpstr>
      <vt:lpstr>二、民爆行业监管法规</vt:lpstr>
      <vt:lpstr>二、民爆行业监管法规</vt:lpstr>
      <vt:lpstr>二、民爆行业监管法规</vt:lpstr>
      <vt:lpstr>二、行业监管法规</vt:lpstr>
      <vt:lpstr>二、行业监管法规</vt:lpstr>
      <vt:lpstr>二、行业监管法规</vt:lpstr>
      <vt:lpstr>三、各级监管职责分工</vt:lpstr>
      <vt:lpstr>三、各级监管职责分工</vt:lpstr>
      <vt:lpstr>三、各级监管职责分工</vt:lpstr>
      <vt:lpstr>三、各级监管职责分工</vt:lpstr>
      <vt:lpstr>三、各级监管职责分工</vt:lpstr>
      <vt:lpstr>三、各级监管职责分工</vt:lpstr>
      <vt:lpstr>三、各级监管职责分工</vt:lpstr>
      <vt:lpstr>三、各级监管职责分工</vt:lpstr>
      <vt:lpstr>三、各级监管职责分工</vt:lpstr>
      <vt:lpstr>三、各级监管职责分工</vt:lpstr>
      <vt:lpstr>三、各级监管职责分工</vt:lpstr>
      <vt:lpstr>三、各级监管职责分工</vt:lpstr>
      <vt:lpstr>三、各级监管职责分工</vt:lpstr>
      <vt:lpstr>三、各级监管职责分工</vt:lpstr>
      <vt:lpstr>三、各级监管职责分工</vt:lpstr>
      <vt:lpstr>三、各级监管职责分工</vt:lpstr>
      <vt:lpstr>四、现场检查注意事项</vt:lpstr>
      <vt:lpstr>四、现场检查注意事项</vt:lpstr>
      <vt:lpstr>四、现场检查注意事项</vt:lpstr>
      <vt:lpstr>四、现场检查注意事项</vt:lpstr>
      <vt:lpstr>四、现场检查注意事项</vt:lpstr>
      <vt:lpstr>四、现场检查注意事项</vt:lpstr>
      <vt:lpstr>四、现场检查注意事项</vt:lpstr>
      <vt:lpstr>四、现场检查注意事项</vt:lpstr>
      <vt:lpstr>2）防护土堤 </vt:lpstr>
      <vt:lpstr>3）标识标志</vt:lpstr>
      <vt:lpstr>幻灯片 42</vt:lpstr>
      <vt:lpstr>幻灯片 43</vt:lpstr>
      <vt:lpstr>4）装卸站台和物品摆放</vt:lpstr>
      <vt:lpstr>5）防火措施</vt:lpstr>
      <vt:lpstr>6）防静电设施</vt:lpstr>
      <vt:lpstr>6）防雷设施</vt:lpstr>
      <vt:lpstr>7）防射频</vt:lpstr>
      <vt:lpstr>8）电气</vt:lpstr>
      <vt:lpstr>9）通风保温</vt:lpstr>
      <vt:lpstr>幻灯片 51</vt:lpstr>
      <vt:lpstr>幻灯片 52</vt:lpstr>
      <vt:lpstr>四、现场检查注意事项</vt:lpstr>
      <vt:lpstr>四、现场检查注意事项</vt:lpstr>
      <vt:lpstr>四、现场检查注意事项</vt:lpstr>
      <vt:lpstr>四、现场检查注意事项</vt:lpstr>
      <vt:lpstr>四、现场检查注意事项</vt:lpstr>
      <vt:lpstr>五、市县乡三级管理之间的关系</vt:lpstr>
      <vt:lpstr>五、市县乡三级管理之间的关系</vt:lpstr>
      <vt:lpstr>五、市县乡三级管理之间的关系</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当前民爆行业大家关心的若干问题 </dc:title>
  <dc:creator>600</dc:creator>
  <cp:lastModifiedBy>zuyi yang</cp:lastModifiedBy>
  <cp:revision>107</cp:revision>
  <dcterms:created xsi:type="dcterms:W3CDTF">2013-11-29T06:19:55Z</dcterms:created>
  <dcterms:modified xsi:type="dcterms:W3CDTF">2016-11-07T08:04:51Z</dcterms:modified>
</cp:coreProperties>
</file>