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1"/>
  </p:notesMasterIdLst>
  <p:sldIdLst>
    <p:sldId id="256" r:id="rId2"/>
    <p:sldId id="271" r:id="rId3"/>
    <p:sldId id="300" r:id="rId4"/>
    <p:sldId id="465" r:id="rId5"/>
    <p:sldId id="383" r:id="rId6"/>
    <p:sldId id="385" r:id="rId7"/>
    <p:sldId id="308" r:id="rId8"/>
    <p:sldId id="466" r:id="rId9"/>
    <p:sldId id="422" r:id="rId10"/>
    <p:sldId id="454" r:id="rId11"/>
    <p:sldId id="455" r:id="rId12"/>
    <p:sldId id="456" r:id="rId13"/>
    <p:sldId id="468" r:id="rId14"/>
    <p:sldId id="469" r:id="rId15"/>
    <p:sldId id="460" r:id="rId16"/>
    <p:sldId id="462" r:id="rId17"/>
    <p:sldId id="474" r:id="rId18"/>
    <p:sldId id="470" r:id="rId19"/>
    <p:sldId id="404" r:id="rId20"/>
    <p:sldId id="386" r:id="rId21"/>
    <p:sldId id="387" r:id="rId22"/>
    <p:sldId id="388" r:id="rId23"/>
    <p:sldId id="390" r:id="rId24"/>
    <p:sldId id="419" r:id="rId25"/>
    <p:sldId id="391" r:id="rId26"/>
    <p:sldId id="405" r:id="rId27"/>
    <p:sldId id="392" r:id="rId28"/>
    <p:sldId id="458" r:id="rId29"/>
    <p:sldId id="393" r:id="rId30"/>
    <p:sldId id="394" r:id="rId31"/>
    <p:sldId id="457" r:id="rId32"/>
    <p:sldId id="402" r:id="rId33"/>
    <p:sldId id="418" r:id="rId34"/>
    <p:sldId id="406" r:id="rId35"/>
    <p:sldId id="416" r:id="rId36"/>
    <p:sldId id="420" r:id="rId37"/>
    <p:sldId id="414" r:id="rId38"/>
    <p:sldId id="412" r:id="rId39"/>
    <p:sldId id="423" r:id="rId40"/>
    <p:sldId id="424" r:id="rId41"/>
    <p:sldId id="425" r:id="rId42"/>
    <p:sldId id="426" r:id="rId43"/>
    <p:sldId id="427" r:id="rId44"/>
    <p:sldId id="428" r:id="rId45"/>
    <p:sldId id="429" r:id="rId46"/>
    <p:sldId id="430" r:id="rId47"/>
    <p:sldId id="431" r:id="rId48"/>
    <p:sldId id="432" r:id="rId49"/>
    <p:sldId id="433" r:id="rId50"/>
    <p:sldId id="434" r:id="rId51"/>
    <p:sldId id="435" r:id="rId52"/>
    <p:sldId id="436" r:id="rId53"/>
    <p:sldId id="437" r:id="rId54"/>
    <p:sldId id="438" r:id="rId55"/>
    <p:sldId id="439" r:id="rId56"/>
    <p:sldId id="441" r:id="rId57"/>
    <p:sldId id="442" r:id="rId58"/>
    <p:sldId id="443" r:id="rId59"/>
    <p:sldId id="444" r:id="rId60"/>
    <p:sldId id="445" r:id="rId61"/>
    <p:sldId id="446" r:id="rId62"/>
    <p:sldId id="447" r:id="rId63"/>
    <p:sldId id="448" r:id="rId64"/>
    <p:sldId id="449" r:id="rId65"/>
    <p:sldId id="450" r:id="rId66"/>
    <p:sldId id="451" r:id="rId67"/>
    <p:sldId id="475" r:id="rId68"/>
    <p:sldId id="476" r:id="rId69"/>
    <p:sldId id="257" r:id="rId70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7C3C7"/>
    <a:srgbClr val="0049B1"/>
    <a:srgbClr val="D3D2D0"/>
    <a:srgbClr val="EB6120"/>
    <a:srgbClr val="595959"/>
    <a:srgbClr val="389398"/>
    <a:srgbClr val="EB611E"/>
    <a:srgbClr val="39989D"/>
    <a:srgbClr val="979797"/>
    <a:srgbClr val="7F7F7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92" d="100"/>
          <a:sy n="92" d="100"/>
        </p:scale>
        <p:origin x="92" y="2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C1CBC-AC04-4D63-B14A-5ABFBA97E24A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784090-E354-47C9-803F-A903443DC27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676556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rgbClr val="00489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0343" y="3165232"/>
            <a:ext cx="5751657" cy="36699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36" y="506536"/>
            <a:ext cx="1744809" cy="59836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8418" y="5560773"/>
            <a:ext cx="1220582" cy="934406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891D-AF6F-42FA-998D-50A2439B8D6F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75C5B-65CE-41CD-8A99-BC5C7D1CDD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891D-AF6F-42FA-998D-50A2439B8D6F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75C5B-65CE-41CD-8A99-BC5C7D1CDD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891D-AF6F-42FA-998D-50A2439B8D6F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75C5B-65CE-41CD-8A99-BC5C7D1CDD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891D-AF6F-42FA-998D-50A2439B8D6F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75C5B-65CE-41CD-8A99-BC5C7D1CDD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891D-AF6F-42FA-998D-50A2439B8D6F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75C5B-65CE-41CD-8A99-BC5C7D1CDD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891D-AF6F-42FA-998D-50A2439B8D6F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75C5B-65CE-41CD-8A99-BC5C7D1CDD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51693"/>
            <a:ext cx="12192000" cy="759655"/>
          </a:xfrm>
          <a:prstGeom prst="rect">
            <a:avLst/>
          </a:prstGeom>
          <a:solidFill>
            <a:srgbClr val="0048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2445" y="5725551"/>
            <a:ext cx="976242" cy="747354"/>
          </a:xfrm>
          <a:prstGeom prst="rect">
            <a:avLst/>
          </a:prstGeom>
        </p:spPr>
      </p:pic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429" y="351385"/>
            <a:ext cx="1190571" cy="7596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3" y="553084"/>
            <a:ext cx="1746837" cy="3775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bg>
      <p:bgPr>
        <a:solidFill>
          <a:srgbClr val="F0F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51693"/>
            <a:ext cx="12192000" cy="759655"/>
          </a:xfrm>
          <a:prstGeom prst="rect">
            <a:avLst/>
          </a:prstGeom>
          <a:solidFill>
            <a:srgbClr val="0048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429" y="351385"/>
            <a:ext cx="1190571" cy="7596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3" y="553084"/>
            <a:ext cx="1746837" cy="377558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0" y="351693"/>
            <a:ext cx="12192000" cy="759655"/>
          </a:xfrm>
          <a:prstGeom prst="rect">
            <a:avLst/>
          </a:prstGeom>
          <a:solidFill>
            <a:srgbClr val="00489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429" y="351385"/>
            <a:ext cx="1190571" cy="759655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63" y="553084"/>
            <a:ext cx="1746837" cy="377558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83995" y="5350843"/>
            <a:ext cx="1612719" cy="123460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F5F5F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359" y="2827607"/>
            <a:ext cx="6316642" cy="40303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011680" cy="18576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619" y="5506993"/>
            <a:ext cx="1207882" cy="9246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5359" y="2827607"/>
            <a:ext cx="6316642" cy="4030394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2011680" cy="185769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619" y="5506993"/>
            <a:ext cx="1207882" cy="924685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891D-AF6F-42FA-998D-50A2439B8D6F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75C5B-65CE-41CD-8A99-BC5C7D1CDD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891D-AF6F-42FA-998D-50A2439B8D6F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75C5B-65CE-41CD-8A99-BC5C7D1CDD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A8891D-AF6F-42FA-998D-50A2439B8D6F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D75C5B-65CE-41CD-8A99-BC5C7D1CDD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A8891D-AF6F-42FA-998D-50A2439B8D6F}" type="datetimeFigureOut">
              <a:rPr lang="zh-CN" altLang="en-US" smtClean="0"/>
              <a:t>2022/6/27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D75C5B-65CE-41CD-8A99-BC5C7D1CDDB4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/>
        </p:nvSpPr>
        <p:spPr>
          <a:xfrm>
            <a:off x="2797661" y="1797784"/>
            <a:ext cx="6596678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zh-CN" altLang="en-US" sz="50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湖南省社保一体化项目</a:t>
            </a:r>
            <a:endParaRPr lang="en-US" altLang="zh-CN" sz="5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ts val="6000"/>
              </a:lnSpc>
            </a:pPr>
            <a:endParaRPr lang="zh-CN" altLang="en-US" sz="50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5308765" y="3357355"/>
            <a:ext cx="1574470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endParaRPr lang="zh-CN" altLang="en-US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2022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6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月</a:t>
            </a:r>
          </a:p>
        </p:txBody>
      </p:sp>
      <p:sp>
        <p:nvSpPr>
          <p:cNvPr id="2" name="矩形 1"/>
          <p:cNvSpPr/>
          <p:nvPr/>
        </p:nvSpPr>
        <p:spPr>
          <a:xfrm>
            <a:off x="4799812" y="3071970"/>
            <a:ext cx="28232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zh-CN" altLang="en-US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公共服务子系统</a:t>
            </a:r>
            <a:r>
              <a:rPr lang="en-US" altLang="zh-CN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</a:t>
            </a:r>
            <a:r>
              <a:rPr lang="zh-CN" altLang="en-US" kern="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单位网厅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已参保单位</a:t>
            </a: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单位专管员注册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2E6E5F20-8986-519E-2DBA-C4D5F4B94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6333"/>
            <a:ext cx="12018818" cy="5894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7902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已参保单位</a:t>
            </a: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单位专管员注册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D0E7E8C-2016-8FD6-844F-89EFAE2D8D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6333"/>
            <a:ext cx="12192000" cy="578558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13044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已参保单位</a:t>
            </a: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单位专管员注册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7468DC0-9F9C-FBC7-7BC0-9964B18401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6333"/>
            <a:ext cx="12192000" cy="5982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3133346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已参保单位</a:t>
            </a: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单位专管员注册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40AA833B-D0F3-B0B6-3B90-B7BFD86229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6333"/>
            <a:ext cx="12192000" cy="5982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011315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已参保单位</a:t>
            </a: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单位专管员注册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AC545C8-6280-FE19-792D-B3DCD0F5B7E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6333"/>
            <a:ext cx="12192000" cy="598273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31446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已参保单位</a:t>
            </a: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单位专管员注册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12F40E8-8A7E-9D35-C7E4-24314ED528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5501"/>
            <a:ext cx="11693236" cy="573936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631181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未参保单位</a:t>
            </a: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单位专管员注册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E55D1E0D-F302-94AB-02EE-655FBB0826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96333"/>
            <a:ext cx="12295909" cy="5724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3708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未参保单位</a:t>
            </a: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单位专管员注册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9946371-9C2C-4F7C-9095-5DED53FF51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6333"/>
            <a:ext cx="4849091" cy="584263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80071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未参保单位</a:t>
            </a: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单位专管员注册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6582734A-3FD0-B5CC-AF16-1914F0A4A4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96333"/>
            <a:ext cx="11762509" cy="5843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62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34372" y="2065851"/>
            <a:ext cx="3114675" cy="3114675"/>
          </a:xfrm>
          <a:prstGeom prst="rect">
            <a:avLst/>
          </a:prstGeom>
          <a:solidFill>
            <a:srgbClr val="67C3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8" name="文本框 7"/>
          <p:cNvSpPr txBox="1"/>
          <p:nvPr/>
        </p:nvSpPr>
        <p:spPr>
          <a:xfrm>
            <a:off x="4534372" y="1972737"/>
            <a:ext cx="3114675" cy="332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0" dirty="0">
                <a:solidFill>
                  <a:schemeClr val="bg1"/>
                </a:solidFill>
                <a:effectLst>
                  <a:outerShdw blurRad="50800" algn="c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03</a:t>
            </a:r>
            <a:endParaRPr lang="zh-CN" altLang="en-US" sz="21000" dirty="0">
              <a:solidFill>
                <a:schemeClr val="bg1"/>
              </a:solidFill>
              <a:effectLst>
                <a:outerShdw blurRad="50800" algn="ct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3083187"/>
            <a:ext cx="12191999" cy="1080000"/>
          </a:xfrm>
          <a:prstGeom prst="rect">
            <a:avLst/>
          </a:prstGeom>
          <a:solidFill>
            <a:srgbClr val="42BAC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5" name="文本框 4"/>
          <p:cNvSpPr txBox="1"/>
          <p:nvPr/>
        </p:nvSpPr>
        <p:spPr>
          <a:xfrm>
            <a:off x="3446163" y="3339264"/>
            <a:ext cx="529109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业务经办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" y="3339264"/>
            <a:ext cx="880455" cy="67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297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圆角矩形 59"/>
          <p:cNvSpPr/>
          <p:nvPr/>
        </p:nvSpPr>
        <p:spPr>
          <a:xfrm>
            <a:off x="1060813" y="3844191"/>
            <a:ext cx="1133118" cy="1356788"/>
          </a:xfrm>
          <a:prstGeom prst="roundRect">
            <a:avLst>
              <a:gd name="adj" fmla="val 0"/>
            </a:avLst>
          </a:prstGeom>
          <a:solidFill>
            <a:srgbClr val="42BAC8"/>
          </a:solidFill>
          <a:ln w="28575">
            <a:solidFill>
              <a:srgbClr val="A1D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59" name="圆角矩形 58"/>
          <p:cNvSpPr/>
          <p:nvPr/>
        </p:nvSpPr>
        <p:spPr>
          <a:xfrm>
            <a:off x="4971322" y="1656322"/>
            <a:ext cx="1133118" cy="1356788"/>
          </a:xfrm>
          <a:prstGeom prst="roundRect">
            <a:avLst>
              <a:gd name="adj" fmla="val 0"/>
            </a:avLst>
          </a:prstGeom>
          <a:solidFill>
            <a:srgbClr val="42BAC8"/>
          </a:solidFill>
          <a:ln w="28575">
            <a:solidFill>
              <a:srgbClr val="A1D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0" name="圆角矩形 9"/>
          <p:cNvSpPr/>
          <p:nvPr/>
        </p:nvSpPr>
        <p:spPr>
          <a:xfrm>
            <a:off x="1060813" y="1656322"/>
            <a:ext cx="1133118" cy="1356788"/>
          </a:xfrm>
          <a:prstGeom prst="roundRect">
            <a:avLst>
              <a:gd name="adj" fmla="val 0"/>
            </a:avLst>
          </a:prstGeom>
          <a:solidFill>
            <a:srgbClr val="42BAC8"/>
          </a:solidFill>
          <a:ln w="28575">
            <a:solidFill>
              <a:srgbClr val="A1D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1" name="矩形 10"/>
          <p:cNvSpPr/>
          <p:nvPr/>
        </p:nvSpPr>
        <p:spPr>
          <a:xfrm>
            <a:off x="1060813" y="2167992"/>
            <a:ext cx="114815" cy="348075"/>
          </a:xfrm>
          <a:prstGeom prst="rect">
            <a:avLst/>
          </a:prstGeom>
          <a:solidFill>
            <a:srgbClr val="A1DDE3"/>
          </a:solidFill>
          <a:ln>
            <a:solidFill>
              <a:srgbClr val="A1D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12" name="矩形 11"/>
          <p:cNvSpPr/>
          <p:nvPr/>
        </p:nvSpPr>
        <p:spPr>
          <a:xfrm>
            <a:off x="2079116" y="2167992"/>
            <a:ext cx="114815" cy="348075"/>
          </a:xfrm>
          <a:prstGeom prst="rect">
            <a:avLst/>
          </a:prstGeom>
          <a:solidFill>
            <a:srgbClr val="A1DDE3"/>
          </a:solidFill>
          <a:ln>
            <a:solidFill>
              <a:srgbClr val="A1D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cxnSp>
        <p:nvCxnSpPr>
          <p:cNvPr id="13" name="直接连接符 12"/>
          <p:cNvCxnSpPr>
            <a:stCxn id="11" idx="3"/>
            <a:endCxn id="12" idx="1"/>
          </p:cNvCxnSpPr>
          <p:nvPr/>
        </p:nvCxnSpPr>
        <p:spPr>
          <a:xfrm>
            <a:off x="1175628" y="2342030"/>
            <a:ext cx="903487" cy="0"/>
          </a:xfrm>
          <a:prstGeom prst="line">
            <a:avLst/>
          </a:prstGeom>
          <a:ln>
            <a:solidFill>
              <a:srgbClr val="A1DD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文本框 13"/>
          <p:cNvSpPr txBox="1"/>
          <p:nvPr/>
        </p:nvSpPr>
        <p:spPr>
          <a:xfrm>
            <a:off x="1253621" y="1630564"/>
            <a:ext cx="695987" cy="1629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625" dirty="0">
                <a:solidFill>
                  <a:srgbClr val="C8ECF0"/>
                </a:solidFill>
                <a:latin typeface="Impact" panose="020B0806030902050204" pitchFamily="34" charset="0"/>
              </a:rPr>
              <a:t>1</a:t>
            </a:r>
            <a:endParaRPr lang="zh-CN" altLang="en-US" sz="8625" dirty="0">
              <a:solidFill>
                <a:srgbClr val="C8ECF0"/>
              </a:solidFill>
              <a:latin typeface="Impact" panose="020B0806030902050204" pitchFamily="34" charset="0"/>
            </a:endParaRPr>
          </a:p>
        </p:txBody>
      </p:sp>
      <p:sp>
        <p:nvSpPr>
          <p:cNvPr id="21" name="矩形 20"/>
          <p:cNvSpPr/>
          <p:nvPr/>
        </p:nvSpPr>
        <p:spPr>
          <a:xfrm>
            <a:off x="4961802" y="2167992"/>
            <a:ext cx="114815" cy="348075"/>
          </a:xfrm>
          <a:prstGeom prst="rect">
            <a:avLst/>
          </a:prstGeom>
          <a:solidFill>
            <a:srgbClr val="A1DDE3"/>
          </a:solidFill>
          <a:ln>
            <a:solidFill>
              <a:srgbClr val="A1D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22" name="矩形 21"/>
          <p:cNvSpPr/>
          <p:nvPr/>
        </p:nvSpPr>
        <p:spPr>
          <a:xfrm>
            <a:off x="5980105" y="2167992"/>
            <a:ext cx="114815" cy="348075"/>
          </a:xfrm>
          <a:prstGeom prst="rect">
            <a:avLst/>
          </a:prstGeom>
          <a:solidFill>
            <a:srgbClr val="A1DDE3"/>
          </a:solidFill>
          <a:ln>
            <a:solidFill>
              <a:srgbClr val="A1D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cxnSp>
        <p:nvCxnSpPr>
          <p:cNvPr id="23" name="直接连接符 22"/>
          <p:cNvCxnSpPr>
            <a:stCxn id="21" idx="3"/>
            <a:endCxn id="22" idx="1"/>
          </p:cNvCxnSpPr>
          <p:nvPr/>
        </p:nvCxnSpPr>
        <p:spPr>
          <a:xfrm>
            <a:off x="5076617" y="2342030"/>
            <a:ext cx="903487" cy="0"/>
          </a:xfrm>
          <a:prstGeom prst="line">
            <a:avLst/>
          </a:prstGeom>
          <a:ln>
            <a:solidFill>
              <a:srgbClr val="A1DD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文本框 23"/>
          <p:cNvSpPr txBox="1"/>
          <p:nvPr/>
        </p:nvSpPr>
        <p:spPr>
          <a:xfrm>
            <a:off x="5103997" y="1617685"/>
            <a:ext cx="848730" cy="1629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625" dirty="0">
                <a:solidFill>
                  <a:srgbClr val="C8ECF0"/>
                </a:solidFill>
                <a:latin typeface="Impact" panose="020B0806030902050204" pitchFamily="34" charset="0"/>
              </a:rPr>
              <a:t>2</a:t>
            </a:r>
            <a:endParaRPr lang="zh-CN" altLang="en-US" sz="8625" dirty="0">
              <a:solidFill>
                <a:srgbClr val="C8ECF0"/>
              </a:solidFill>
              <a:latin typeface="Impact" panose="020B0806030902050204" pitchFamily="34" charset="0"/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1060813" y="4340017"/>
            <a:ext cx="114815" cy="348075"/>
          </a:xfrm>
          <a:prstGeom prst="rect">
            <a:avLst/>
          </a:prstGeom>
          <a:solidFill>
            <a:srgbClr val="A1DDE3"/>
          </a:solidFill>
          <a:ln>
            <a:solidFill>
              <a:srgbClr val="A1D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32" name="矩形 31"/>
          <p:cNvSpPr/>
          <p:nvPr/>
        </p:nvSpPr>
        <p:spPr>
          <a:xfrm>
            <a:off x="2079116" y="4340017"/>
            <a:ext cx="114815" cy="348075"/>
          </a:xfrm>
          <a:prstGeom prst="rect">
            <a:avLst/>
          </a:prstGeom>
          <a:solidFill>
            <a:srgbClr val="A1DDE3"/>
          </a:solidFill>
          <a:ln>
            <a:solidFill>
              <a:srgbClr val="A1DDE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cxnSp>
        <p:nvCxnSpPr>
          <p:cNvPr id="33" name="直接连接符 32"/>
          <p:cNvCxnSpPr>
            <a:stCxn id="31" idx="3"/>
            <a:endCxn id="32" idx="1"/>
          </p:cNvCxnSpPr>
          <p:nvPr/>
        </p:nvCxnSpPr>
        <p:spPr>
          <a:xfrm>
            <a:off x="1175628" y="4514055"/>
            <a:ext cx="903487" cy="0"/>
          </a:xfrm>
          <a:prstGeom prst="line">
            <a:avLst/>
          </a:prstGeom>
          <a:ln>
            <a:solidFill>
              <a:srgbClr val="A1DDE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33"/>
          <p:cNvSpPr txBox="1"/>
          <p:nvPr/>
        </p:nvSpPr>
        <p:spPr>
          <a:xfrm>
            <a:off x="1184606" y="3815468"/>
            <a:ext cx="885534" cy="16297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8625" dirty="0">
                <a:solidFill>
                  <a:srgbClr val="C8ECF0"/>
                </a:solidFill>
                <a:latin typeface="Impact" panose="020B0806030902050204" pitchFamily="34" charset="0"/>
              </a:rPr>
              <a:t>3</a:t>
            </a:r>
            <a:endParaRPr lang="zh-CN" altLang="en-US" sz="8625" dirty="0">
              <a:solidFill>
                <a:srgbClr val="C8ECF0"/>
              </a:solidFill>
              <a:latin typeface="Impact" panose="020B0806030902050204" pitchFamily="34" charset="0"/>
            </a:endParaRPr>
          </a:p>
        </p:txBody>
      </p:sp>
      <p:sp>
        <p:nvSpPr>
          <p:cNvPr id="45" name="文本框 44"/>
          <p:cNvSpPr txBox="1"/>
          <p:nvPr/>
        </p:nvSpPr>
        <p:spPr>
          <a:xfrm>
            <a:off x="2206810" y="1969633"/>
            <a:ext cx="2323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系统介绍</a:t>
            </a:r>
          </a:p>
        </p:txBody>
      </p:sp>
      <p:sp>
        <p:nvSpPr>
          <p:cNvPr id="51" name="文本框 50"/>
          <p:cNvSpPr txBox="1"/>
          <p:nvPr/>
        </p:nvSpPr>
        <p:spPr>
          <a:xfrm>
            <a:off x="6132198" y="1983326"/>
            <a:ext cx="2323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用户管理</a:t>
            </a:r>
          </a:p>
        </p:txBody>
      </p:sp>
      <p:sp>
        <p:nvSpPr>
          <p:cNvPr id="52" name="文本框 51"/>
          <p:cNvSpPr txBox="1"/>
          <p:nvPr/>
        </p:nvSpPr>
        <p:spPr>
          <a:xfrm>
            <a:off x="2221309" y="4133953"/>
            <a:ext cx="23235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zh-CN" altLang="en-US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经办业务</a:t>
            </a:r>
          </a:p>
        </p:txBody>
      </p:sp>
      <p:grpSp>
        <p:nvGrpSpPr>
          <p:cNvPr id="58" name="组合 57"/>
          <p:cNvGrpSpPr/>
          <p:nvPr/>
        </p:nvGrpSpPr>
        <p:grpSpPr>
          <a:xfrm>
            <a:off x="2195551" y="2292436"/>
            <a:ext cx="2389325" cy="90152"/>
            <a:chOff x="2195551" y="2292436"/>
            <a:chExt cx="2389325" cy="90152"/>
          </a:xfrm>
        </p:grpSpPr>
        <p:cxnSp>
          <p:nvCxnSpPr>
            <p:cNvPr id="56" name="直接连接符 55"/>
            <p:cNvCxnSpPr/>
            <p:nvPr/>
          </p:nvCxnSpPr>
          <p:spPr>
            <a:xfrm>
              <a:off x="2195551" y="2342030"/>
              <a:ext cx="2296194" cy="0"/>
            </a:xfrm>
            <a:prstGeom prst="line">
              <a:avLst/>
            </a:prstGeom>
            <a:ln>
              <a:solidFill>
                <a:srgbClr val="67C3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/>
            <p:cNvSpPr/>
            <p:nvPr/>
          </p:nvSpPr>
          <p:spPr>
            <a:xfrm>
              <a:off x="4494724" y="2292436"/>
              <a:ext cx="90152" cy="90152"/>
            </a:xfrm>
            <a:prstGeom prst="ellipse">
              <a:avLst/>
            </a:prstGeom>
            <a:solidFill>
              <a:srgbClr val="67C3C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6122298" y="2292436"/>
            <a:ext cx="2389325" cy="90152"/>
            <a:chOff x="2195551" y="2292436"/>
            <a:chExt cx="2389325" cy="90152"/>
          </a:xfrm>
        </p:grpSpPr>
        <p:cxnSp>
          <p:nvCxnSpPr>
            <p:cNvPr id="63" name="直接连接符 62"/>
            <p:cNvCxnSpPr/>
            <p:nvPr/>
          </p:nvCxnSpPr>
          <p:spPr>
            <a:xfrm>
              <a:off x="2195551" y="2342030"/>
              <a:ext cx="2296194" cy="0"/>
            </a:xfrm>
            <a:prstGeom prst="line">
              <a:avLst/>
            </a:prstGeom>
            <a:ln>
              <a:solidFill>
                <a:srgbClr val="67C3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4" name="椭圆 63"/>
            <p:cNvSpPr/>
            <p:nvPr/>
          </p:nvSpPr>
          <p:spPr>
            <a:xfrm>
              <a:off x="4494724" y="2292436"/>
              <a:ext cx="90152" cy="90152"/>
            </a:xfrm>
            <a:prstGeom prst="ellipse">
              <a:avLst/>
            </a:prstGeom>
            <a:solidFill>
              <a:srgbClr val="67C3C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2195551" y="4468979"/>
            <a:ext cx="2389325" cy="90152"/>
            <a:chOff x="2195551" y="2292436"/>
            <a:chExt cx="2389325" cy="90152"/>
          </a:xfrm>
        </p:grpSpPr>
        <p:cxnSp>
          <p:nvCxnSpPr>
            <p:cNvPr id="66" name="直接连接符 65"/>
            <p:cNvCxnSpPr/>
            <p:nvPr/>
          </p:nvCxnSpPr>
          <p:spPr>
            <a:xfrm>
              <a:off x="2195551" y="2342030"/>
              <a:ext cx="2296194" cy="0"/>
            </a:xfrm>
            <a:prstGeom prst="line">
              <a:avLst/>
            </a:prstGeom>
            <a:ln>
              <a:solidFill>
                <a:srgbClr val="67C3C7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7" name="椭圆 66"/>
            <p:cNvSpPr/>
            <p:nvPr/>
          </p:nvSpPr>
          <p:spPr>
            <a:xfrm>
              <a:off x="4494724" y="2292436"/>
              <a:ext cx="90152" cy="90152"/>
            </a:xfrm>
            <a:prstGeom prst="ellipse">
              <a:avLst/>
            </a:prstGeom>
            <a:solidFill>
              <a:srgbClr val="67C3C7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</p:grp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25701"/>
            <a:ext cx="12192000" cy="6390799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欢迎页面</a:t>
            </a:r>
          </a:p>
        </p:txBody>
      </p:sp>
      <p:sp>
        <p:nvSpPr>
          <p:cNvPr id="7" name="圆角矩形标注 6"/>
          <p:cNvSpPr/>
          <p:nvPr/>
        </p:nvSpPr>
        <p:spPr>
          <a:xfrm>
            <a:off x="130672" y="3106900"/>
            <a:ext cx="1157108" cy="383059"/>
          </a:xfrm>
          <a:prstGeom prst="wedgeRoundRectCallout">
            <a:avLst>
              <a:gd name="adj1" fmla="val 48747"/>
              <a:gd name="adj2" fmla="val 10920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经办菜单</a:t>
            </a:r>
          </a:p>
        </p:txBody>
      </p:sp>
      <p:sp>
        <p:nvSpPr>
          <p:cNvPr id="6" name="圆角矩形标注 5"/>
          <p:cNvSpPr/>
          <p:nvPr/>
        </p:nvSpPr>
        <p:spPr>
          <a:xfrm>
            <a:off x="2251667" y="2893882"/>
            <a:ext cx="1735662" cy="426036"/>
          </a:xfrm>
          <a:prstGeom prst="wedgeRoundRectCallout">
            <a:avLst>
              <a:gd name="adj1" fmla="val 48747"/>
              <a:gd name="adj2" fmla="val 10920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本月业务总览</a:t>
            </a:r>
          </a:p>
        </p:txBody>
      </p:sp>
      <p:sp>
        <p:nvSpPr>
          <p:cNvPr id="8" name="圆角矩形标注 7"/>
          <p:cNvSpPr/>
          <p:nvPr/>
        </p:nvSpPr>
        <p:spPr>
          <a:xfrm>
            <a:off x="3368606" y="3647920"/>
            <a:ext cx="1157108" cy="383059"/>
          </a:xfrm>
          <a:prstGeom prst="wedgeRoundRectCallout">
            <a:avLst>
              <a:gd name="adj1" fmla="val 48747"/>
              <a:gd name="adj2" fmla="val 10920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自定菜单</a:t>
            </a:r>
          </a:p>
        </p:txBody>
      </p:sp>
      <p:sp>
        <p:nvSpPr>
          <p:cNvPr id="9" name="圆角矩形标注 8"/>
          <p:cNvSpPr/>
          <p:nvPr/>
        </p:nvSpPr>
        <p:spPr>
          <a:xfrm>
            <a:off x="2645272" y="5102307"/>
            <a:ext cx="1157108" cy="383059"/>
          </a:xfrm>
          <a:prstGeom prst="wedgeRoundRectCallout">
            <a:avLst>
              <a:gd name="adj1" fmla="val 48747"/>
              <a:gd name="adj2" fmla="val 10920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常见问题</a:t>
            </a:r>
          </a:p>
        </p:txBody>
      </p:sp>
      <p:sp>
        <p:nvSpPr>
          <p:cNvPr id="10" name="圆角矩形标注 9"/>
          <p:cNvSpPr/>
          <p:nvPr/>
        </p:nvSpPr>
        <p:spPr>
          <a:xfrm>
            <a:off x="7445872" y="1941040"/>
            <a:ext cx="1157108" cy="383059"/>
          </a:xfrm>
          <a:prstGeom prst="wedgeRoundRectCallout">
            <a:avLst>
              <a:gd name="adj1" fmla="val 48747"/>
              <a:gd name="adj2" fmla="val 10920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信息公告</a:t>
            </a:r>
          </a:p>
        </p:txBody>
      </p:sp>
      <p:sp>
        <p:nvSpPr>
          <p:cNvPr id="11" name="圆角矩形标注 10"/>
          <p:cNvSpPr/>
          <p:nvPr/>
        </p:nvSpPr>
        <p:spPr>
          <a:xfrm>
            <a:off x="7499212" y="5102306"/>
            <a:ext cx="1157108" cy="383059"/>
          </a:xfrm>
          <a:prstGeom prst="wedgeRoundRectCallout">
            <a:avLst>
              <a:gd name="adj1" fmla="val 48747"/>
              <a:gd name="adj2" fmla="val 10920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业务待办</a:t>
            </a:r>
          </a:p>
        </p:txBody>
      </p:sp>
      <p:sp>
        <p:nvSpPr>
          <p:cNvPr id="12" name="圆角矩形标注 11"/>
          <p:cNvSpPr/>
          <p:nvPr/>
        </p:nvSpPr>
        <p:spPr>
          <a:xfrm>
            <a:off x="5718054" y="1194280"/>
            <a:ext cx="1157108" cy="383059"/>
          </a:xfrm>
          <a:prstGeom prst="wedgeRoundRectCallout">
            <a:avLst>
              <a:gd name="adj1" fmla="val 48747"/>
              <a:gd name="adj2" fmla="val 10920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“</a:t>
            </a:r>
            <a:r>
              <a:rPr lang="zh-CN" altLang="en-US" dirty="0"/>
              <a:t>我的</a:t>
            </a:r>
            <a:r>
              <a:rPr lang="en-US" altLang="zh-CN" dirty="0"/>
              <a:t>”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16782375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智能搜索全方位导航系统功能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17207" y="2533403"/>
            <a:ext cx="8674793" cy="43986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10528"/>
            <a:ext cx="6965284" cy="134885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3313" y="1373440"/>
            <a:ext cx="1272650" cy="4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5997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6333"/>
            <a:ext cx="12192000" cy="5769332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6296608" y="496169"/>
            <a:ext cx="52430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消息推送</a:t>
            </a:r>
          </a:p>
        </p:txBody>
      </p:sp>
    </p:spTree>
    <p:extLst>
      <p:ext uri="{BB962C8B-B14F-4D97-AF65-F5344CB8AC3E}">
        <p14:creationId xmlns:p14="http://schemas.microsoft.com/office/powerpoint/2010/main" val="196729647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消息推送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510"/>
            <a:ext cx="12162659" cy="582149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13746" y="907730"/>
            <a:ext cx="4648913" cy="105070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69589" y="1021564"/>
            <a:ext cx="1272650" cy="4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10692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主题替换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514"/>
            <a:ext cx="12192000" cy="569256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8030" y="354081"/>
            <a:ext cx="6887597" cy="145886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55729" y="591233"/>
            <a:ext cx="1272650" cy="4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03176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与单位用户关联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0376"/>
            <a:ext cx="12192000" cy="573500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0356" y="377323"/>
            <a:ext cx="5928874" cy="13183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9865" y="590493"/>
            <a:ext cx="1272650" cy="4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799352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消息推送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998" y="1164629"/>
            <a:ext cx="2743438" cy="45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043508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密码修改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9659"/>
            <a:ext cx="12219676" cy="574834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09559" y="920163"/>
            <a:ext cx="5928874" cy="131837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67794" y="1048988"/>
            <a:ext cx="1272650" cy="4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5712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09660"/>
            <a:ext cx="12192000" cy="5748340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密码修改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9394" y="511438"/>
            <a:ext cx="5791702" cy="1196444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47211" y="624994"/>
            <a:ext cx="1272650" cy="411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767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36509"/>
            <a:ext cx="12192001" cy="5902675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常用菜单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125" y="2929538"/>
            <a:ext cx="3977985" cy="1135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0039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34372" y="2065851"/>
            <a:ext cx="3114675" cy="3114675"/>
          </a:xfrm>
          <a:prstGeom prst="rect">
            <a:avLst/>
          </a:prstGeom>
          <a:solidFill>
            <a:srgbClr val="67C3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8" name="文本框 7"/>
          <p:cNvSpPr txBox="1"/>
          <p:nvPr/>
        </p:nvSpPr>
        <p:spPr>
          <a:xfrm>
            <a:off x="4534372" y="1972737"/>
            <a:ext cx="3114675" cy="332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0" dirty="0">
                <a:solidFill>
                  <a:schemeClr val="bg1"/>
                </a:solidFill>
                <a:effectLst>
                  <a:outerShdw blurRad="50800" algn="c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01</a:t>
            </a:r>
            <a:endParaRPr lang="zh-CN" altLang="en-US" sz="21000" dirty="0">
              <a:solidFill>
                <a:schemeClr val="bg1"/>
              </a:solidFill>
              <a:effectLst>
                <a:outerShdw blurRad="50800" algn="ct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3083187"/>
            <a:ext cx="12191999" cy="1080000"/>
          </a:xfrm>
          <a:prstGeom prst="rect">
            <a:avLst/>
          </a:prstGeom>
          <a:solidFill>
            <a:srgbClr val="42BAC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5" name="文本框 4"/>
          <p:cNvSpPr txBox="1"/>
          <p:nvPr/>
        </p:nvSpPr>
        <p:spPr>
          <a:xfrm>
            <a:off x="3446163" y="3339264"/>
            <a:ext cx="529109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系统介绍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" y="3339264"/>
            <a:ext cx="880455" cy="674025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通知公告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41232"/>
            <a:ext cx="12192001" cy="5728532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82" y="4563991"/>
            <a:ext cx="4046571" cy="1592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7432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常见问题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6623"/>
            <a:ext cx="12220482" cy="5741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54492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业务待办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8062"/>
            <a:ext cx="12148953" cy="5709938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87008"/>
            <a:ext cx="5048250" cy="2238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5373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>
            <a:grpSpLocks noChangeAspect="1"/>
          </p:cNvGrpSpPr>
          <p:nvPr/>
        </p:nvGrpSpPr>
        <p:grpSpPr>
          <a:xfrm>
            <a:off x="1050436" y="2011959"/>
            <a:ext cx="1486971" cy="1982630"/>
            <a:chOff x="5816601" y="-11436350"/>
            <a:chExt cx="404813" cy="539751"/>
          </a:xfrm>
          <a:solidFill>
            <a:schemeClr val="bg1">
              <a:lumMod val="50000"/>
            </a:schemeClr>
          </a:solidFill>
        </p:grpSpPr>
        <p:sp>
          <p:nvSpPr>
            <p:cNvPr id="3" name="Freeform 178"/>
            <p:cNvSpPr/>
            <p:nvPr/>
          </p:nvSpPr>
          <p:spPr bwMode="auto">
            <a:xfrm>
              <a:off x="5816601" y="-11345862"/>
              <a:ext cx="404813" cy="449263"/>
            </a:xfrm>
            <a:custGeom>
              <a:avLst/>
              <a:gdLst>
                <a:gd name="T0" fmla="*/ 43 w 255"/>
                <a:gd name="T1" fmla="*/ 92 h 283"/>
                <a:gd name="T2" fmla="*/ 99 w 255"/>
                <a:gd name="T3" fmla="*/ 35 h 283"/>
                <a:gd name="T4" fmla="*/ 128 w 255"/>
                <a:gd name="T5" fmla="*/ 35 h 283"/>
                <a:gd name="T6" fmla="*/ 85 w 255"/>
                <a:gd name="T7" fmla="*/ 113 h 283"/>
                <a:gd name="T8" fmla="*/ 85 w 255"/>
                <a:gd name="T9" fmla="*/ 198 h 283"/>
                <a:gd name="T10" fmla="*/ 0 w 255"/>
                <a:gd name="T11" fmla="*/ 198 h 283"/>
                <a:gd name="T12" fmla="*/ 0 w 255"/>
                <a:gd name="T13" fmla="*/ 227 h 283"/>
                <a:gd name="T14" fmla="*/ 113 w 255"/>
                <a:gd name="T15" fmla="*/ 227 h 283"/>
                <a:gd name="T16" fmla="*/ 113 w 255"/>
                <a:gd name="T17" fmla="*/ 141 h 283"/>
                <a:gd name="T18" fmla="*/ 170 w 255"/>
                <a:gd name="T19" fmla="*/ 191 h 283"/>
                <a:gd name="T20" fmla="*/ 170 w 255"/>
                <a:gd name="T21" fmla="*/ 283 h 283"/>
                <a:gd name="T22" fmla="*/ 199 w 255"/>
                <a:gd name="T23" fmla="*/ 283 h 283"/>
                <a:gd name="T24" fmla="*/ 199 w 255"/>
                <a:gd name="T25" fmla="*/ 170 h 283"/>
                <a:gd name="T26" fmla="*/ 142 w 255"/>
                <a:gd name="T27" fmla="*/ 120 h 283"/>
                <a:gd name="T28" fmla="*/ 156 w 255"/>
                <a:gd name="T29" fmla="*/ 85 h 283"/>
                <a:gd name="T30" fmla="*/ 170 w 255"/>
                <a:gd name="T31" fmla="*/ 99 h 283"/>
                <a:gd name="T32" fmla="*/ 255 w 255"/>
                <a:gd name="T33" fmla="*/ 99 h 283"/>
                <a:gd name="T34" fmla="*/ 255 w 255"/>
                <a:gd name="T35" fmla="*/ 71 h 283"/>
                <a:gd name="T36" fmla="*/ 184 w 255"/>
                <a:gd name="T37" fmla="*/ 71 h 283"/>
                <a:gd name="T38" fmla="*/ 184 w 255"/>
                <a:gd name="T39" fmla="*/ 0 h 283"/>
                <a:gd name="T40" fmla="*/ 85 w 255"/>
                <a:gd name="T41" fmla="*/ 0 h 283"/>
                <a:gd name="T42" fmla="*/ 28 w 255"/>
                <a:gd name="T43" fmla="*/ 78 h 283"/>
                <a:gd name="T44" fmla="*/ 43 w 255"/>
                <a:gd name="T45" fmla="*/ 92 h 2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55" h="283">
                  <a:moveTo>
                    <a:pt x="43" y="92"/>
                  </a:moveTo>
                  <a:lnTo>
                    <a:pt x="99" y="35"/>
                  </a:lnTo>
                  <a:lnTo>
                    <a:pt x="128" y="35"/>
                  </a:lnTo>
                  <a:lnTo>
                    <a:pt x="85" y="113"/>
                  </a:lnTo>
                  <a:lnTo>
                    <a:pt x="85" y="198"/>
                  </a:lnTo>
                  <a:lnTo>
                    <a:pt x="0" y="198"/>
                  </a:lnTo>
                  <a:lnTo>
                    <a:pt x="0" y="227"/>
                  </a:lnTo>
                  <a:lnTo>
                    <a:pt x="113" y="227"/>
                  </a:lnTo>
                  <a:lnTo>
                    <a:pt x="113" y="141"/>
                  </a:lnTo>
                  <a:lnTo>
                    <a:pt x="170" y="191"/>
                  </a:lnTo>
                  <a:lnTo>
                    <a:pt x="170" y="283"/>
                  </a:lnTo>
                  <a:lnTo>
                    <a:pt x="199" y="283"/>
                  </a:lnTo>
                  <a:lnTo>
                    <a:pt x="199" y="170"/>
                  </a:lnTo>
                  <a:lnTo>
                    <a:pt x="142" y="120"/>
                  </a:lnTo>
                  <a:lnTo>
                    <a:pt x="156" y="85"/>
                  </a:lnTo>
                  <a:lnTo>
                    <a:pt x="170" y="99"/>
                  </a:lnTo>
                  <a:lnTo>
                    <a:pt x="255" y="99"/>
                  </a:lnTo>
                  <a:lnTo>
                    <a:pt x="255" y="71"/>
                  </a:lnTo>
                  <a:lnTo>
                    <a:pt x="184" y="71"/>
                  </a:lnTo>
                  <a:lnTo>
                    <a:pt x="184" y="0"/>
                  </a:lnTo>
                  <a:lnTo>
                    <a:pt x="85" y="0"/>
                  </a:lnTo>
                  <a:lnTo>
                    <a:pt x="28" y="78"/>
                  </a:lnTo>
                  <a:lnTo>
                    <a:pt x="43" y="9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  <p:sp>
          <p:nvSpPr>
            <p:cNvPr id="4" name="Oval 179"/>
            <p:cNvSpPr>
              <a:spLocks noChangeArrowheads="1"/>
            </p:cNvSpPr>
            <p:nvPr/>
          </p:nvSpPr>
          <p:spPr bwMode="auto">
            <a:xfrm>
              <a:off x="6086475" y="-11436350"/>
              <a:ext cx="90488" cy="904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765366" y="4326973"/>
            <a:ext cx="2885140" cy="382615"/>
          </a:xfrm>
          <a:prstGeom prst="rect">
            <a:avLst/>
          </a:prstGeom>
          <a:solidFill>
            <a:srgbClr val="67C3C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Step 01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347800" y="3491532"/>
            <a:ext cx="2885140" cy="382615"/>
          </a:xfrm>
          <a:prstGeom prst="rect">
            <a:avLst/>
          </a:prstGeom>
          <a:solidFill>
            <a:srgbClr val="59595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Step 02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5930233" y="2656092"/>
            <a:ext cx="2885140" cy="382615"/>
          </a:xfrm>
          <a:prstGeom prst="rect">
            <a:avLst/>
          </a:prstGeom>
          <a:solidFill>
            <a:srgbClr val="67C3C7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Step 03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8512664" y="1820652"/>
            <a:ext cx="2885140" cy="382615"/>
          </a:xfrm>
          <a:prstGeom prst="rect">
            <a:avLst/>
          </a:prstGeom>
          <a:solidFill>
            <a:srgbClr val="595959"/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Step 04</a:t>
            </a:r>
            <a:endParaRPr kumimoji="0" lang="zh-CN" altLang="en-US" sz="16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8866454" y="2711524"/>
            <a:ext cx="2789039" cy="129266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即时办结业务，在信息申报后，即为业务办结。需审核业务，可在通过以下渠道获取审核进度，</a:t>
            </a: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：对应业务的申报功能。</a:t>
            </a: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：消息提示。</a:t>
            </a: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</a:t>
            </a: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：</a:t>
            </a:r>
            <a:r>
              <a:rPr lang="en-US" altLang="zh-CN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App</a:t>
            </a: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信息提示</a:t>
            </a:r>
          </a:p>
        </p:txBody>
      </p:sp>
      <p:sp>
        <p:nvSpPr>
          <p:cNvPr id="15" name="矩形 14"/>
          <p:cNvSpPr/>
          <p:nvPr/>
        </p:nvSpPr>
        <p:spPr>
          <a:xfrm>
            <a:off x="8879334" y="2344342"/>
            <a:ext cx="1603044" cy="4247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审核通过</a:t>
            </a:r>
          </a:p>
        </p:txBody>
      </p:sp>
      <p:sp>
        <p:nvSpPr>
          <p:cNvPr id="16" name="矩形 15"/>
          <p:cNvSpPr/>
          <p:nvPr/>
        </p:nvSpPr>
        <p:spPr>
          <a:xfrm>
            <a:off x="6432348" y="3929739"/>
            <a:ext cx="2789039" cy="10525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根据业务系统的要求，业务分为可即时办结和需要审核两类业务。在相同类型业务没办结之前，不能重复申请。</a:t>
            </a:r>
          </a:p>
        </p:txBody>
      </p:sp>
      <p:sp>
        <p:nvSpPr>
          <p:cNvPr id="17" name="矩形 16"/>
          <p:cNvSpPr/>
          <p:nvPr/>
        </p:nvSpPr>
        <p:spPr>
          <a:xfrm>
            <a:off x="6432348" y="3254656"/>
            <a:ext cx="1603044" cy="7571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即时办结，等待审核信息</a:t>
            </a:r>
          </a:p>
        </p:txBody>
      </p:sp>
      <p:sp>
        <p:nvSpPr>
          <p:cNvPr id="18" name="矩形 17"/>
          <p:cNvSpPr/>
          <p:nvPr/>
        </p:nvSpPr>
        <p:spPr>
          <a:xfrm>
            <a:off x="3824154" y="4420156"/>
            <a:ext cx="2789039" cy="105259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对应网上服务大厅各类业务申请的申报功能，如单位信息变更申报，提交申报信息前，需要按系统提示添加附件材料。</a:t>
            </a:r>
          </a:p>
        </p:txBody>
      </p:sp>
      <p:sp>
        <p:nvSpPr>
          <p:cNvPr id="19" name="矩形 18"/>
          <p:cNvSpPr/>
          <p:nvPr/>
        </p:nvSpPr>
        <p:spPr>
          <a:xfrm>
            <a:off x="3837034" y="4052974"/>
            <a:ext cx="1603044" cy="4247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业务信息申报</a:t>
            </a:r>
          </a:p>
        </p:txBody>
      </p:sp>
      <p:sp>
        <p:nvSpPr>
          <p:cNvPr id="20" name="矩形 19"/>
          <p:cNvSpPr/>
          <p:nvPr/>
        </p:nvSpPr>
        <p:spPr>
          <a:xfrm>
            <a:off x="752486" y="5314409"/>
            <a:ext cx="2789039" cy="8125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sz="13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对应网上服务大厅各类业务申请的录入功能，如增员录入，职工信息变更录入，减员导盘录入</a:t>
            </a:r>
          </a:p>
        </p:txBody>
      </p:sp>
      <p:sp>
        <p:nvSpPr>
          <p:cNvPr id="21" name="矩形 20"/>
          <p:cNvSpPr/>
          <p:nvPr/>
        </p:nvSpPr>
        <p:spPr>
          <a:xfrm>
            <a:off x="765366" y="4947227"/>
            <a:ext cx="1603044" cy="42473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>
              <a:lnSpc>
                <a:spcPct val="120000"/>
              </a:lnSpc>
            </a:pPr>
            <a:r>
              <a:rPr lang="zh-CN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业务信息录入</a:t>
            </a:r>
          </a:p>
        </p:txBody>
      </p:sp>
      <p:sp>
        <p:nvSpPr>
          <p:cNvPr id="22" name="矩形 21"/>
          <p:cNvSpPr/>
          <p:nvPr/>
        </p:nvSpPr>
        <p:spPr>
          <a:xfrm>
            <a:off x="6296608" y="496169"/>
            <a:ext cx="52430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经办业务流程</a:t>
            </a:r>
          </a:p>
        </p:txBody>
      </p:sp>
    </p:spTree>
    <p:extLst>
      <p:ext uri="{BB962C8B-B14F-4D97-AF65-F5344CB8AC3E}">
        <p14:creationId xmlns:p14="http://schemas.microsoft.com/office/powerpoint/2010/main" val="382470204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增员录入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06987"/>
            <a:ext cx="12192001" cy="5751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163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1048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增员导盘录入</a:t>
            </a:r>
          </a:p>
          <a:p>
            <a:pPr>
              <a:lnSpc>
                <a:spcPct val="150000"/>
              </a:lnSpc>
            </a:pPr>
            <a:endParaRPr lang="zh-CN" altLang="en-US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3741"/>
            <a:ext cx="12192000" cy="5744259"/>
          </a:xfrm>
          <a:prstGeom prst="rect">
            <a:avLst/>
          </a:prstGeom>
        </p:spPr>
      </p:pic>
      <p:sp>
        <p:nvSpPr>
          <p:cNvPr id="4" name="圆角矩形标注 3"/>
          <p:cNvSpPr/>
          <p:nvPr/>
        </p:nvSpPr>
        <p:spPr>
          <a:xfrm>
            <a:off x="6296608" y="2028557"/>
            <a:ext cx="1516380" cy="556260"/>
          </a:xfrm>
          <a:prstGeom prst="wedgeRoundRectCallout">
            <a:avLst>
              <a:gd name="adj1" fmla="val 70846"/>
              <a:gd name="adj2" fmla="val 60671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1</a:t>
            </a:r>
            <a:r>
              <a:rPr lang="zh-CN" altLang="en-US" dirty="0"/>
              <a:t>：下载模版填写信息</a:t>
            </a:r>
          </a:p>
        </p:txBody>
      </p:sp>
      <p:sp>
        <p:nvSpPr>
          <p:cNvPr id="5" name="圆角矩形标注 4"/>
          <p:cNvSpPr/>
          <p:nvPr/>
        </p:nvSpPr>
        <p:spPr>
          <a:xfrm>
            <a:off x="4980916" y="3901487"/>
            <a:ext cx="1691641" cy="599367"/>
          </a:xfrm>
          <a:prstGeom prst="wedgeRoundRectCallout">
            <a:avLst>
              <a:gd name="adj1" fmla="val 75659"/>
              <a:gd name="adj2" fmla="val -70683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/>
              <a:t>2</a:t>
            </a:r>
            <a:r>
              <a:rPr lang="zh-CN" altLang="en-US" dirty="0"/>
              <a:t>：上传模版批量录入数据</a:t>
            </a:r>
          </a:p>
        </p:txBody>
      </p:sp>
    </p:spTree>
    <p:extLst>
      <p:ext uri="{BB962C8B-B14F-4D97-AF65-F5344CB8AC3E}">
        <p14:creationId xmlns:p14="http://schemas.microsoft.com/office/powerpoint/2010/main" val="2451392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增员申报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1131206"/>
            <a:ext cx="12184698" cy="57267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58475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附件上传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6352"/>
            <a:ext cx="12192000" cy="573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59328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减员录入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1968"/>
            <a:ext cx="12192000" cy="5736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57088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减员导盘录入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6154"/>
            <a:ext cx="12192000" cy="5731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84565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296608" y="496169"/>
            <a:ext cx="52430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网上服务大厅系统功能菜单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5540066"/>
              </p:ext>
            </p:extLst>
          </p:nvPr>
        </p:nvGraphicFramePr>
        <p:xfrm>
          <a:off x="1006504" y="1254823"/>
          <a:ext cx="10447662" cy="53596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3890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978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4162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56929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80801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序号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一级菜单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二级菜单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说明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80801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职工参保登记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---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人员增加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增员录入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80801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增员导盘录入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80801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增员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申报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80801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4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职工参保登记</a:t>
                      </a: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---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人员减少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减员录入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80801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减员导盘录入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80801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减员申报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80801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7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职工信息变更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职工信息变更录入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09208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职工信息变更申报</a:t>
                      </a: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80801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9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单位信息变更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单位信息变更录入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0801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10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单位信息变更申报</a:t>
                      </a: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0801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11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单位参保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单位参保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录入</a:t>
                      </a:r>
                      <a:endParaRPr lang="zh-CN" alt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80801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单位参保申报</a:t>
                      </a:r>
                      <a:endParaRPr lang="zh-CN" altLang="en-US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CN" altLang="en-US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380801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跨省转移接续</a:t>
                      </a: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转移接续录入</a:t>
                      </a: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34570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减员导盘录入</a:t>
            </a: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导盘模式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96333"/>
            <a:ext cx="7643522" cy="3779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9238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1048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减员导盘录入</a:t>
            </a: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勾选模式</a:t>
            </a:r>
          </a:p>
          <a:p>
            <a:pPr>
              <a:lnSpc>
                <a:spcPct val="150000"/>
              </a:lnSpc>
            </a:pPr>
            <a:endParaRPr lang="zh-CN" altLang="en-US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32914"/>
            <a:ext cx="12183113" cy="5725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79222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减员导盘录入</a:t>
            </a: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添加模式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2408"/>
            <a:ext cx="12165504" cy="5755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59803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减员申报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24802"/>
            <a:ext cx="12220349" cy="5733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12786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职工信息变更录入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9654"/>
            <a:ext cx="12225098" cy="573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26418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职工信息变更申报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552"/>
            <a:ext cx="12192000" cy="5746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4178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单位信息变更录入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1185"/>
            <a:ext cx="12186609" cy="5746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417384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单位信息变更录入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3780"/>
            <a:ext cx="12192000" cy="5744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148451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单位信息变更申报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4045"/>
            <a:ext cx="12192000" cy="5753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49633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申报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09" y="1036510"/>
            <a:ext cx="12148691" cy="5821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780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网上服务大厅系统功能菜单</a:t>
            </a:r>
          </a:p>
        </p:txBody>
      </p:sp>
      <p:graphicFrame>
        <p:nvGraphicFramePr>
          <p:cNvPr id="9" name="表格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7839858"/>
              </p:ext>
            </p:extLst>
          </p:nvPr>
        </p:nvGraphicFramePr>
        <p:xfrm>
          <a:off x="1091962" y="1186456"/>
          <a:ext cx="10051754" cy="48485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33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88423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83015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343404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序号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一级菜单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二级菜单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/>
                        <a:t>说明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14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跨省转移接续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转移接续申报</a:t>
                      </a: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查询业务</a:t>
                      </a: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单位</a:t>
                      </a: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综合</a:t>
                      </a:r>
                      <a:r>
                        <a:rPr lang="zh-CN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查询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16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个人综合查询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17</a:t>
                      </a: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单位花名册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18</a:t>
                      </a: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just" defTabSz="914400" rtl="0" eaLnBrk="1" latinLnBrk="0" hangingPunct="1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CN" altLang="en-US" dirty="0"/>
                        <a:t>业务待办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19</a:t>
                      </a: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dirty="0"/>
                        <a:t>单据打印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个人参保证明打印</a:t>
                      </a:r>
                      <a:endParaRPr lang="zh-CN" alt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20</a:t>
                      </a: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单位参保证明打印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endParaRPr lang="zh-CN" altLang="en-US" dirty="0"/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98504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r>
                        <a:rPr lang="en-US" altLang="zh-CN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21</a:t>
                      </a: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用户管理</a:t>
                      </a: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CN" alt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单位经办人管理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2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CN" sz="1800" kern="120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1800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lvl="0" indent="0" algn="l" defTabSz="914400" rtl="0" eaLnBrk="1" latinLnBrk="0" hangingPunct="1">
                        <a:spcAft>
                          <a:spcPts val="0"/>
                        </a:spcAft>
                        <a:buFont typeface="+mj-lt"/>
                        <a:buNone/>
                      </a:pPr>
                      <a:endParaRPr lang="zh-CN" alt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endParaRPr lang="zh-CN" sz="1800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82841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单位注销录入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1210" y="1112793"/>
            <a:ext cx="12203210" cy="5745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360087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单位注销申报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7831"/>
            <a:ext cx="12251432" cy="57501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4098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跨省转移接续录入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34395"/>
            <a:ext cx="12168137" cy="5723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64648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1048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跨省转移接续申报</a:t>
            </a:r>
          </a:p>
          <a:p>
            <a:pPr>
              <a:lnSpc>
                <a:spcPct val="150000"/>
              </a:lnSpc>
            </a:pPr>
            <a:endParaRPr lang="zh-CN" altLang="en-US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6629"/>
            <a:ext cx="12232644" cy="5731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812093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单位综合查询</a:t>
            </a: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基本信息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7800"/>
            <a:ext cx="12228277" cy="5740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45619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单位综合查询</a:t>
            </a: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参保信息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8044"/>
            <a:ext cx="12193406" cy="5729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278456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1048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单位综合查询</a:t>
            </a: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缴费信息</a:t>
            </a:r>
          </a:p>
          <a:p>
            <a:pPr>
              <a:lnSpc>
                <a:spcPct val="150000"/>
              </a:lnSpc>
            </a:pPr>
            <a:endParaRPr lang="zh-CN" altLang="en-US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B61E071-A3AB-6EC8-1926-13619DF837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024" y="1154562"/>
            <a:ext cx="11806107" cy="5551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5125163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15560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个人综合查询</a:t>
            </a: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基本信息</a:t>
            </a:r>
          </a:p>
          <a:p>
            <a:pPr>
              <a:lnSpc>
                <a:spcPct val="150000"/>
              </a:lnSpc>
            </a:pPr>
            <a:endParaRPr lang="zh-CN" altLang="en-US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altLang="en-US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3422"/>
            <a:ext cx="12251788" cy="5744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227257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1048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个人综合查询</a:t>
            </a: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参保信息</a:t>
            </a:r>
          </a:p>
          <a:p>
            <a:pPr>
              <a:lnSpc>
                <a:spcPct val="150000"/>
              </a:lnSpc>
            </a:pPr>
            <a:endParaRPr lang="zh-CN" altLang="en-US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0751"/>
            <a:ext cx="12173828" cy="57272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47900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1048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个人综合查询</a:t>
            </a:r>
            <a:r>
              <a:rPr lang="en-US" altLang="zh-CN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---</a:t>
            </a: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缴费信息</a:t>
            </a:r>
          </a:p>
          <a:p>
            <a:pPr>
              <a:lnSpc>
                <a:spcPct val="150000"/>
              </a:lnSpc>
            </a:pPr>
            <a:endParaRPr lang="zh-CN" altLang="en-US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24452"/>
            <a:ext cx="12098973" cy="573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52705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534372" y="2065851"/>
            <a:ext cx="3114675" cy="3114675"/>
          </a:xfrm>
          <a:prstGeom prst="rect">
            <a:avLst/>
          </a:prstGeom>
          <a:solidFill>
            <a:srgbClr val="67C3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8" name="文本框 7"/>
          <p:cNvSpPr txBox="1"/>
          <p:nvPr/>
        </p:nvSpPr>
        <p:spPr>
          <a:xfrm>
            <a:off x="4534372" y="1972737"/>
            <a:ext cx="3114675" cy="33238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1000" dirty="0">
                <a:solidFill>
                  <a:schemeClr val="bg1"/>
                </a:solidFill>
                <a:effectLst>
                  <a:outerShdw blurRad="50800" algn="ctr" rotWithShape="0">
                    <a:prstClr val="black">
                      <a:alpha val="40000"/>
                    </a:prstClr>
                  </a:outerShdw>
                </a:effectLst>
                <a:latin typeface="Impact" panose="020B0806030902050204" pitchFamily="34" charset="0"/>
              </a:rPr>
              <a:t>02</a:t>
            </a:r>
            <a:endParaRPr lang="zh-CN" altLang="en-US" sz="21000" dirty="0">
              <a:solidFill>
                <a:schemeClr val="bg1"/>
              </a:solidFill>
              <a:effectLst>
                <a:outerShdw blurRad="50800" algn="ctr" rotWithShape="0">
                  <a:prstClr val="black">
                    <a:alpha val="40000"/>
                  </a:prstClr>
                </a:outerShdw>
              </a:effectLst>
              <a:latin typeface="Impact" panose="020B080603090205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0" y="3083187"/>
            <a:ext cx="12191999" cy="1080000"/>
          </a:xfrm>
          <a:prstGeom prst="rect">
            <a:avLst/>
          </a:prstGeom>
          <a:solidFill>
            <a:srgbClr val="42BAC8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015"/>
          </a:p>
        </p:txBody>
      </p:sp>
      <p:sp>
        <p:nvSpPr>
          <p:cNvPr id="5" name="文本框 4"/>
          <p:cNvSpPr txBox="1"/>
          <p:nvPr/>
        </p:nvSpPr>
        <p:spPr>
          <a:xfrm>
            <a:off x="3446163" y="3339264"/>
            <a:ext cx="5291090" cy="5909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</a:pPr>
            <a:r>
              <a:rPr lang="zh-CN" altLang="en-US" sz="3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+mj-cs"/>
              </a:rPr>
              <a:t>用户管理</a:t>
            </a: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95" y="3339264"/>
            <a:ext cx="880455" cy="674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654620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业务待办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97712"/>
            <a:ext cx="12235747" cy="576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7117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个人参保证明</a:t>
            </a: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42997"/>
            <a:ext cx="12230634" cy="5715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24774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10481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个人参保证明</a:t>
            </a:r>
          </a:p>
          <a:p>
            <a:pPr>
              <a:lnSpc>
                <a:spcPct val="150000"/>
              </a:lnSpc>
            </a:pPr>
            <a:endParaRPr lang="zh-CN" altLang="en-US" sz="2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F1BA08A-5D88-07A3-590E-4A43A3318A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178394"/>
            <a:ext cx="10183092" cy="547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123259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单位参保证明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CD2A2EAB-1E0D-2DA0-F81C-48FFFB7499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29146"/>
            <a:ext cx="12095018" cy="5703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342581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单位参保证明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1E71CAD7-13F4-5121-EB8B-7621E60AD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9400" y="1087717"/>
            <a:ext cx="5777345" cy="5735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5800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经办用户管理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ABB0225-F6EF-38CB-5EDB-B497F260A2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12590"/>
            <a:ext cx="12011891" cy="5689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46575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经办用户管理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7B992CA4-FDC7-3AAA-F80E-E217460F5D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48491" y="1067692"/>
            <a:ext cx="12192000" cy="579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1954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经办用户管理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90D0FB77-2A47-A3C1-A6DA-47C4484BF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36510"/>
            <a:ext cx="12192000" cy="5712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250593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经办用户管理</a:t>
            </a:r>
          </a:p>
        </p:txBody>
      </p:sp>
    </p:spTree>
    <p:extLst>
      <p:ext uri="{BB962C8B-B14F-4D97-AF65-F5344CB8AC3E}">
        <p14:creationId xmlns:p14="http://schemas.microsoft.com/office/powerpoint/2010/main" val="2260092482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/>
          <p:cNvSpPr txBox="1"/>
          <p:nvPr/>
        </p:nvSpPr>
        <p:spPr>
          <a:xfrm>
            <a:off x="1143000" y="5218235"/>
            <a:ext cx="185928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dirty="0" err="1">
                <a:solidFill>
                  <a:schemeClr val="bg1"/>
                </a:solidFill>
              </a:rPr>
              <a:t>谢谢！</a:t>
            </a:r>
            <a:endParaRPr lang="en-US" altLang="zh-CN" sz="4400" dirty="0">
              <a:solidFill>
                <a:schemeClr val="bg1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227309" y="2883876"/>
            <a:ext cx="7150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https://www.e91job.com/neaf-ui/#/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493871" y="2119870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系统登录地址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0DBB8B21-5859-0FB1-F80B-E31FE76EFA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9688"/>
            <a:ext cx="12192000" cy="5718312"/>
          </a:xfrm>
          <a:prstGeom prst="rect">
            <a:avLst/>
          </a:prstGeom>
        </p:spPr>
      </p:pic>
      <p:sp>
        <p:nvSpPr>
          <p:cNvPr id="30" name="矩形 29"/>
          <p:cNvSpPr/>
          <p:nvPr/>
        </p:nvSpPr>
        <p:spPr>
          <a:xfrm>
            <a:off x="6296608" y="496169"/>
            <a:ext cx="524301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单位网厅登录页面</a:t>
            </a:r>
          </a:p>
        </p:txBody>
      </p:sp>
      <p:sp>
        <p:nvSpPr>
          <p:cNvPr id="14" name="圆角矩形标注 13"/>
          <p:cNvSpPr/>
          <p:nvPr/>
        </p:nvSpPr>
        <p:spPr>
          <a:xfrm>
            <a:off x="10372321" y="2979906"/>
            <a:ext cx="1699002" cy="532912"/>
          </a:xfrm>
          <a:prstGeom prst="wedgeRoundRectCallout">
            <a:avLst>
              <a:gd name="adj1" fmla="val -78802"/>
              <a:gd name="adj2" fmla="val -45686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多种登录方式</a:t>
            </a:r>
          </a:p>
        </p:txBody>
      </p:sp>
      <p:sp>
        <p:nvSpPr>
          <p:cNvPr id="39" name="圆角矩形标注 38"/>
          <p:cNvSpPr/>
          <p:nvPr/>
        </p:nvSpPr>
        <p:spPr>
          <a:xfrm>
            <a:off x="5860502" y="5476548"/>
            <a:ext cx="2582613" cy="612648"/>
          </a:xfrm>
          <a:prstGeom prst="wedgeRoundRectCallout">
            <a:avLst>
              <a:gd name="adj1" fmla="val 49968"/>
              <a:gd name="adj2" fmla="val 85594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扫码关注公众号，接收业务经办的精准推送</a:t>
            </a:r>
          </a:p>
        </p:txBody>
      </p:sp>
      <p:sp>
        <p:nvSpPr>
          <p:cNvPr id="6" name="圆角矩形标注 5"/>
          <p:cNvSpPr/>
          <p:nvPr/>
        </p:nvSpPr>
        <p:spPr>
          <a:xfrm>
            <a:off x="9609387" y="5353035"/>
            <a:ext cx="2582613" cy="612648"/>
          </a:xfrm>
          <a:prstGeom prst="wedgeRoundRectCallout">
            <a:avLst>
              <a:gd name="adj1" fmla="val -50878"/>
              <a:gd name="adj2" fmla="val -94950"/>
              <a:gd name="adj3" fmla="val 16667"/>
            </a:avLst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dirty="0"/>
              <a:t>存量</a:t>
            </a:r>
            <a:r>
              <a:rPr lang="en-US" altLang="zh-CN" dirty="0"/>
              <a:t>/</a:t>
            </a:r>
            <a:r>
              <a:rPr lang="zh-CN" altLang="en-US" dirty="0"/>
              <a:t>增量单位</a:t>
            </a:r>
            <a:endParaRPr lang="en-US" altLang="zh-CN" dirty="0"/>
          </a:p>
          <a:p>
            <a:pPr algn="ctr"/>
            <a:r>
              <a:rPr lang="zh-CN" altLang="en-US" dirty="0"/>
              <a:t>专管员账号注册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9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单位专管员注册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66A90AA-518D-C2FA-0F66-3454DC2DA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08364"/>
            <a:ext cx="4475018" cy="57248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6537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矩形 29"/>
          <p:cNvSpPr/>
          <p:nvPr/>
        </p:nvSpPr>
        <p:spPr>
          <a:xfrm>
            <a:off x="6296608" y="496169"/>
            <a:ext cx="5243017" cy="5403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单位专管员注册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500F3146-FF98-6E62-203F-B5B87F821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0882"/>
            <a:ext cx="12192000" cy="607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835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2967</TotalTime>
  <Words>702</Words>
  <Application>Microsoft Office PowerPoint</Application>
  <PresentationFormat>宽屏</PresentationFormat>
  <Paragraphs>169</Paragraphs>
  <Slides>69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69</vt:i4>
      </vt:variant>
    </vt:vector>
  </HeadingPairs>
  <TitlesOfParts>
    <vt:vector size="75" baseType="lpstr">
      <vt:lpstr>微软雅黑</vt:lpstr>
      <vt:lpstr>Arial</vt:lpstr>
      <vt:lpstr>Calibri</vt:lpstr>
      <vt:lpstr>Calibri Light</vt:lpstr>
      <vt:lpstr>Impact</vt:lpstr>
      <vt:lpstr>Office 主题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王 浩</dc:creator>
  <cp:lastModifiedBy>64451961@qq.com</cp:lastModifiedBy>
  <cp:revision>381</cp:revision>
  <dcterms:created xsi:type="dcterms:W3CDTF">2020-03-11T00:43:00Z</dcterms:created>
  <dcterms:modified xsi:type="dcterms:W3CDTF">2022-06-27T09:07:18Z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2052-11.1.0.9584</vt:lpwstr>
  </property>
</Properties>
</file>