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3.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4.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Lst>
  <p:notesMasterIdLst>
    <p:notesMasterId r:id="rId47"/>
  </p:notesMasterIdLst>
  <p:handoutMasterIdLst>
    <p:handoutMasterId r:id="rId48"/>
  </p:handoutMasterIdLst>
  <p:sldIdLst>
    <p:sldId id="257" r:id="rId4"/>
    <p:sldId id="443" r:id="rId5"/>
    <p:sldId id="277" r:id="rId6"/>
    <p:sldId id="681" r:id="rId7"/>
    <p:sldId id="426" r:id="rId8"/>
    <p:sldId id="447" r:id="rId9"/>
    <p:sldId id="690" r:id="rId10"/>
    <p:sldId id="591" r:id="rId11"/>
    <p:sldId id="784" r:id="rId12"/>
    <p:sldId id="537" r:id="rId13"/>
    <p:sldId id="735" r:id="rId14"/>
    <p:sldId id="737" r:id="rId15"/>
    <p:sldId id="530" r:id="rId16"/>
    <p:sldId id="647" r:id="rId17"/>
    <p:sldId id="558" r:id="rId18"/>
    <p:sldId id="450" r:id="rId19"/>
    <p:sldId id="559" r:id="rId20"/>
    <p:sldId id="453" r:id="rId21"/>
    <p:sldId id="561" r:id="rId22"/>
    <p:sldId id="593" r:id="rId23"/>
    <p:sldId id="562" r:id="rId24"/>
    <p:sldId id="595" r:id="rId25"/>
    <p:sldId id="596" r:id="rId26"/>
    <p:sldId id="597" r:id="rId27"/>
    <p:sldId id="786" r:id="rId28"/>
    <p:sldId id="534" r:id="rId29"/>
    <p:sldId id="533" r:id="rId30"/>
    <p:sldId id="631" r:id="rId31"/>
    <p:sldId id="599" r:id="rId32"/>
    <p:sldId id="567" r:id="rId33"/>
    <p:sldId id="601" r:id="rId34"/>
    <p:sldId id="568" r:id="rId35"/>
    <p:sldId id="600" r:id="rId36"/>
    <p:sldId id="787" r:id="rId37"/>
    <p:sldId id="819" r:id="rId38"/>
    <p:sldId id="686" r:id="rId39"/>
    <p:sldId id="602" r:id="rId40"/>
    <p:sldId id="687" r:id="rId41"/>
    <p:sldId id="689" r:id="rId42"/>
    <p:sldId id="731" r:id="rId43"/>
    <p:sldId id="730" r:id="rId44"/>
    <p:sldId id="471" r:id="rId45"/>
    <p:sldId id="283" r:id="rId46"/>
  </p:sldIdLst>
  <p:sldSz cx="15119350" cy="10691813"/>
  <p:notesSz cx="9144000" cy="6858000"/>
  <p:custDataLst>
    <p:tags r:id="rId49"/>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9A2DF"/>
    <a:srgbClr val="D6D7C7"/>
    <a:srgbClr val="1E4F5C"/>
    <a:srgbClr val="3A3A3A"/>
    <a:srgbClr val="1D1D1D"/>
    <a:srgbClr val="16120F"/>
    <a:srgbClr val="1E4649"/>
    <a:srgbClr val="584649"/>
    <a:srgbClr val="3682B5"/>
    <a:srgbClr val="D2F5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77" d="100"/>
          <a:sy n="77" d="100"/>
        </p:scale>
        <p:origin x="-1122" y="72"/>
      </p:cViewPr>
      <p:guideLst>
        <p:guide orient="horz" pos="3412"/>
        <p:guide pos="2456"/>
      </p:guideLst>
    </p:cSldViewPr>
  </p:slideViewPr>
  <p:notesTextViewPr>
    <p:cViewPr>
      <p:scale>
        <a:sx n="1" d="1"/>
        <a:sy n="1" d="1"/>
      </p:scale>
      <p:origin x="0" y="0"/>
    </p:cViewPr>
  </p:notesText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handoutMaster" Target="handoutMasters/handoutMaster1.xml"/><Relationship Id="rId8" Type="http://schemas.openxmlformats.org/officeDocument/2006/relationships/slide" Target="slides/slide5.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600"/>
            </a:lvl1pPr>
          </a:lstStyle>
          <a:p>
            <a:pPr fontAlgn="base"/>
            <a:endParaRPr lang="zh-CN" altLang="en-US" strike="noStrike" noProof="1"/>
          </a:p>
        </p:txBody>
      </p:sp>
      <p:sp>
        <p:nvSpPr>
          <p:cNvPr id="3" name="日期占位符 2"/>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600"/>
            </a:lvl1pPr>
          </a:lstStyle>
          <a:p>
            <a:pPr fontAlgn="base"/>
            <a:fld id="{0F9B84EA-7D68-4D60-9CB1-D50884785D1C}" type="datetimeFigureOut">
              <a:rPr lang="zh-CN" altLang="en-US" strike="noStrike" noProof="1" smtClean="0">
                <a:latin typeface="Arial" panose="020B0604020202020204" pitchFamily="34" charset="0"/>
                <a:ea typeface="宋体" panose="02010600030101010101" pitchFamily="2" charset="-122"/>
                <a:cs typeface="+mn-cs"/>
              </a:rPr>
              <a:t>2020/11/4</a:t>
            </a:fld>
            <a:endParaRPr lang="zh-CN" altLang="en-US" strike="noStrike" noProof="1"/>
          </a:p>
        </p:txBody>
      </p:sp>
      <p:sp>
        <p:nvSpPr>
          <p:cNvPr id="4" name="页脚占位符 3"/>
          <p:cNvSpPr>
            <a:spLocks noGrp="1"/>
          </p:cNvSpPr>
          <p:nvPr>
            <p:ph type="ftr" sz="quarter" idx="2"/>
          </p:nvPr>
        </p:nvSpPr>
        <p:spPr>
          <a:xfrm>
            <a:off x="0" y="6513513"/>
            <a:ext cx="3962400" cy="344488"/>
          </a:xfrm>
          <a:prstGeom prst="rect">
            <a:avLst/>
          </a:prstGeom>
        </p:spPr>
        <p:txBody>
          <a:bodyPr vert="horz" lIns="91440" tIns="45720" rIns="91440" bIns="45720" rtlCol="0" anchor="b"/>
          <a:lstStyle>
            <a:lvl1pPr algn="l">
              <a:defRPr sz="1600"/>
            </a:lvl1pPr>
          </a:lstStyle>
          <a:p>
            <a:pPr fontAlgn="base"/>
            <a:endParaRPr lang="zh-CN" altLang="en-US" strike="noStrike" noProof="1"/>
          </a:p>
        </p:txBody>
      </p:sp>
      <p:sp>
        <p:nvSpPr>
          <p:cNvPr id="5" name="灯片编号占位符 4"/>
          <p:cNvSpPr>
            <a:spLocks noGrp="1"/>
          </p:cNvSpPr>
          <p:nvPr>
            <p:ph type="sldNum" sz="quarter" idx="3"/>
          </p:nvPr>
        </p:nvSpPr>
        <p:spPr>
          <a:xfrm>
            <a:off x="5180013" y="6513513"/>
            <a:ext cx="3962400" cy="344488"/>
          </a:xfrm>
          <a:prstGeom prst="rect">
            <a:avLst/>
          </a:prstGeom>
        </p:spPr>
        <p:txBody>
          <a:bodyPr vert="horz" lIns="91440" tIns="45720" rIns="91440" bIns="45720" rtlCol="0" anchor="b"/>
          <a:lstStyle>
            <a:lvl1pPr algn="r">
              <a:defRPr sz="1600"/>
            </a:lvl1pPr>
          </a:lstStyle>
          <a:p>
            <a:pPr fontAlgn="base"/>
            <a:fld id="{8D4E0FC9-F1F8-4FAE-9988-3BA365CFD46F}"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extLst>
      <p:ext uri="{BB962C8B-B14F-4D97-AF65-F5344CB8AC3E}">
        <p14:creationId xmlns:p14="http://schemas.microsoft.com/office/powerpoint/2010/main" val="24953435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anose="02010600030101010101" pitchFamily="2" charset="-122"/>
                <a:cs typeface="+mn-cs"/>
              </a:rPr>
              <a:t>2020/11/4</a:t>
            </a:fld>
            <a:endParaRPr lang="zh-CN" altLang="en-US" strike="noStrike" noProof="1"/>
          </a:p>
        </p:txBody>
      </p:sp>
      <p:sp>
        <p:nvSpPr>
          <p:cNvPr id="5124" name="幻灯片图像占位符 3"/>
          <p:cNvSpPr>
            <a:spLocks noGrp="1" noRot="1" noChangeAspect="1"/>
          </p:cNvSpPr>
          <p:nvPr>
            <p:ph type="sldImg"/>
          </p:nvPr>
        </p:nvSpPr>
        <p:spPr>
          <a:xfrm>
            <a:off x="2935288" y="857250"/>
            <a:ext cx="3273425" cy="2314575"/>
          </a:xfrm>
          <a:prstGeom prst="rect">
            <a:avLst/>
          </a:prstGeom>
          <a:noFill/>
          <a:ln w="12700" cap="flat" cmpd="sng">
            <a:solidFill>
              <a:srgbClr val="000000"/>
            </a:solidFill>
            <a:prstDash val="solid"/>
            <a:round/>
            <a:headEnd type="none" w="med" len="med"/>
            <a:tailEnd type="none" w="med" len="med"/>
          </a:ln>
        </p:spPr>
      </p:sp>
      <p:sp>
        <p:nvSpPr>
          <p:cNvPr id="5125" name="备注占位符 4"/>
          <p:cNvSpPr>
            <a:spLocks noGrp="1"/>
          </p:cNvSpPr>
          <p:nvPr>
            <p:ph type="body" sz="quarter"/>
          </p:nvPr>
        </p:nvSpPr>
        <p:spPr>
          <a:xfrm>
            <a:off x="914400" y="3300413"/>
            <a:ext cx="7315200" cy="2700337"/>
          </a:xfrm>
          <a:prstGeom prst="rect">
            <a:avLst/>
          </a:prstGeom>
          <a:noFill/>
          <a:ln w="9525">
            <a:noFill/>
          </a:ln>
        </p:spPr>
        <p:txBody>
          <a:bodyPr vert="horz" lIns="91440" tIns="45720" rIns="91440" bIns="45720"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6513513"/>
            <a:ext cx="3962400" cy="3444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5180013" y="6513513"/>
            <a:ext cx="3962400" cy="3444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extLst>
      <p:ext uri="{BB962C8B-B14F-4D97-AF65-F5344CB8AC3E}">
        <p14:creationId xmlns:p14="http://schemas.microsoft.com/office/powerpoint/2010/main" val="2170303203"/>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p:sp>
      <p:sp>
        <p:nvSpPr>
          <p:cNvPr id="32770"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p:sp>
      <p:sp>
        <p:nvSpPr>
          <p:cNvPr id="38914"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幻灯片图像占位符 1"/>
          <p:cNvSpPr>
            <a:spLocks noGrp="1" noRot="1" noChangeAspect="1"/>
          </p:cNvSpPr>
          <p:nvPr>
            <p:ph type="sldImg"/>
          </p:nvPr>
        </p:nvSpPr>
        <p:spPr/>
      </p:sp>
      <p:sp>
        <p:nvSpPr>
          <p:cNvPr id="4505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p:sp>
      <p:sp>
        <p:nvSpPr>
          <p:cNvPr id="65538" name="文本占位符 2"/>
          <p:cNvSpPr>
            <a:spLocks noGrp="1"/>
          </p:cNvSpPr>
          <p:nvPr>
            <p:ph type="body"/>
          </p:nvPr>
        </p:nvSpPr>
        <p:spPr/>
        <p:txBody>
          <a:bodyPr lIns="91440" tIns="45720" rIns="91440" bIns="45720" anchor="t"/>
          <a:lstStyle/>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890000" y="1749826"/>
            <a:ext cx="11340000" cy="3722400"/>
          </a:xfrm>
        </p:spPr>
        <p:txBody>
          <a:bodyPr anchor="b"/>
          <a:lstStyle>
            <a:lvl1pPr algn="ctr">
              <a:defRPr sz="7015"/>
            </a:lvl1pPr>
          </a:lstStyle>
          <a:p>
            <a:pPr fontAlgn="base"/>
            <a:r>
              <a:rPr lang="zh-CN" altLang="en-US" sz="701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90000" y="5615776"/>
            <a:ext cx="11340000" cy="2581424"/>
          </a:xfrm>
        </p:spPr>
        <p:txBody>
          <a:bodyPr/>
          <a:lstStyle>
            <a:lvl1pPr marL="0" indent="0" algn="ctr">
              <a:buNone/>
              <a:defRPr sz="2805"/>
            </a:lvl1pPr>
            <a:lvl2pPr marL="534670" indent="0" algn="ctr">
              <a:buNone/>
              <a:defRPr sz="2340"/>
            </a:lvl2pPr>
            <a:lvl3pPr marL="1069340" indent="0" algn="ctr">
              <a:buNone/>
              <a:defRPr sz="2105"/>
            </a:lvl3pPr>
            <a:lvl4pPr marL="1604010" indent="0" algn="ctr">
              <a:buNone/>
              <a:defRPr sz="1870"/>
            </a:lvl4pPr>
            <a:lvl5pPr marL="2138680" indent="0" algn="ctr">
              <a:buNone/>
              <a:defRPr sz="1870"/>
            </a:lvl5pPr>
            <a:lvl6pPr marL="2672715" indent="0" algn="ctr">
              <a:buNone/>
              <a:defRPr sz="1870"/>
            </a:lvl6pPr>
            <a:lvl7pPr marL="3207385" indent="0" algn="ctr">
              <a:buNone/>
              <a:defRPr sz="1870"/>
            </a:lvl7pPr>
            <a:lvl8pPr marL="3742055" indent="0" algn="ctr">
              <a:buNone/>
              <a:defRPr sz="1870"/>
            </a:lvl8pPr>
            <a:lvl9pPr marL="4276725" indent="0" algn="ctr">
              <a:buNone/>
              <a:defRPr sz="1870"/>
            </a:lvl9pPr>
          </a:lstStyle>
          <a:p>
            <a:pPr fontAlgn="base"/>
            <a:r>
              <a:rPr lang="zh-CN" altLang="en-US" sz="2805"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6860"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962000" y="428176"/>
            <a:ext cx="3402000" cy="9122850"/>
          </a:xfrm>
        </p:spPr>
        <p:txBody>
          <a:bodyPr vert="eaVert"/>
          <a:lstStyle/>
          <a:p>
            <a:pPr fontAlgn="base"/>
            <a:r>
              <a:rPr lang="zh-CN" altLang="en-US" sz="6860"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756000" y="428176"/>
            <a:ext cx="10008781" cy="9122850"/>
          </a:xfrm>
        </p:spPr>
        <p:txBody>
          <a:bodyPr vert="eaVert"/>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890000" y="1749826"/>
            <a:ext cx="11340000" cy="3722400"/>
          </a:xfrm>
        </p:spPr>
        <p:txBody>
          <a:bodyPr anchor="b"/>
          <a:lstStyle>
            <a:lvl1pPr algn="ctr">
              <a:defRPr sz="7015"/>
            </a:lvl1pPr>
          </a:lstStyle>
          <a:p>
            <a:pPr fontAlgn="base"/>
            <a:r>
              <a:rPr lang="zh-CN" altLang="en-US" sz="701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90000" y="5615776"/>
            <a:ext cx="11340000" cy="2581424"/>
          </a:xfrm>
        </p:spPr>
        <p:txBody>
          <a:bodyPr/>
          <a:lstStyle>
            <a:lvl1pPr marL="0" indent="0" algn="ctr">
              <a:buNone/>
              <a:defRPr sz="2805"/>
            </a:lvl1pPr>
            <a:lvl2pPr marL="534670" indent="0" algn="ctr">
              <a:buNone/>
              <a:defRPr sz="2340"/>
            </a:lvl2pPr>
            <a:lvl3pPr marL="1069340" indent="0" algn="ctr">
              <a:buNone/>
              <a:defRPr sz="2105"/>
            </a:lvl3pPr>
            <a:lvl4pPr marL="1604010" indent="0" algn="ctr">
              <a:buNone/>
              <a:defRPr sz="1870"/>
            </a:lvl4pPr>
            <a:lvl5pPr marL="2138680" indent="0" algn="ctr">
              <a:buNone/>
              <a:defRPr sz="1870"/>
            </a:lvl5pPr>
            <a:lvl6pPr marL="2672715" indent="0" algn="ctr">
              <a:buNone/>
              <a:defRPr sz="1870"/>
            </a:lvl6pPr>
            <a:lvl7pPr marL="3207385" indent="0" algn="ctr">
              <a:buNone/>
              <a:defRPr sz="1870"/>
            </a:lvl7pPr>
            <a:lvl8pPr marL="3742055" indent="0" algn="ctr">
              <a:buNone/>
              <a:defRPr sz="1870"/>
            </a:lvl8pPr>
            <a:lvl9pPr marL="4276725" indent="0" algn="ctr">
              <a:buNone/>
              <a:defRPr sz="1870"/>
            </a:lvl9pPr>
          </a:lstStyle>
          <a:p>
            <a:pPr fontAlgn="base"/>
            <a:r>
              <a:rPr lang="zh-CN" altLang="en-US" sz="2805"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6860"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31626" y="2665576"/>
            <a:ext cx="13041000" cy="4447574"/>
          </a:xfrm>
        </p:spPr>
        <p:txBody>
          <a:bodyPr anchor="b"/>
          <a:lstStyle>
            <a:lvl1pPr>
              <a:defRPr sz="7015"/>
            </a:lvl1pPr>
          </a:lstStyle>
          <a:p>
            <a:pPr fontAlgn="base"/>
            <a:r>
              <a:rPr lang="zh-CN" altLang="en-US" sz="701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031626" y="7155226"/>
            <a:ext cx="13041000" cy="2338874"/>
          </a:xfrm>
        </p:spPr>
        <p:txBody>
          <a:bodyPr/>
          <a:lstStyle>
            <a:lvl1pPr marL="0" indent="0">
              <a:buNone/>
              <a:defRPr sz="2805">
                <a:solidFill>
                  <a:schemeClr val="tx1">
                    <a:tint val="75000"/>
                  </a:schemeClr>
                </a:solidFill>
              </a:defRPr>
            </a:lvl1pPr>
            <a:lvl2pPr marL="534670" indent="0">
              <a:buNone/>
              <a:defRPr sz="2340">
                <a:solidFill>
                  <a:schemeClr val="tx1">
                    <a:tint val="75000"/>
                  </a:schemeClr>
                </a:solidFill>
              </a:defRPr>
            </a:lvl2pPr>
            <a:lvl3pPr marL="1069340" indent="0">
              <a:buNone/>
              <a:defRPr sz="2105">
                <a:solidFill>
                  <a:schemeClr val="tx1">
                    <a:tint val="75000"/>
                  </a:schemeClr>
                </a:solidFill>
              </a:defRPr>
            </a:lvl3pPr>
            <a:lvl4pPr marL="1604010" indent="0">
              <a:buNone/>
              <a:defRPr sz="1870">
                <a:solidFill>
                  <a:schemeClr val="tx1">
                    <a:tint val="75000"/>
                  </a:schemeClr>
                </a:solidFill>
              </a:defRPr>
            </a:lvl4pPr>
            <a:lvl5pPr marL="2138680" indent="0">
              <a:buNone/>
              <a:defRPr sz="1870">
                <a:solidFill>
                  <a:schemeClr val="tx1">
                    <a:tint val="75000"/>
                  </a:schemeClr>
                </a:solidFill>
              </a:defRPr>
            </a:lvl5pPr>
            <a:lvl6pPr marL="2672715" indent="0">
              <a:buNone/>
              <a:defRPr sz="1870">
                <a:solidFill>
                  <a:schemeClr val="tx1">
                    <a:tint val="75000"/>
                  </a:schemeClr>
                </a:solidFill>
              </a:defRPr>
            </a:lvl6pPr>
            <a:lvl7pPr marL="3207385" indent="0">
              <a:buNone/>
              <a:defRPr sz="1870">
                <a:solidFill>
                  <a:schemeClr val="tx1">
                    <a:tint val="75000"/>
                  </a:schemeClr>
                </a:solidFill>
              </a:defRPr>
            </a:lvl7pPr>
            <a:lvl8pPr marL="3742055" indent="0">
              <a:buNone/>
              <a:defRPr sz="1870">
                <a:solidFill>
                  <a:schemeClr val="tx1">
                    <a:tint val="75000"/>
                  </a:schemeClr>
                </a:solidFill>
              </a:defRPr>
            </a:lvl8pPr>
            <a:lvl9pPr marL="4276725" indent="0">
              <a:buNone/>
              <a:defRPr sz="1870">
                <a:solidFill>
                  <a:schemeClr val="tx1">
                    <a:tint val="75000"/>
                  </a:schemeClr>
                </a:solidFill>
              </a:defRPr>
            </a:lvl9pPr>
          </a:lstStyle>
          <a:p>
            <a:pPr lvl="0" fontAlgn="base"/>
            <a:r>
              <a:rPr lang="zh-CN" altLang="en-US" sz="2805"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6860"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756000" y="2494800"/>
            <a:ext cx="6667920" cy="7056226"/>
          </a:xfrm>
        </p:spPr>
        <p:txBody>
          <a:bodyPr/>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4" name="内容占位符 3"/>
          <p:cNvSpPr>
            <a:spLocks noGrp="1"/>
          </p:cNvSpPr>
          <p:nvPr>
            <p:ph sz="half" idx="2"/>
          </p:nvPr>
        </p:nvSpPr>
        <p:spPr>
          <a:xfrm>
            <a:off x="7696080" y="2494800"/>
            <a:ext cx="6667920" cy="7056226"/>
          </a:xfrm>
        </p:spPr>
        <p:txBody>
          <a:bodyPr/>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041469" y="569250"/>
            <a:ext cx="13041000" cy="2066626"/>
          </a:xfrm>
        </p:spPr>
        <p:txBody>
          <a:bodyPr/>
          <a:lstStyle/>
          <a:p>
            <a:pPr fontAlgn="base"/>
            <a:r>
              <a:rPr lang="zh-CN" altLang="en-US" sz="6860"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471788" y="2772683"/>
            <a:ext cx="6044000" cy="1284524"/>
          </a:xfrm>
        </p:spPr>
        <p:txBody>
          <a:bodyPr anchor="ctr" anchorCtr="0"/>
          <a:lstStyle>
            <a:lvl1pPr marL="0" indent="0">
              <a:buNone/>
              <a:defRPr sz="3275"/>
            </a:lvl1pPr>
            <a:lvl2pPr marL="534670" indent="0">
              <a:buNone/>
              <a:defRPr sz="2805"/>
            </a:lvl2pPr>
            <a:lvl3pPr marL="1069340" indent="0">
              <a:buNone/>
              <a:defRPr sz="2340"/>
            </a:lvl3pPr>
            <a:lvl4pPr marL="1604010" indent="0">
              <a:buNone/>
              <a:defRPr sz="2105"/>
            </a:lvl4pPr>
            <a:lvl5pPr marL="2138680" indent="0">
              <a:buNone/>
              <a:defRPr sz="2105"/>
            </a:lvl5pPr>
            <a:lvl6pPr marL="2672715" indent="0">
              <a:buNone/>
              <a:defRPr sz="2105"/>
            </a:lvl6pPr>
            <a:lvl7pPr marL="3207385" indent="0">
              <a:buNone/>
              <a:defRPr sz="2105"/>
            </a:lvl7pPr>
            <a:lvl8pPr marL="3742055" indent="0">
              <a:buNone/>
              <a:defRPr sz="2105"/>
            </a:lvl8pPr>
            <a:lvl9pPr marL="4276725" indent="0">
              <a:buNone/>
              <a:defRPr sz="2105"/>
            </a:lvl9pPr>
          </a:lstStyle>
          <a:p>
            <a:pPr lvl="0" fontAlgn="base"/>
            <a:r>
              <a:rPr lang="zh-CN" altLang="en-US" sz="327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471788" y="4155473"/>
            <a:ext cx="6044000" cy="5494553"/>
          </a:xfrm>
        </p:spPr>
        <p:txBody>
          <a:bodyPr/>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5" name="文本占位符 4"/>
          <p:cNvSpPr>
            <a:spLocks noGrp="1"/>
          </p:cNvSpPr>
          <p:nvPr>
            <p:ph type="body" sz="quarter" idx="3"/>
          </p:nvPr>
        </p:nvSpPr>
        <p:spPr>
          <a:xfrm>
            <a:off x="7759590" y="2772683"/>
            <a:ext cx="6073765" cy="1284524"/>
          </a:xfrm>
        </p:spPr>
        <p:txBody>
          <a:bodyPr anchor="ctr" anchorCtr="0"/>
          <a:lstStyle>
            <a:lvl1pPr marL="0" indent="0">
              <a:buNone/>
              <a:defRPr sz="3275"/>
            </a:lvl1pPr>
            <a:lvl2pPr marL="534670" indent="0">
              <a:buNone/>
              <a:defRPr sz="2805"/>
            </a:lvl2pPr>
            <a:lvl3pPr marL="1069340" indent="0">
              <a:buNone/>
              <a:defRPr sz="2340"/>
            </a:lvl3pPr>
            <a:lvl4pPr marL="1604010" indent="0">
              <a:buNone/>
              <a:defRPr sz="2105"/>
            </a:lvl4pPr>
            <a:lvl5pPr marL="2138680" indent="0">
              <a:buNone/>
              <a:defRPr sz="2105"/>
            </a:lvl5pPr>
            <a:lvl6pPr marL="2672715" indent="0">
              <a:buNone/>
              <a:defRPr sz="2105"/>
            </a:lvl6pPr>
            <a:lvl7pPr marL="3207385" indent="0">
              <a:buNone/>
              <a:defRPr sz="2105"/>
            </a:lvl7pPr>
            <a:lvl8pPr marL="3742055" indent="0">
              <a:buNone/>
              <a:defRPr sz="2105"/>
            </a:lvl8pPr>
            <a:lvl9pPr marL="4276725" indent="0">
              <a:buNone/>
              <a:defRPr sz="2105"/>
            </a:lvl9pPr>
          </a:lstStyle>
          <a:p>
            <a:pPr lvl="0" fontAlgn="base"/>
            <a:r>
              <a:rPr lang="zh-CN" altLang="en-US" sz="327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7759590" y="4155473"/>
            <a:ext cx="6073765" cy="5494553"/>
          </a:xfrm>
        </p:spPr>
        <p:txBody>
          <a:bodyPr/>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6860"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41469" y="712800"/>
            <a:ext cx="4876593" cy="2494800"/>
          </a:xfrm>
        </p:spPr>
        <p:txBody>
          <a:bodyPr anchor="b"/>
          <a:lstStyle>
            <a:lvl1pPr>
              <a:defRPr sz="3740"/>
            </a:lvl1pPr>
          </a:lstStyle>
          <a:p>
            <a:pPr fontAlgn="base"/>
            <a:r>
              <a:rPr lang="zh-CN" altLang="en-US" sz="3740" strike="noStrike" noProof="1" smtClean="0"/>
              <a:t>单击此处编辑母版标题样式</a:t>
            </a:r>
            <a:endParaRPr lang="zh-CN" altLang="en-US" strike="noStrike" noProof="1"/>
          </a:p>
        </p:txBody>
      </p:sp>
      <p:sp>
        <p:nvSpPr>
          <p:cNvPr id="3" name="内容占位符 2"/>
          <p:cNvSpPr>
            <a:spLocks noGrp="1"/>
          </p:cNvSpPr>
          <p:nvPr>
            <p:ph idx="1"/>
          </p:nvPr>
        </p:nvSpPr>
        <p:spPr>
          <a:xfrm>
            <a:off x="6427969" y="1539450"/>
            <a:ext cx="7654500" cy="7598250"/>
          </a:xfrm>
        </p:spPr>
        <p:txBody>
          <a:bodyPr/>
          <a:lstStyle>
            <a:lvl1pPr>
              <a:defRPr sz="3740"/>
            </a:lvl1pPr>
            <a:lvl2pPr>
              <a:defRPr sz="3275"/>
            </a:lvl2pPr>
            <a:lvl3pPr>
              <a:defRPr sz="2805"/>
            </a:lvl3pPr>
            <a:lvl4pPr>
              <a:defRPr sz="2340"/>
            </a:lvl4pPr>
            <a:lvl5pPr>
              <a:defRPr sz="2340"/>
            </a:lvl5pPr>
            <a:lvl6pPr>
              <a:defRPr sz="2340"/>
            </a:lvl6pPr>
            <a:lvl7pPr>
              <a:defRPr sz="2340"/>
            </a:lvl7pPr>
            <a:lvl8pPr>
              <a:defRPr sz="2340"/>
            </a:lvl8pPr>
            <a:lvl9pPr>
              <a:defRPr sz="2340"/>
            </a:lvl9pPr>
          </a:lstStyle>
          <a:p>
            <a:pPr lvl="0" fontAlgn="base"/>
            <a:r>
              <a:rPr lang="zh-CN" altLang="en-US" sz="3740" strike="noStrike" noProof="1" smtClean="0"/>
              <a:t>单击此处编辑母版文本样式</a:t>
            </a:r>
            <a:endParaRPr lang="zh-CN" altLang="en-US" strike="noStrike" noProof="1" smtClean="0"/>
          </a:p>
          <a:p>
            <a:pPr lvl="1" fontAlgn="base"/>
            <a:r>
              <a:rPr lang="zh-CN" altLang="en-US" sz="3275" strike="noStrike" noProof="1" smtClean="0"/>
              <a:t>第二级</a:t>
            </a:r>
            <a:endParaRPr lang="zh-CN" altLang="en-US" strike="noStrike" noProof="1" smtClean="0"/>
          </a:p>
          <a:p>
            <a:pPr lvl="2" fontAlgn="base"/>
            <a:r>
              <a:rPr lang="zh-CN" altLang="en-US" sz="2805" strike="noStrike" noProof="1" smtClean="0"/>
              <a:t>第三级</a:t>
            </a:r>
            <a:endParaRPr lang="zh-CN" altLang="en-US" strike="noStrike" noProof="1" smtClean="0"/>
          </a:p>
          <a:p>
            <a:pPr lvl="3" fontAlgn="base"/>
            <a:r>
              <a:rPr lang="zh-CN" altLang="en-US" sz="2340" strike="noStrike" noProof="1" smtClean="0"/>
              <a:t>第四级</a:t>
            </a:r>
            <a:endParaRPr lang="zh-CN" altLang="en-US" strike="noStrike" noProof="1" smtClean="0"/>
          </a:p>
          <a:p>
            <a:pPr lvl="4" fontAlgn="base"/>
            <a:r>
              <a:rPr lang="zh-CN" altLang="en-US" sz="2340" strike="noStrike" noProof="1" smtClean="0"/>
              <a:t>第五级</a:t>
            </a:r>
            <a:endParaRPr lang="zh-CN" altLang="en-US" strike="noStrike" noProof="1"/>
          </a:p>
        </p:txBody>
      </p:sp>
      <p:sp>
        <p:nvSpPr>
          <p:cNvPr id="4" name="文本占位符 3"/>
          <p:cNvSpPr>
            <a:spLocks noGrp="1"/>
          </p:cNvSpPr>
          <p:nvPr>
            <p:ph type="body" sz="half" idx="2"/>
          </p:nvPr>
        </p:nvSpPr>
        <p:spPr>
          <a:xfrm>
            <a:off x="1041469" y="3207600"/>
            <a:ext cx="4876593" cy="5942476"/>
          </a:xfrm>
        </p:spPr>
        <p:txBody>
          <a:bodyPr/>
          <a:lstStyle>
            <a:lvl1pPr marL="0" indent="0">
              <a:buNone/>
              <a:defRPr sz="1870"/>
            </a:lvl1pPr>
            <a:lvl2pPr marL="534670" indent="0">
              <a:buNone/>
              <a:defRPr sz="1635"/>
            </a:lvl2pPr>
            <a:lvl3pPr marL="1069340" indent="0">
              <a:buNone/>
              <a:defRPr sz="1405"/>
            </a:lvl3pPr>
            <a:lvl4pPr marL="1604010" indent="0">
              <a:buNone/>
              <a:defRPr sz="1170"/>
            </a:lvl4pPr>
            <a:lvl5pPr marL="2138680" indent="0">
              <a:buNone/>
              <a:defRPr sz="1170"/>
            </a:lvl5pPr>
            <a:lvl6pPr marL="2672715" indent="0">
              <a:buNone/>
              <a:defRPr sz="1170"/>
            </a:lvl6pPr>
            <a:lvl7pPr marL="3207385" indent="0">
              <a:buNone/>
              <a:defRPr sz="1170"/>
            </a:lvl7pPr>
            <a:lvl8pPr marL="3742055" indent="0">
              <a:buNone/>
              <a:defRPr sz="1170"/>
            </a:lvl8pPr>
            <a:lvl9pPr marL="4276725" indent="0">
              <a:buNone/>
              <a:defRPr sz="1170"/>
            </a:lvl9pPr>
          </a:lstStyle>
          <a:p>
            <a:pPr lvl="0" fontAlgn="base"/>
            <a:r>
              <a:rPr lang="zh-CN" altLang="en-US" sz="1870"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6860"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41469" y="712800"/>
            <a:ext cx="5165689" cy="2494800"/>
          </a:xfrm>
        </p:spPr>
        <p:txBody>
          <a:bodyPr anchor="b"/>
          <a:lstStyle>
            <a:lvl1pPr>
              <a:defRPr sz="3740"/>
            </a:lvl1pPr>
          </a:lstStyle>
          <a:p>
            <a:pPr fontAlgn="base"/>
            <a:r>
              <a:rPr lang="zh-CN" altLang="en-US" sz="374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6427969" y="712802"/>
            <a:ext cx="7654500" cy="8424900"/>
          </a:xfrm>
        </p:spPr>
        <p:txBody>
          <a:bodyPr/>
          <a:lstStyle>
            <a:lvl1pPr marL="0" indent="0">
              <a:buNone/>
              <a:defRPr sz="3740"/>
            </a:lvl1pPr>
            <a:lvl2pPr marL="534670" indent="0">
              <a:buNone/>
              <a:defRPr sz="3275"/>
            </a:lvl2pPr>
            <a:lvl3pPr marL="1069340" indent="0">
              <a:buNone/>
              <a:defRPr sz="2805"/>
            </a:lvl3pPr>
            <a:lvl4pPr marL="1604010" indent="0">
              <a:buNone/>
              <a:defRPr sz="2340"/>
            </a:lvl4pPr>
            <a:lvl5pPr marL="2138680" indent="0">
              <a:buNone/>
              <a:defRPr sz="2340"/>
            </a:lvl5pPr>
            <a:lvl6pPr marL="2672715" indent="0">
              <a:buNone/>
              <a:defRPr sz="2340"/>
            </a:lvl6pPr>
            <a:lvl7pPr marL="3207385" indent="0">
              <a:buNone/>
              <a:defRPr sz="2340"/>
            </a:lvl7pPr>
            <a:lvl8pPr marL="3742055" indent="0">
              <a:buNone/>
              <a:defRPr sz="2340"/>
            </a:lvl8pPr>
            <a:lvl9pPr marL="4276725" indent="0">
              <a:buNone/>
              <a:defRPr sz="2340"/>
            </a:lvl9pPr>
          </a:lstStyle>
          <a:p>
            <a:pPr fontAlgn="base"/>
            <a:endParaRPr lang="zh-CN" altLang="en-US" strike="noStrike" noProof="1"/>
          </a:p>
        </p:txBody>
      </p:sp>
      <p:sp>
        <p:nvSpPr>
          <p:cNvPr id="4" name="文本占位符 3"/>
          <p:cNvSpPr>
            <a:spLocks noGrp="1"/>
          </p:cNvSpPr>
          <p:nvPr>
            <p:ph type="body" sz="half" idx="2"/>
          </p:nvPr>
        </p:nvSpPr>
        <p:spPr>
          <a:xfrm>
            <a:off x="1041469" y="3207600"/>
            <a:ext cx="5165689" cy="5942476"/>
          </a:xfrm>
        </p:spPr>
        <p:txBody>
          <a:bodyPr/>
          <a:lstStyle>
            <a:lvl1pPr marL="0" indent="0">
              <a:buNone/>
              <a:defRPr sz="2340"/>
            </a:lvl1pPr>
            <a:lvl2pPr marL="534670" indent="0">
              <a:buNone/>
              <a:defRPr sz="2105"/>
            </a:lvl2pPr>
            <a:lvl3pPr marL="1069340" indent="0">
              <a:buNone/>
              <a:defRPr sz="1870"/>
            </a:lvl3pPr>
            <a:lvl4pPr marL="1604010" indent="0">
              <a:buNone/>
              <a:defRPr sz="1635"/>
            </a:lvl4pPr>
            <a:lvl5pPr marL="2138680" indent="0">
              <a:buNone/>
              <a:defRPr sz="1635"/>
            </a:lvl5pPr>
            <a:lvl6pPr marL="2672715" indent="0">
              <a:buNone/>
              <a:defRPr sz="1635"/>
            </a:lvl6pPr>
            <a:lvl7pPr marL="3207385" indent="0">
              <a:buNone/>
              <a:defRPr sz="1635"/>
            </a:lvl7pPr>
            <a:lvl8pPr marL="3742055" indent="0">
              <a:buNone/>
              <a:defRPr sz="1635"/>
            </a:lvl8pPr>
            <a:lvl9pPr marL="4276725" indent="0">
              <a:buNone/>
              <a:defRPr sz="1635"/>
            </a:lvl9pPr>
          </a:lstStyle>
          <a:p>
            <a:pPr lvl="0" fontAlgn="base"/>
            <a:r>
              <a:rPr lang="zh-CN" altLang="en-US" sz="2340"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6860"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962000" y="428176"/>
            <a:ext cx="3402000" cy="9122850"/>
          </a:xfrm>
        </p:spPr>
        <p:txBody>
          <a:bodyPr vert="eaVert"/>
          <a:lstStyle/>
          <a:p>
            <a:pPr fontAlgn="base"/>
            <a:r>
              <a:rPr lang="zh-CN" altLang="en-US" sz="6860"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756000" y="428176"/>
            <a:ext cx="10008781" cy="9122850"/>
          </a:xfrm>
        </p:spPr>
        <p:txBody>
          <a:bodyPr vert="eaVert"/>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890000" y="1749826"/>
            <a:ext cx="11340000" cy="3722400"/>
          </a:xfrm>
        </p:spPr>
        <p:txBody>
          <a:bodyPr anchor="b"/>
          <a:lstStyle>
            <a:lvl1pPr algn="ctr">
              <a:defRPr sz="7015"/>
            </a:lvl1pPr>
          </a:lstStyle>
          <a:p>
            <a:pPr fontAlgn="base"/>
            <a:r>
              <a:rPr lang="zh-CN" altLang="en-US" sz="7015"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890000" y="5615776"/>
            <a:ext cx="11340000" cy="2581424"/>
          </a:xfrm>
        </p:spPr>
        <p:txBody>
          <a:bodyPr/>
          <a:lstStyle>
            <a:lvl1pPr marL="0" indent="0" algn="ctr">
              <a:buNone/>
              <a:defRPr sz="2805"/>
            </a:lvl1pPr>
            <a:lvl2pPr marL="534670" indent="0" algn="ctr">
              <a:buNone/>
              <a:defRPr sz="2340"/>
            </a:lvl2pPr>
            <a:lvl3pPr marL="1069340" indent="0" algn="ctr">
              <a:buNone/>
              <a:defRPr sz="2105"/>
            </a:lvl3pPr>
            <a:lvl4pPr marL="1604010" indent="0" algn="ctr">
              <a:buNone/>
              <a:defRPr sz="1870"/>
            </a:lvl4pPr>
            <a:lvl5pPr marL="2138680" indent="0" algn="ctr">
              <a:buNone/>
              <a:defRPr sz="1870"/>
            </a:lvl5pPr>
            <a:lvl6pPr marL="2672715" indent="0" algn="ctr">
              <a:buNone/>
              <a:defRPr sz="1870"/>
            </a:lvl6pPr>
            <a:lvl7pPr marL="3207385" indent="0" algn="ctr">
              <a:buNone/>
              <a:defRPr sz="1870"/>
            </a:lvl7pPr>
            <a:lvl8pPr marL="3742055" indent="0" algn="ctr">
              <a:buNone/>
              <a:defRPr sz="1870"/>
            </a:lvl8pPr>
            <a:lvl9pPr marL="4276725" indent="0" algn="ctr">
              <a:buNone/>
              <a:defRPr sz="1870"/>
            </a:lvl9pPr>
          </a:lstStyle>
          <a:p>
            <a:pPr fontAlgn="base"/>
            <a:r>
              <a:rPr lang="zh-CN" altLang="en-US" sz="2805"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6860"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31626" y="2665576"/>
            <a:ext cx="13041000" cy="4447574"/>
          </a:xfrm>
        </p:spPr>
        <p:txBody>
          <a:bodyPr anchor="b"/>
          <a:lstStyle>
            <a:lvl1pPr>
              <a:defRPr sz="7015"/>
            </a:lvl1pPr>
          </a:lstStyle>
          <a:p>
            <a:pPr fontAlgn="base"/>
            <a:r>
              <a:rPr lang="zh-CN" altLang="en-US" sz="701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031626" y="7155226"/>
            <a:ext cx="13041000" cy="2338874"/>
          </a:xfrm>
        </p:spPr>
        <p:txBody>
          <a:bodyPr/>
          <a:lstStyle>
            <a:lvl1pPr marL="0" indent="0">
              <a:buNone/>
              <a:defRPr sz="2805">
                <a:solidFill>
                  <a:schemeClr val="tx1">
                    <a:tint val="75000"/>
                  </a:schemeClr>
                </a:solidFill>
              </a:defRPr>
            </a:lvl1pPr>
            <a:lvl2pPr marL="534670" indent="0">
              <a:buNone/>
              <a:defRPr sz="2340">
                <a:solidFill>
                  <a:schemeClr val="tx1">
                    <a:tint val="75000"/>
                  </a:schemeClr>
                </a:solidFill>
              </a:defRPr>
            </a:lvl2pPr>
            <a:lvl3pPr marL="1069340" indent="0">
              <a:buNone/>
              <a:defRPr sz="2105">
                <a:solidFill>
                  <a:schemeClr val="tx1">
                    <a:tint val="75000"/>
                  </a:schemeClr>
                </a:solidFill>
              </a:defRPr>
            </a:lvl3pPr>
            <a:lvl4pPr marL="1604010" indent="0">
              <a:buNone/>
              <a:defRPr sz="1870">
                <a:solidFill>
                  <a:schemeClr val="tx1">
                    <a:tint val="75000"/>
                  </a:schemeClr>
                </a:solidFill>
              </a:defRPr>
            </a:lvl4pPr>
            <a:lvl5pPr marL="2138680" indent="0">
              <a:buNone/>
              <a:defRPr sz="1870">
                <a:solidFill>
                  <a:schemeClr val="tx1">
                    <a:tint val="75000"/>
                  </a:schemeClr>
                </a:solidFill>
              </a:defRPr>
            </a:lvl5pPr>
            <a:lvl6pPr marL="2672715" indent="0">
              <a:buNone/>
              <a:defRPr sz="1870">
                <a:solidFill>
                  <a:schemeClr val="tx1">
                    <a:tint val="75000"/>
                  </a:schemeClr>
                </a:solidFill>
              </a:defRPr>
            </a:lvl6pPr>
            <a:lvl7pPr marL="3207385" indent="0">
              <a:buNone/>
              <a:defRPr sz="1870">
                <a:solidFill>
                  <a:schemeClr val="tx1">
                    <a:tint val="75000"/>
                  </a:schemeClr>
                </a:solidFill>
              </a:defRPr>
            </a:lvl7pPr>
            <a:lvl8pPr marL="3742055" indent="0">
              <a:buNone/>
              <a:defRPr sz="1870">
                <a:solidFill>
                  <a:schemeClr val="tx1">
                    <a:tint val="75000"/>
                  </a:schemeClr>
                </a:solidFill>
              </a:defRPr>
            </a:lvl8pPr>
            <a:lvl9pPr marL="4276725" indent="0">
              <a:buNone/>
              <a:defRPr sz="1870">
                <a:solidFill>
                  <a:schemeClr val="tx1">
                    <a:tint val="75000"/>
                  </a:schemeClr>
                </a:solidFill>
              </a:defRPr>
            </a:lvl9pPr>
          </a:lstStyle>
          <a:p>
            <a:pPr lvl="0" fontAlgn="base"/>
            <a:r>
              <a:rPr lang="zh-CN" altLang="en-US" sz="2805"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6860"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756000" y="2494800"/>
            <a:ext cx="6667920" cy="7056226"/>
          </a:xfrm>
        </p:spPr>
        <p:txBody>
          <a:bodyPr/>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4" name="内容占位符 3"/>
          <p:cNvSpPr>
            <a:spLocks noGrp="1"/>
          </p:cNvSpPr>
          <p:nvPr>
            <p:ph sz="half" idx="2"/>
          </p:nvPr>
        </p:nvSpPr>
        <p:spPr>
          <a:xfrm>
            <a:off x="7696080" y="2494800"/>
            <a:ext cx="6667920" cy="7056226"/>
          </a:xfrm>
        </p:spPr>
        <p:txBody>
          <a:bodyPr/>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041469" y="569250"/>
            <a:ext cx="13041000" cy="2066626"/>
          </a:xfrm>
        </p:spPr>
        <p:txBody>
          <a:bodyPr/>
          <a:lstStyle/>
          <a:p>
            <a:pPr fontAlgn="base"/>
            <a:r>
              <a:rPr lang="zh-CN" altLang="en-US" sz="6860"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471788" y="2772683"/>
            <a:ext cx="6044000" cy="1284524"/>
          </a:xfrm>
        </p:spPr>
        <p:txBody>
          <a:bodyPr anchor="ctr" anchorCtr="0"/>
          <a:lstStyle>
            <a:lvl1pPr marL="0" indent="0">
              <a:buNone/>
              <a:defRPr sz="3275"/>
            </a:lvl1pPr>
            <a:lvl2pPr marL="534670" indent="0">
              <a:buNone/>
              <a:defRPr sz="2805"/>
            </a:lvl2pPr>
            <a:lvl3pPr marL="1069340" indent="0">
              <a:buNone/>
              <a:defRPr sz="2340"/>
            </a:lvl3pPr>
            <a:lvl4pPr marL="1604010" indent="0">
              <a:buNone/>
              <a:defRPr sz="2105"/>
            </a:lvl4pPr>
            <a:lvl5pPr marL="2138680" indent="0">
              <a:buNone/>
              <a:defRPr sz="2105"/>
            </a:lvl5pPr>
            <a:lvl6pPr marL="2672715" indent="0">
              <a:buNone/>
              <a:defRPr sz="2105"/>
            </a:lvl6pPr>
            <a:lvl7pPr marL="3207385" indent="0">
              <a:buNone/>
              <a:defRPr sz="2105"/>
            </a:lvl7pPr>
            <a:lvl8pPr marL="3742055" indent="0">
              <a:buNone/>
              <a:defRPr sz="2105"/>
            </a:lvl8pPr>
            <a:lvl9pPr marL="4276725" indent="0">
              <a:buNone/>
              <a:defRPr sz="2105"/>
            </a:lvl9pPr>
          </a:lstStyle>
          <a:p>
            <a:pPr lvl="0" fontAlgn="base"/>
            <a:r>
              <a:rPr lang="zh-CN" altLang="en-US" sz="327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471788" y="4155473"/>
            <a:ext cx="6044000" cy="5494553"/>
          </a:xfrm>
        </p:spPr>
        <p:txBody>
          <a:bodyPr/>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5" name="文本占位符 4"/>
          <p:cNvSpPr>
            <a:spLocks noGrp="1"/>
          </p:cNvSpPr>
          <p:nvPr>
            <p:ph type="body" sz="quarter" idx="3"/>
          </p:nvPr>
        </p:nvSpPr>
        <p:spPr>
          <a:xfrm>
            <a:off x="7759590" y="2772683"/>
            <a:ext cx="6073765" cy="1284524"/>
          </a:xfrm>
        </p:spPr>
        <p:txBody>
          <a:bodyPr anchor="ctr" anchorCtr="0"/>
          <a:lstStyle>
            <a:lvl1pPr marL="0" indent="0">
              <a:buNone/>
              <a:defRPr sz="3275"/>
            </a:lvl1pPr>
            <a:lvl2pPr marL="534670" indent="0">
              <a:buNone/>
              <a:defRPr sz="2805"/>
            </a:lvl2pPr>
            <a:lvl3pPr marL="1069340" indent="0">
              <a:buNone/>
              <a:defRPr sz="2340"/>
            </a:lvl3pPr>
            <a:lvl4pPr marL="1604010" indent="0">
              <a:buNone/>
              <a:defRPr sz="2105"/>
            </a:lvl4pPr>
            <a:lvl5pPr marL="2138680" indent="0">
              <a:buNone/>
              <a:defRPr sz="2105"/>
            </a:lvl5pPr>
            <a:lvl6pPr marL="2672715" indent="0">
              <a:buNone/>
              <a:defRPr sz="2105"/>
            </a:lvl6pPr>
            <a:lvl7pPr marL="3207385" indent="0">
              <a:buNone/>
              <a:defRPr sz="2105"/>
            </a:lvl7pPr>
            <a:lvl8pPr marL="3742055" indent="0">
              <a:buNone/>
              <a:defRPr sz="2105"/>
            </a:lvl8pPr>
            <a:lvl9pPr marL="4276725" indent="0">
              <a:buNone/>
              <a:defRPr sz="2105"/>
            </a:lvl9pPr>
          </a:lstStyle>
          <a:p>
            <a:pPr lvl="0" fontAlgn="base"/>
            <a:r>
              <a:rPr lang="zh-CN" altLang="en-US" sz="327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7759590" y="4155473"/>
            <a:ext cx="6073765" cy="5494553"/>
          </a:xfrm>
        </p:spPr>
        <p:txBody>
          <a:bodyPr/>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6860"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31626" y="2665576"/>
            <a:ext cx="13041000" cy="4447574"/>
          </a:xfrm>
        </p:spPr>
        <p:txBody>
          <a:bodyPr anchor="b"/>
          <a:lstStyle>
            <a:lvl1pPr>
              <a:defRPr sz="7015"/>
            </a:lvl1pPr>
          </a:lstStyle>
          <a:p>
            <a:pPr fontAlgn="base"/>
            <a:r>
              <a:rPr lang="zh-CN" altLang="en-US" sz="701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031626" y="7155226"/>
            <a:ext cx="13041000" cy="2338874"/>
          </a:xfrm>
        </p:spPr>
        <p:txBody>
          <a:bodyPr/>
          <a:lstStyle>
            <a:lvl1pPr marL="0" indent="0">
              <a:buNone/>
              <a:defRPr sz="2805">
                <a:solidFill>
                  <a:schemeClr val="tx1">
                    <a:tint val="75000"/>
                  </a:schemeClr>
                </a:solidFill>
              </a:defRPr>
            </a:lvl1pPr>
            <a:lvl2pPr marL="534670" indent="0">
              <a:buNone/>
              <a:defRPr sz="2340">
                <a:solidFill>
                  <a:schemeClr val="tx1">
                    <a:tint val="75000"/>
                  </a:schemeClr>
                </a:solidFill>
              </a:defRPr>
            </a:lvl2pPr>
            <a:lvl3pPr marL="1069340" indent="0">
              <a:buNone/>
              <a:defRPr sz="2105">
                <a:solidFill>
                  <a:schemeClr val="tx1">
                    <a:tint val="75000"/>
                  </a:schemeClr>
                </a:solidFill>
              </a:defRPr>
            </a:lvl3pPr>
            <a:lvl4pPr marL="1604010" indent="0">
              <a:buNone/>
              <a:defRPr sz="1870">
                <a:solidFill>
                  <a:schemeClr val="tx1">
                    <a:tint val="75000"/>
                  </a:schemeClr>
                </a:solidFill>
              </a:defRPr>
            </a:lvl4pPr>
            <a:lvl5pPr marL="2138680" indent="0">
              <a:buNone/>
              <a:defRPr sz="1870">
                <a:solidFill>
                  <a:schemeClr val="tx1">
                    <a:tint val="75000"/>
                  </a:schemeClr>
                </a:solidFill>
              </a:defRPr>
            </a:lvl5pPr>
            <a:lvl6pPr marL="2672715" indent="0">
              <a:buNone/>
              <a:defRPr sz="1870">
                <a:solidFill>
                  <a:schemeClr val="tx1">
                    <a:tint val="75000"/>
                  </a:schemeClr>
                </a:solidFill>
              </a:defRPr>
            </a:lvl6pPr>
            <a:lvl7pPr marL="3207385" indent="0">
              <a:buNone/>
              <a:defRPr sz="1870">
                <a:solidFill>
                  <a:schemeClr val="tx1">
                    <a:tint val="75000"/>
                  </a:schemeClr>
                </a:solidFill>
              </a:defRPr>
            </a:lvl7pPr>
            <a:lvl8pPr marL="3742055" indent="0">
              <a:buNone/>
              <a:defRPr sz="1870">
                <a:solidFill>
                  <a:schemeClr val="tx1">
                    <a:tint val="75000"/>
                  </a:schemeClr>
                </a:solidFill>
              </a:defRPr>
            </a:lvl8pPr>
            <a:lvl9pPr marL="4276725" indent="0">
              <a:buNone/>
              <a:defRPr sz="1870">
                <a:solidFill>
                  <a:schemeClr val="tx1">
                    <a:tint val="75000"/>
                  </a:schemeClr>
                </a:solidFill>
              </a:defRPr>
            </a:lvl9pPr>
          </a:lstStyle>
          <a:p>
            <a:pPr lvl="0" fontAlgn="base"/>
            <a:r>
              <a:rPr lang="zh-CN" altLang="en-US" sz="2805"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41469" y="712800"/>
            <a:ext cx="4876593" cy="2494800"/>
          </a:xfrm>
        </p:spPr>
        <p:txBody>
          <a:bodyPr anchor="b"/>
          <a:lstStyle>
            <a:lvl1pPr>
              <a:defRPr sz="3740"/>
            </a:lvl1pPr>
          </a:lstStyle>
          <a:p>
            <a:pPr fontAlgn="base"/>
            <a:r>
              <a:rPr lang="zh-CN" altLang="en-US" sz="3740" strike="noStrike" noProof="1" smtClean="0"/>
              <a:t>单击此处编辑母版标题样式</a:t>
            </a:r>
            <a:endParaRPr lang="zh-CN" altLang="en-US" strike="noStrike" noProof="1"/>
          </a:p>
        </p:txBody>
      </p:sp>
      <p:sp>
        <p:nvSpPr>
          <p:cNvPr id="3" name="内容占位符 2"/>
          <p:cNvSpPr>
            <a:spLocks noGrp="1"/>
          </p:cNvSpPr>
          <p:nvPr>
            <p:ph idx="1"/>
          </p:nvPr>
        </p:nvSpPr>
        <p:spPr>
          <a:xfrm>
            <a:off x="6427969" y="1539450"/>
            <a:ext cx="7654500" cy="7598250"/>
          </a:xfrm>
        </p:spPr>
        <p:txBody>
          <a:bodyPr/>
          <a:lstStyle>
            <a:lvl1pPr>
              <a:defRPr sz="3740"/>
            </a:lvl1pPr>
            <a:lvl2pPr>
              <a:defRPr sz="3275"/>
            </a:lvl2pPr>
            <a:lvl3pPr>
              <a:defRPr sz="2805"/>
            </a:lvl3pPr>
            <a:lvl4pPr>
              <a:defRPr sz="2340"/>
            </a:lvl4pPr>
            <a:lvl5pPr>
              <a:defRPr sz="2340"/>
            </a:lvl5pPr>
            <a:lvl6pPr>
              <a:defRPr sz="2340"/>
            </a:lvl6pPr>
            <a:lvl7pPr>
              <a:defRPr sz="2340"/>
            </a:lvl7pPr>
            <a:lvl8pPr>
              <a:defRPr sz="2340"/>
            </a:lvl8pPr>
            <a:lvl9pPr>
              <a:defRPr sz="2340"/>
            </a:lvl9pPr>
          </a:lstStyle>
          <a:p>
            <a:pPr lvl="0" fontAlgn="base"/>
            <a:r>
              <a:rPr lang="zh-CN" altLang="en-US" sz="3740" strike="noStrike" noProof="1" smtClean="0"/>
              <a:t>单击此处编辑母版文本样式</a:t>
            </a:r>
            <a:endParaRPr lang="zh-CN" altLang="en-US" strike="noStrike" noProof="1" smtClean="0"/>
          </a:p>
          <a:p>
            <a:pPr lvl="1" fontAlgn="base"/>
            <a:r>
              <a:rPr lang="zh-CN" altLang="en-US" sz="3275" strike="noStrike" noProof="1" smtClean="0"/>
              <a:t>第二级</a:t>
            </a:r>
            <a:endParaRPr lang="zh-CN" altLang="en-US" strike="noStrike" noProof="1" smtClean="0"/>
          </a:p>
          <a:p>
            <a:pPr lvl="2" fontAlgn="base"/>
            <a:r>
              <a:rPr lang="zh-CN" altLang="en-US" sz="2805" strike="noStrike" noProof="1" smtClean="0"/>
              <a:t>第三级</a:t>
            </a:r>
            <a:endParaRPr lang="zh-CN" altLang="en-US" strike="noStrike" noProof="1" smtClean="0"/>
          </a:p>
          <a:p>
            <a:pPr lvl="3" fontAlgn="base"/>
            <a:r>
              <a:rPr lang="zh-CN" altLang="en-US" sz="2340" strike="noStrike" noProof="1" smtClean="0"/>
              <a:t>第四级</a:t>
            </a:r>
            <a:endParaRPr lang="zh-CN" altLang="en-US" strike="noStrike" noProof="1" smtClean="0"/>
          </a:p>
          <a:p>
            <a:pPr lvl="4" fontAlgn="base"/>
            <a:r>
              <a:rPr lang="zh-CN" altLang="en-US" sz="2340" strike="noStrike" noProof="1" smtClean="0"/>
              <a:t>第五级</a:t>
            </a:r>
            <a:endParaRPr lang="zh-CN" altLang="en-US" strike="noStrike" noProof="1"/>
          </a:p>
        </p:txBody>
      </p:sp>
      <p:sp>
        <p:nvSpPr>
          <p:cNvPr id="4" name="文本占位符 3"/>
          <p:cNvSpPr>
            <a:spLocks noGrp="1"/>
          </p:cNvSpPr>
          <p:nvPr>
            <p:ph type="body" sz="half" idx="2"/>
          </p:nvPr>
        </p:nvSpPr>
        <p:spPr>
          <a:xfrm>
            <a:off x="1041469" y="3207600"/>
            <a:ext cx="4876593" cy="5942476"/>
          </a:xfrm>
        </p:spPr>
        <p:txBody>
          <a:bodyPr/>
          <a:lstStyle>
            <a:lvl1pPr marL="0" indent="0">
              <a:buNone/>
              <a:defRPr sz="1870"/>
            </a:lvl1pPr>
            <a:lvl2pPr marL="534670" indent="0">
              <a:buNone/>
              <a:defRPr sz="1635"/>
            </a:lvl2pPr>
            <a:lvl3pPr marL="1069340" indent="0">
              <a:buNone/>
              <a:defRPr sz="1405"/>
            </a:lvl3pPr>
            <a:lvl4pPr marL="1604010" indent="0">
              <a:buNone/>
              <a:defRPr sz="1170"/>
            </a:lvl4pPr>
            <a:lvl5pPr marL="2138680" indent="0">
              <a:buNone/>
              <a:defRPr sz="1170"/>
            </a:lvl5pPr>
            <a:lvl6pPr marL="2672715" indent="0">
              <a:buNone/>
              <a:defRPr sz="1170"/>
            </a:lvl6pPr>
            <a:lvl7pPr marL="3207385" indent="0">
              <a:buNone/>
              <a:defRPr sz="1170"/>
            </a:lvl7pPr>
            <a:lvl8pPr marL="3742055" indent="0">
              <a:buNone/>
              <a:defRPr sz="1170"/>
            </a:lvl8pPr>
            <a:lvl9pPr marL="4276725" indent="0">
              <a:buNone/>
              <a:defRPr sz="1170"/>
            </a:lvl9pPr>
          </a:lstStyle>
          <a:p>
            <a:pPr lvl="0" fontAlgn="base"/>
            <a:r>
              <a:rPr lang="zh-CN" altLang="en-US" sz="1870"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41469" y="712800"/>
            <a:ext cx="5165689" cy="2494800"/>
          </a:xfrm>
        </p:spPr>
        <p:txBody>
          <a:bodyPr anchor="b"/>
          <a:lstStyle>
            <a:lvl1pPr>
              <a:defRPr sz="3740"/>
            </a:lvl1pPr>
          </a:lstStyle>
          <a:p>
            <a:pPr fontAlgn="base"/>
            <a:r>
              <a:rPr lang="zh-CN" altLang="en-US" sz="374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6427969" y="712802"/>
            <a:ext cx="7654500" cy="8424900"/>
          </a:xfrm>
        </p:spPr>
        <p:txBody>
          <a:bodyPr/>
          <a:lstStyle>
            <a:lvl1pPr marL="0" indent="0">
              <a:buNone/>
              <a:defRPr sz="3740"/>
            </a:lvl1pPr>
            <a:lvl2pPr marL="534670" indent="0">
              <a:buNone/>
              <a:defRPr sz="3275"/>
            </a:lvl2pPr>
            <a:lvl3pPr marL="1069340" indent="0">
              <a:buNone/>
              <a:defRPr sz="2805"/>
            </a:lvl3pPr>
            <a:lvl4pPr marL="1604010" indent="0">
              <a:buNone/>
              <a:defRPr sz="2340"/>
            </a:lvl4pPr>
            <a:lvl5pPr marL="2138680" indent="0">
              <a:buNone/>
              <a:defRPr sz="2340"/>
            </a:lvl5pPr>
            <a:lvl6pPr marL="2672715" indent="0">
              <a:buNone/>
              <a:defRPr sz="2340"/>
            </a:lvl6pPr>
            <a:lvl7pPr marL="3207385" indent="0">
              <a:buNone/>
              <a:defRPr sz="2340"/>
            </a:lvl7pPr>
            <a:lvl8pPr marL="3742055" indent="0">
              <a:buNone/>
              <a:defRPr sz="2340"/>
            </a:lvl8pPr>
            <a:lvl9pPr marL="4276725" indent="0">
              <a:buNone/>
              <a:defRPr sz="2340"/>
            </a:lvl9pPr>
          </a:lstStyle>
          <a:p>
            <a:pPr fontAlgn="base"/>
            <a:endParaRPr lang="zh-CN" altLang="en-US" strike="noStrike" noProof="1"/>
          </a:p>
        </p:txBody>
      </p:sp>
      <p:sp>
        <p:nvSpPr>
          <p:cNvPr id="4" name="文本占位符 3"/>
          <p:cNvSpPr>
            <a:spLocks noGrp="1"/>
          </p:cNvSpPr>
          <p:nvPr>
            <p:ph type="body" sz="half" idx="2"/>
          </p:nvPr>
        </p:nvSpPr>
        <p:spPr>
          <a:xfrm>
            <a:off x="1041469" y="3207600"/>
            <a:ext cx="5165689" cy="5942476"/>
          </a:xfrm>
        </p:spPr>
        <p:txBody>
          <a:bodyPr/>
          <a:lstStyle>
            <a:lvl1pPr marL="0" indent="0">
              <a:buNone/>
              <a:defRPr sz="2340"/>
            </a:lvl1pPr>
            <a:lvl2pPr marL="534670" indent="0">
              <a:buNone/>
              <a:defRPr sz="2105"/>
            </a:lvl2pPr>
            <a:lvl3pPr marL="1069340" indent="0">
              <a:buNone/>
              <a:defRPr sz="1870"/>
            </a:lvl3pPr>
            <a:lvl4pPr marL="1604010" indent="0">
              <a:buNone/>
              <a:defRPr sz="1635"/>
            </a:lvl4pPr>
            <a:lvl5pPr marL="2138680" indent="0">
              <a:buNone/>
              <a:defRPr sz="1635"/>
            </a:lvl5pPr>
            <a:lvl6pPr marL="2672715" indent="0">
              <a:buNone/>
              <a:defRPr sz="1635"/>
            </a:lvl6pPr>
            <a:lvl7pPr marL="3207385" indent="0">
              <a:buNone/>
              <a:defRPr sz="1635"/>
            </a:lvl7pPr>
            <a:lvl8pPr marL="3742055" indent="0">
              <a:buNone/>
              <a:defRPr sz="1635"/>
            </a:lvl8pPr>
            <a:lvl9pPr marL="4276725" indent="0">
              <a:buNone/>
              <a:defRPr sz="1635"/>
            </a:lvl9pPr>
          </a:lstStyle>
          <a:p>
            <a:pPr lvl="0" fontAlgn="base"/>
            <a:r>
              <a:rPr lang="zh-CN" altLang="en-US" sz="2340"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6860"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962000" y="428176"/>
            <a:ext cx="3402000" cy="9122850"/>
          </a:xfrm>
        </p:spPr>
        <p:txBody>
          <a:bodyPr vert="eaVert"/>
          <a:lstStyle/>
          <a:p>
            <a:pPr fontAlgn="base"/>
            <a:r>
              <a:rPr lang="zh-CN" altLang="en-US" sz="6860"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756000" y="428176"/>
            <a:ext cx="10008781" cy="9122850"/>
          </a:xfrm>
        </p:spPr>
        <p:txBody>
          <a:bodyPr vert="eaVert"/>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6860"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756000" y="2494800"/>
            <a:ext cx="6667920" cy="7056226"/>
          </a:xfrm>
        </p:spPr>
        <p:txBody>
          <a:bodyPr/>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4" name="内容占位符 3"/>
          <p:cNvSpPr>
            <a:spLocks noGrp="1"/>
          </p:cNvSpPr>
          <p:nvPr>
            <p:ph sz="half" idx="2"/>
          </p:nvPr>
        </p:nvSpPr>
        <p:spPr>
          <a:xfrm>
            <a:off x="7696080" y="2494800"/>
            <a:ext cx="6667920" cy="7056226"/>
          </a:xfrm>
        </p:spPr>
        <p:txBody>
          <a:bodyPr/>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1041469" y="569250"/>
            <a:ext cx="13041000" cy="2066626"/>
          </a:xfrm>
        </p:spPr>
        <p:txBody>
          <a:bodyPr/>
          <a:lstStyle/>
          <a:p>
            <a:pPr fontAlgn="base"/>
            <a:r>
              <a:rPr lang="zh-CN" altLang="en-US" sz="6860"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471788" y="2772683"/>
            <a:ext cx="6044000" cy="1284524"/>
          </a:xfrm>
        </p:spPr>
        <p:txBody>
          <a:bodyPr anchor="ctr" anchorCtr="0"/>
          <a:lstStyle>
            <a:lvl1pPr marL="0" indent="0">
              <a:buNone/>
              <a:defRPr sz="3275"/>
            </a:lvl1pPr>
            <a:lvl2pPr marL="534670" indent="0">
              <a:buNone/>
              <a:defRPr sz="2805"/>
            </a:lvl2pPr>
            <a:lvl3pPr marL="1069340" indent="0">
              <a:buNone/>
              <a:defRPr sz="2340"/>
            </a:lvl3pPr>
            <a:lvl4pPr marL="1604010" indent="0">
              <a:buNone/>
              <a:defRPr sz="2105"/>
            </a:lvl4pPr>
            <a:lvl5pPr marL="2138680" indent="0">
              <a:buNone/>
              <a:defRPr sz="2105"/>
            </a:lvl5pPr>
            <a:lvl6pPr marL="2672715" indent="0">
              <a:buNone/>
              <a:defRPr sz="2105"/>
            </a:lvl6pPr>
            <a:lvl7pPr marL="3207385" indent="0">
              <a:buNone/>
              <a:defRPr sz="2105"/>
            </a:lvl7pPr>
            <a:lvl8pPr marL="3742055" indent="0">
              <a:buNone/>
              <a:defRPr sz="2105"/>
            </a:lvl8pPr>
            <a:lvl9pPr marL="4276725" indent="0">
              <a:buNone/>
              <a:defRPr sz="2105"/>
            </a:lvl9pPr>
          </a:lstStyle>
          <a:p>
            <a:pPr lvl="0" fontAlgn="base"/>
            <a:r>
              <a:rPr lang="zh-CN" altLang="en-US" sz="327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471788" y="4155473"/>
            <a:ext cx="6044000" cy="5494553"/>
          </a:xfrm>
        </p:spPr>
        <p:txBody>
          <a:bodyPr/>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5" name="文本占位符 4"/>
          <p:cNvSpPr>
            <a:spLocks noGrp="1"/>
          </p:cNvSpPr>
          <p:nvPr>
            <p:ph type="body" sz="quarter" idx="3"/>
          </p:nvPr>
        </p:nvSpPr>
        <p:spPr>
          <a:xfrm>
            <a:off x="7759590" y="2772683"/>
            <a:ext cx="6073765" cy="1284524"/>
          </a:xfrm>
        </p:spPr>
        <p:txBody>
          <a:bodyPr anchor="ctr" anchorCtr="0"/>
          <a:lstStyle>
            <a:lvl1pPr marL="0" indent="0">
              <a:buNone/>
              <a:defRPr sz="3275"/>
            </a:lvl1pPr>
            <a:lvl2pPr marL="534670" indent="0">
              <a:buNone/>
              <a:defRPr sz="2805"/>
            </a:lvl2pPr>
            <a:lvl3pPr marL="1069340" indent="0">
              <a:buNone/>
              <a:defRPr sz="2340"/>
            </a:lvl3pPr>
            <a:lvl4pPr marL="1604010" indent="0">
              <a:buNone/>
              <a:defRPr sz="2105"/>
            </a:lvl4pPr>
            <a:lvl5pPr marL="2138680" indent="0">
              <a:buNone/>
              <a:defRPr sz="2105"/>
            </a:lvl5pPr>
            <a:lvl6pPr marL="2672715" indent="0">
              <a:buNone/>
              <a:defRPr sz="2105"/>
            </a:lvl6pPr>
            <a:lvl7pPr marL="3207385" indent="0">
              <a:buNone/>
              <a:defRPr sz="2105"/>
            </a:lvl7pPr>
            <a:lvl8pPr marL="3742055" indent="0">
              <a:buNone/>
              <a:defRPr sz="2105"/>
            </a:lvl8pPr>
            <a:lvl9pPr marL="4276725" indent="0">
              <a:buNone/>
              <a:defRPr sz="2105"/>
            </a:lvl9pPr>
          </a:lstStyle>
          <a:p>
            <a:pPr lvl="0" fontAlgn="base"/>
            <a:r>
              <a:rPr lang="zh-CN" altLang="en-US" sz="327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7759590" y="4155473"/>
            <a:ext cx="6073765" cy="5494553"/>
          </a:xfrm>
        </p:spPr>
        <p:txBody>
          <a:bodyPr/>
          <a:lstStyle/>
          <a:p>
            <a:pPr lvl="0" fontAlgn="base"/>
            <a:r>
              <a:rPr lang="zh-CN" altLang="en-US" sz="4990" strike="noStrike" noProof="1" smtClean="0"/>
              <a:t>单击此处编辑母版文本样式</a:t>
            </a:r>
            <a:endParaRPr lang="zh-CN" altLang="en-US" strike="noStrike" noProof="1" smtClean="0"/>
          </a:p>
          <a:p>
            <a:pPr lvl="1" fontAlgn="base"/>
            <a:r>
              <a:rPr lang="zh-CN" altLang="en-US" sz="4365" strike="noStrike" noProof="1" smtClean="0"/>
              <a:t>第二级</a:t>
            </a:r>
            <a:endParaRPr lang="zh-CN" altLang="en-US" strike="noStrike" noProof="1" smtClean="0"/>
          </a:p>
          <a:p>
            <a:pPr lvl="2" fontAlgn="base"/>
            <a:r>
              <a:rPr lang="zh-CN" altLang="en-US" sz="3740" strike="noStrike" noProof="1" smtClean="0"/>
              <a:t>第三级</a:t>
            </a:r>
            <a:endParaRPr lang="zh-CN" altLang="en-US" strike="noStrike" noProof="1" smtClean="0"/>
          </a:p>
          <a:p>
            <a:pPr lvl="3" fontAlgn="base"/>
            <a:r>
              <a:rPr lang="zh-CN" altLang="en-US" sz="3120" strike="noStrike" noProof="1" smtClean="0"/>
              <a:t>第四级</a:t>
            </a:r>
            <a:endParaRPr lang="zh-CN" altLang="en-US" strike="noStrike" noProof="1" smtClean="0"/>
          </a:p>
          <a:p>
            <a:pPr lvl="4" fontAlgn="base"/>
            <a:r>
              <a:rPr lang="zh-CN" altLang="en-US" sz="3120"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6860"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41469" y="712800"/>
            <a:ext cx="4876593" cy="2494800"/>
          </a:xfrm>
        </p:spPr>
        <p:txBody>
          <a:bodyPr anchor="b"/>
          <a:lstStyle>
            <a:lvl1pPr>
              <a:defRPr sz="3740"/>
            </a:lvl1pPr>
          </a:lstStyle>
          <a:p>
            <a:pPr fontAlgn="base"/>
            <a:r>
              <a:rPr lang="zh-CN" altLang="en-US" sz="3740" strike="noStrike" noProof="1" smtClean="0"/>
              <a:t>单击此处编辑母版标题样式</a:t>
            </a:r>
            <a:endParaRPr lang="zh-CN" altLang="en-US" strike="noStrike" noProof="1"/>
          </a:p>
        </p:txBody>
      </p:sp>
      <p:sp>
        <p:nvSpPr>
          <p:cNvPr id="3" name="内容占位符 2"/>
          <p:cNvSpPr>
            <a:spLocks noGrp="1"/>
          </p:cNvSpPr>
          <p:nvPr>
            <p:ph idx="1"/>
          </p:nvPr>
        </p:nvSpPr>
        <p:spPr>
          <a:xfrm>
            <a:off x="6427969" y="1539450"/>
            <a:ext cx="7654500" cy="7598250"/>
          </a:xfrm>
        </p:spPr>
        <p:txBody>
          <a:bodyPr/>
          <a:lstStyle>
            <a:lvl1pPr>
              <a:defRPr sz="3740"/>
            </a:lvl1pPr>
            <a:lvl2pPr>
              <a:defRPr sz="3275"/>
            </a:lvl2pPr>
            <a:lvl3pPr>
              <a:defRPr sz="2805"/>
            </a:lvl3pPr>
            <a:lvl4pPr>
              <a:defRPr sz="2340"/>
            </a:lvl4pPr>
            <a:lvl5pPr>
              <a:defRPr sz="2340"/>
            </a:lvl5pPr>
            <a:lvl6pPr>
              <a:defRPr sz="2340"/>
            </a:lvl6pPr>
            <a:lvl7pPr>
              <a:defRPr sz="2340"/>
            </a:lvl7pPr>
            <a:lvl8pPr>
              <a:defRPr sz="2340"/>
            </a:lvl8pPr>
            <a:lvl9pPr>
              <a:defRPr sz="2340"/>
            </a:lvl9pPr>
          </a:lstStyle>
          <a:p>
            <a:pPr lvl="0" fontAlgn="base"/>
            <a:r>
              <a:rPr lang="zh-CN" altLang="en-US" sz="3740" strike="noStrike" noProof="1" smtClean="0"/>
              <a:t>单击此处编辑母版文本样式</a:t>
            </a:r>
            <a:endParaRPr lang="zh-CN" altLang="en-US" strike="noStrike" noProof="1" smtClean="0"/>
          </a:p>
          <a:p>
            <a:pPr lvl="1" fontAlgn="base"/>
            <a:r>
              <a:rPr lang="zh-CN" altLang="en-US" sz="3275" strike="noStrike" noProof="1" smtClean="0"/>
              <a:t>第二级</a:t>
            </a:r>
            <a:endParaRPr lang="zh-CN" altLang="en-US" strike="noStrike" noProof="1" smtClean="0"/>
          </a:p>
          <a:p>
            <a:pPr lvl="2" fontAlgn="base"/>
            <a:r>
              <a:rPr lang="zh-CN" altLang="en-US" sz="2805" strike="noStrike" noProof="1" smtClean="0"/>
              <a:t>第三级</a:t>
            </a:r>
            <a:endParaRPr lang="zh-CN" altLang="en-US" strike="noStrike" noProof="1" smtClean="0"/>
          </a:p>
          <a:p>
            <a:pPr lvl="3" fontAlgn="base"/>
            <a:r>
              <a:rPr lang="zh-CN" altLang="en-US" sz="2340" strike="noStrike" noProof="1" smtClean="0"/>
              <a:t>第四级</a:t>
            </a:r>
            <a:endParaRPr lang="zh-CN" altLang="en-US" strike="noStrike" noProof="1" smtClean="0"/>
          </a:p>
          <a:p>
            <a:pPr lvl="4" fontAlgn="base"/>
            <a:r>
              <a:rPr lang="zh-CN" altLang="en-US" sz="2340" strike="noStrike" noProof="1" smtClean="0"/>
              <a:t>第五级</a:t>
            </a:r>
            <a:endParaRPr lang="zh-CN" altLang="en-US" strike="noStrike" noProof="1"/>
          </a:p>
        </p:txBody>
      </p:sp>
      <p:sp>
        <p:nvSpPr>
          <p:cNvPr id="4" name="文本占位符 3"/>
          <p:cNvSpPr>
            <a:spLocks noGrp="1"/>
          </p:cNvSpPr>
          <p:nvPr>
            <p:ph type="body" sz="half" idx="2"/>
          </p:nvPr>
        </p:nvSpPr>
        <p:spPr>
          <a:xfrm>
            <a:off x="1041469" y="3207600"/>
            <a:ext cx="4876593" cy="5942476"/>
          </a:xfrm>
        </p:spPr>
        <p:txBody>
          <a:bodyPr/>
          <a:lstStyle>
            <a:lvl1pPr marL="0" indent="0">
              <a:buNone/>
              <a:defRPr sz="1870"/>
            </a:lvl1pPr>
            <a:lvl2pPr marL="534670" indent="0">
              <a:buNone/>
              <a:defRPr sz="1635"/>
            </a:lvl2pPr>
            <a:lvl3pPr marL="1069340" indent="0">
              <a:buNone/>
              <a:defRPr sz="1405"/>
            </a:lvl3pPr>
            <a:lvl4pPr marL="1604010" indent="0">
              <a:buNone/>
              <a:defRPr sz="1170"/>
            </a:lvl4pPr>
            <a:lvl5pPr marL="2138680" indent="0">
              <a:buNone/>
              <a:defRPr sz="1170"/>
            </a:lvl5pPr>
            <a:lvl6pPr marL="2672715" indent="0">
              <a:buNone/>
              <a:defRPr sz="1170"/>
            </a:lvl6pPr>
            <a:lvl7pPr marL="3207385" indent="0">
              <a:buNone/>
              <a:defRPr sz="1170"/>
            </a:lvl7pPr>
            <a:lvl8pPr marL="3742055" indent="0">
              <a:buNone/>
              <a:defRPr sz="1170"/>
            </a:lvl8pPr>
            <a:lvl9pPr marL="4276725" indent="0">
              <a:buNone/>
              <a:defRPr sz="1170"/>
            </a:lvl9pPr>
          </a:lstStyle>
          <a:p>
            <a:pPr lvl="0" fontAlgn="base"/>
            <a:r>
              <a:rPr lang="zh-CN" altLang="en-US" sz="1870"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041469" y="712800"/>
            <a:ext cx="5165689" cy="2494800"/>
          </a:xfrm>
        </p:spPr>
        <p:txBody>
          <a:bodyPr anchor="b"/>
          <a:lstStyle>
            <a:lvl1pPr>
              <a:defRPr sz="3740"/>
            </a:lvl1pPr>
          </a:lstStyle>
          <a:p>
            <a:pPr fontAlgn="base"/>
            <a:r>
              <a:rPr lang="zh-CN" altLang="en-US" sz="3740"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6427969" y="712802"/>
            <a:ext cx="7654500" cy="8424900"/>
          </a:xfrm>
        </p:spPr>
        <p:txBody>
          <a:bodyPr/>
          <a:lstStyle>
            <a:lvl1pPr marL="0" indent="0">
              <a:buNone/>
              <a:defRPr sz="3740"/>
            </a:lvl1pPr>
            <a:lvl2pPr marL="534670" indent="0">
              <a:buNone/>
              <a:defRPr sz="3275"/>
            </a:lvl2pPr>
            <a:lvl3pPr marL="1069340" indent="0">
              <a:buNone/>
              <a:defRPr sz="2805"/>
            </a:lvl3pPr>
            <a:lvl4pPr marL="1604010" indent="0">
              <a:buNone/>
              <a:defRPr sz="2340"/>
            </a:lvl4pPr>
            <a:lvl5pPr marL="2138680" indent="0">
              <a:buNone/>
              <a:defRPr sz="2340"/>
            </a:lvl5pPr>
            <a:lvl6pPr marL="2672715" indent="0">
              <a:buNone/>
              <a:defRPr sz="2340"/>
            </a:lvl6pPr>
            <a:lvl7pPr marL="3207385" indent="0">
              <a:buNone/>
              <a:defRPr sz="2340"/>
            </a:lvl7pPr>
            <a:lvl8pPr marL="3742055" indent="0">
              <a:buNone/>
              <a:defRPr sz="2340"/>
            </a:lvl8pPr>
            <a:lvl9pPr marL="4276725" indent="0">
              <a:buNone/>
              <a:defRPr sz="2340"/>
            </a:lvl9pPr>
          </a:lstStyle>
          <a:p>
            <a:pPr fontAlgn="base"/>
            <a:endParaRPr lang="zh-CN" altLang="en-US" strike="noStrike" noProof="1"/>
          </a:p>
        </p:txBody>
      </p:sp>
      <p:sp>
        <p:nvSpPr>
          <p:cNvPr id="4" name="文本占位符 3"/>
          <p:cNvSpPr>
            <a:spLocks noGrp="1"/>
          </p:cNvSpPr>
          <p:nvPr>
            <p:ph type="body" sz="half" idx="2"/>
          </p:nvPr>
        </p:nvSpPr>
        <p:spPr>
          <a:xfrm>
            <a:off x="1041469" y="3207600"/>
            <a:ext cx="5165689" cy="5942476"/>
          </a:xfrm>
        </p:spPr>
        <p:txBody>
          <a:bodyPr/>
          <a:lstStyle>
            <a:lvl1pPr marL="0" indent="0">
              <a:buNone/>
              <a:defRPr sz="2340"/>
            </a:lvl1pPr>
            <a:lvl2pPr marL="534670" indent="0">
              <a:buNone/>
              <a:defRPr sz="2105"/>
            </a:lvl2pPr>
            <a:lvl3pPr marL="1069340" indent="0">
              <a:buNone/>
              <a:defRPr sz="1870"/>
            </a:lvl3pPr>
            <a:lvl4pPr marL="1604010" indent="0">
              <a:buNone/>
              <a:defRPr sz="1635"/>
            </a:lvl4pPr>
            <a:lvl5pPr marL="2138680" indent="0">
              <a:buNone/>
              <a:defRPr sz="1635"/>
            </a:lvl5pPr>
            <a:lvl6pPr marL="2672715" indent="0">
              <a:buNone/>
              <a:defRPr sz="1635"/>
            </a:lvl6pPr>
            <a:lvl7pPr marL="3207385" indent="0">
              <a:buNone/>
              <a:defRPr sz="1635"/>
            </a:lvl7pPr>
            <a:lvl8pPr marL="3742055" indent="0">
              <a:buNone/>
              <a:defRPr sz="1635"/>
            </a:lvl8pPr>
            <a:lvl9pPr marL="4276725" indent="0">
              <a:buNone/>
              <a:defRPr sz="1635"/>
            </a:lvl9pPr>
          </a:lstStyle>
          <a:p>
            <a:pPr lvl="0" fontAlgn="base"/>
            <a:r>
              <a:rPr lang="zh-CN" altLang="en-US" sz="2340"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755650" y="428625"/>
            <a:ext cx="13608050" cy="1781175"/>
          </a:xfrm>
          <a:prstGeom prst="rect">
            <a:avLst/>
          </a:prstGeom>
          <a:noFill/>
          <a:ln w="9525">
            <a:noFill/>
          </a:ln>
        </p:spPr>
        <p:txBody>
          <a:bodyPr anchor="ctr"/>
          <a:lstStyle/>
          <a:p>
            <a:pPr lvl="0" indent="0" fontAlgn="base"/>
            <a:r>
              <a:rPr lang="zh-CN" altLang="en-US" sz="6860" strike="noStrike" noProof="1"/>
              <a:t>单击此处编辑母版标题样式</a:t>
            </a:r>
            <a:endParaRPr lang="zh-CN" altLang="en-US" strike="noStrike" noProof="1"/>
          </a:p>
        </p:txBody>
      </p:sp>
      <p:sp>
        <p:nvSpPr>
          <p:cNvPr id="1027" name="文本占位符 1026"/>
          <p:cNvSpPr>
            <a:spLocks noGrp="1"/>
          </p:cNvSpPr>
          <p:nvPr>
            <p:ph type="body"/>
          </p:nvPr>
        </p:nvSpPr>
        <p:spPr>
          <a:xfrm>
            <a:off x="755650" y="2495550"/>
            <a:ext cx="13608050" cy="7054850"/>
          </a:xfrm>
          <a:prstGeom prst="rect">
            <a:avLst/>
          </a:prstGeom>
          <a:noFill/>
          <a:ln w="9525">
            <a:noFill/>
          </a:ln>
        </p:spPr>
        <p:txBody>
          <a:bodyPr anchor="t"/>
          <a:lstStyle/>
          <a:p>
            <a:pPr lvl="0" indent="-342900" fontAlgn="base"/>
            <a:r>
              <a:rPr lang="zh-CN" altLang="en-US" sz="4990" strike="noStrike" noProof="1"/>
              <a:t>单击此处编辑母版文本样式</a:t>
            </a:r>
            <a:endParaRPr lang="zh-CN" altLang="en-US" strike="noStrike" noProof="1"/>
          </a:p>
          <a:p>
            <a:pPr lvl="1" indent="-285750" fontAlgn="base"/>
            <a:r>
              <a:rPr lang="zh-CN" altLang="en-US" sz="4365" strike="noStrike" noProof="1"/>
              <a:t>第二级</a:t>
            </a:r>
            <a:endParaRPr lang="zh-CN" altLang="en-US" strike="noStrike" noProof="1"/>
          </a:p>
          <a:p>
            <a:pPr lvl="2" indent="-228600" fontAlgn="base"/>
            <a:r>
              <a:rPr lang="zh-CN" altLang="en-US" sz="3740" strike="noStrike" noProof="1"/>
              <a:t>第三级</a:t>
            </a:r>
            <a:endParaRPr lang="zh-CN" altLang="en-US" strike="noStrike" noProof="1"/>
          </a:p>
          <a:p>
            <a:pPr lvl="3" indent="-228600" fontAlgn="base"/>
            <a:r>
              <a:rPr lang="zh-CN" altLang="en-US" sz="3120" strike="noStrike" noProof="1"/>
              <a:t>第四级</a:t>
            </a:r>
            <a:endParaRPr lang="zh-CN" altLang="en-US" strike="noStrike" noProof="1"/>
          </a:p>
          <a:p>
            <a:pPr lvl="4" indent="-228600" fontAlgn="base"/>
            <a:r>
              <a:rPr lang="zh-CN" altLang="en-US" sz="3120" strike="noStrike" noProof="1"/>
              <a:t>第五级</a:t>
            </a:r>
            <a:endParaRPr lang="zh-CN" altLang="en-US" strike="noStrike" noProof="1"/>
          </a:p>
        </p:txBody>
      </p:sp>
      <p:sp>
        <p:nvSpPr>
          <p:cNvPr id="1028" name="日期占位符 1027"/>
          <p:cNvSpPr>
            <a:spLocks noGrp="1"/>
          </p:cNvSpPr>
          <p:nvPr>
            <p:ph type="dt" sz="half" idx="2"/>
          </p:nvPr>
        </p:nvSpPr>
        <p:spPr>
          <a:xfrm>
            <a:off x="755650" y="9736138"/>
            <a:ext cx="3529013" cy="742950"/>
          </a:xfrm>
          <a:prstGeom prst="rect">
            <a:avLst/>
          </a:prstGeom>
          <a:noFill/>
          <a:ln w="9525">
            <a:noFill/>
          </a:ln>
        </p:spPr>
        <p:txBody>
          <a:bodyPr/>
          <a:lstStyle>
            <a:lvl1pPr>
              <a:defRPr sz="2185"/>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5165725" y="9736138"/>
            <a:ext cx="4787900" cy="742950"/>
          </a:xfrm>
          <a:prstGeom prst="rect">
            <a:avLst/>
          </a:prstGeom>
          <a:noFill/>
          <a:ln w="9525">
            <a:noFill/>
          </a:ln>
        </p:spPr>
        <p:txBody>
          <a:bodyPr/>
          <a:lstStyle>
            <a:lvl1pPr algn="ctr">
              <a:defRPr sz="2185"/>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10836275" y="9736138"/>
            <a:ext cx="3527425" cy="742950"/>
          </a:xfrm>
          <a:prstGeom prst="rect">
            <a:avLst/>
          </a:prstGeom>
          <a:noFill/>
          <a:ln w="9525">
            <a:noFill/>
          </a:ln>
        </p:spPr>
        <p:txBody>
          <a:bodyPr/>
          <a:lstStyle>
            <a:lvl1pPr algn="r">
              <a:defRPr sz="2185"/>
            </a:lvl1p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1425575" eaLnBrk="1" fontAlgn="base" latinLnBrk="0" hangingPunct="1">
        <a:lnSpc>
          <a:spcPct val="100000"/>
        </a:lnSpc>
        <a:spcBef>
          <a:spcPct val="0"/>
        </a:spcBef>
        <a:spcAft>
          <a:spcPct val="0"/>
        </a:spcAft>
        <a:buNone/>
        <a:defRPr sz="6860" b="0" i="0" u="none" kern="1200" baseline="0">
          <a:solidFill>
            <a:schemeClr val="tx2"/>
          </a:solidFill>
          <a:latin typeface="+mj-lt"/>
          <a:ea typeface="+mj-ea"/>
          <a:cs typeface="+mj-cs"/>
        </a:defRPr>
      </a:lvl1pPr>
    </p:titleStyle>
    <p:bodyStyle>
      <a:lvl1pPr marL="534670" lvl="0" indent="-534670" algn="l" defTabSz="1425575" eaLnBrk="1" fontAlgn="base" latinLnBrk="0" hangingPunct="1">
        <a:lnSpc>
          <a:spcPct val="100000"/>
        </a:lnSpc>
        <a:spcBef>
          <a:spcPct val="31000"/>
        </a:spcBef>
        <a:spcAft>
          <a:spcPct val="0"/>
        </a:spcAft>
        <a:buChar char="•"/>
        <a:defRPr sz="4990" b="0" i="0" u="none" kern="1200" baseline="0">
          <a:solidFill>
            <a:schemeClr val="tx1"/>
          </a:solidFill>
          <a:latin typeface="+mn-lt"/>
          <a:ea typeface="+mn-ea"/>
          <a:cs typeface="+mn-cs"/>
        </a:defRPr>
      </a:lvl1pPr>
      <a:lvl2pPr marL="1158240" lvl="1" indent="-445770" algn="l" defTabSz="1425575" eaLnBrk="1" fontAlgn="base" latinLnBrk="0" hangingPunct="1">
        <a:lnSpc>
          <a:spcPct val="100000"/>
        </a:lnSpc>
        <a:spcBef>
          <a:spcPct val="31000"/>
        </a:spcBef>
        <a:spcAft>
          <a:spcPct val="0"/>
        </a:spcAft>
        <a:buChar char="–"/>
        <a:defRPr sz="4365" b="0" i="0" u="none" kern="1200" baseline="0">
          <a:solidFill>
            <a:schemeClr val="tx1"/>
          </a:solidFill>
          <a:latin typeface="+mn-lt"/>
          <a:ea typeface="+mn-ea"/>
          <a:cs typeface="+mn-cs"/>
        </a:defRPr>
      </a:lvl2pPr>
      <a:lvl3pPr marL="1781810" lvl="2" indent="-356235" algn="l" defTabSz="1425575" eaLnBrk="1" fontAlgn="base" latinLnBrk="0" hangingPunct="1">
        <a:lnSpc>
          <a:spcPct val="100000"/>
        </a:lnSpc>
        <a:spcBef>
          <a:spcPct val="31000"/>
        </a:spcBef>
        <a:spcAft>
          <a:spcPct val="0"/>
        </a:spcAft>
        <a:buChar char="•"/>
        <a:defRPr sz="3740" b="0" i="0" u="none" kern="1200" baseline="0">
          <a:solidFill>
            <a:schemeClr val="tx1"/>
          </a:solidFill>
          <a:latin typeface="+mn-lt"/>
          <a:ea typeface="+mn-ea"/>
          <a:cs typeface="+mn-cs"/>
        </a:defRPr>
      </a:lvl3pPr>
      <a:lvl4pPr marL="2494915" lvl="3"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4pPr>
      <a:lvl5pPr marL="3207385" lvl="4"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5pPr>
      <a:lvl6pPr marL="3920490" lvl="5"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6pPr>
      <a:lvl7pPr marL="4632960" lvl="6"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7pPr>
      <a:lvl8pPr marL="5346065" lvl="7"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8pPr>
      <a:lvl9pPr marL="6058535" lvl="8"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9pPr>
    </p:bodyStyle>
    <p:otherStyle>
      <a:lvl1pPr marL="0" lvl="0" indent="0" algn="l" defTabSz="1425575" eaLnBrk="1" fontAlgn="base" latinLnBrk="0" hangingPunct="1">
        <a:lnSpc>
          <a:spcPct val="100000"/>
        </a:lnSpc>
        <a:spcBef>
          <a:spcPct val="0"/>
        </a:spcBef>
        <a:spcAft>
          <a:spcPct val="0"/>
        </a:spcAft>
        <a:buNone/>
        <a:defRPr sz="2805" b="0" i="0" u="none" kern="1200" baseline="0">
          <a:solidFill>
            <a:schemeClr val="tx1"/>
          </a:solidFill>
          <a:latin typeface="+mn-lt"/>
          <a:ea typeface="+mn-ea"/>
          <a:cs typeface="+mn-cs"/>
        </a:defRPr>
      </a:lvl1pPr>
      <a:lvl2pPr marL="713105" lvl="1"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1425575" lvl="2"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2138680" lvl="3"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2851150" lvl="4"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3564255" lvl="5"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4276725" lvl="6"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4989830" lvl="7"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5702300" lvl="8"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 1025"/>
          <p:cNvSpPr>
            <a:spLocks noGrp="1"/>
          </p:cNvSpPr>
          <p:nvPr>
            <p:ph type="title"/>
          </p:nvPr>
        </p:nvSpPr>
        <p:spPr>
          <a:xfrm>
            <a:off x="755650" y="428625"/>
            <a:ext cx="13608050" cy="1781175"/>
          </a:xfrm>
          <a:prstGeom prst="rect">
            <a:avLst/>
          </a:prstGeom>
          <a:noFill/>
          <a:ln w="9525">
            <a:noFill/>
          </a:ln>
        </p:spPr>
        <p:txBody>
          <a:bodyPr anchor="ctr"/>
          <a:lstStyle/>
          <a:p>
            <a:pPr lvl="0" indent="0" fontAlgn="base"/>
            <a:r>
              <a:rPr lang="zh-CN" altLang="en-US" sz="6860" strike="noStrike" noProof="1"/>
              <a:t>单击此处编辑母版标题样式</a:t>
            </a:r>
            <a:endParaRPr lang="zh-CN" altLang="en-US" strike="noStrike" noProof="1"/>
          </a:p>
        </p:txBody>
      </p:sp>
      <p:sp>
        <p:nvSpPr>
          <p:cNvPr id="2051" name="文本占位符 1026"/>
          <p:cNvSpPr>
            <a:spLocks noGrp="1"/>
          </p:cNvSpPr>
          <p:nvPr>
            <p:ph type="body"/>
          </p:nvPr>
        </p:nvSpPr>
        <p:spPr>
          <a:xfrm>
            <a:off x="755650" y="2495550"/>
            <a:ext cx="13608050" cy="7054850"/>
          </a:xfrm>
          <a:prstGeom prst="rect">
            <a:avLst/>
          </a:prstGeom>
          <a:noFill/>
          <a:ln w="9525">
            <a:noFill/>
          </a:ln>
        </p:spPr>
        <p:txBody>
          <a:bodyPr anchor="t"/>
          <a:lstStyle/>
          <a:p>
            <a:pPr lvl="0" indent="-342900" fontAlgn="base"/>
            <a:r>
              <a:rPr lang="zh-CN" altLang="en-US" sz="4990" strike="noStrike" noProof="1"/>
              <a:t>单击此处编辑母版文本样式</a:t>
            </a:r>
            <a:endParaRPr lang="zh-CN" altLang="en-US" strike="noStrike" noProof="1"/>
          </a:p>
          <a:p>
            <a:pPr lvl="1" indent="-285750" fontAlgn="base"/>
            <a:r>
              <a:rPr lang="zh-CN" altLang="en-US" sz="4365" strike="noStrike" noProof="1"/>
              <a:t>第二级</a:t>
            </a:r>
            <a:endParaRPr lang="zh-CN" altLang="en-US" strike="noStrike" noProof="1"/>
          </a:p>
          <a:p>
            <a:pPr lvl="2" indent="-228600" fontAlgn="base"/>
            <a:r>
              <a:rPr lang="zh-CN" altLang="en-US" sz="3740" strike="noStrike" noProof="1"/>
              <a:t>第三级</a:t>
            </a:r>
            <a:endParaRPr lang="zh-CN" altLang="en-US" strike="noStrike" noProof="1"/>
          </a:p>
          <a:p>
            <a:pPr lvl="3" indent="-228600" fontAlgn="base"/>
            <a:r>
              <a:rPr lang="zh-CN" altLang="en-US" sz="3120" strike="noStrike" noProof="1"/>
              <a:t>第四级</a:t>
            </a:r>
            <a:endParaRPr lang="zh-CN" altLang="en-US" strike="noStrike" noProof="1"/>
          </a:p>
          <a:p>
            <a:pPr lvl="4" indent="-228600" fontAlgn="base"/>
            <a:r>
              <a:rPr lang="zh-CN" altLang="en-US" sz="3120" strike="noStrike" noProof="1"/>
              <a:t>第五级</a:t>
            </a:r>
            <a:endParaRPr lang="zh-CN" altLang="en-US" strike="noStrike" noProof="1"/>
          </a:p>
        </p:txBody>
      </p:sp>
      <p:sp>
        <p:nvSpPr>
          <p:cNvPr id="1028" name="日期占位符 1027"/>
          <p:cNvSpPr>
            <a:spLocks noGrp="1"/>
          </p:cNvSpPr>
          <p:nvPr>
            <p:ph type="dt" sz="half" idx="2"/>
          </p:nvPr>
        </p:nvSpPr>
        <p:spPr>
          <a:xfrm>
            <a:off x="755650" y="9736138"/>
            <a:ext cx="3529013" cy="742950"/>
          </a:xfrm>
          <a:prstGeom prst="rect">
            <a:avLst/>
          </a:prstGeom>
          <a:noFill/>
          <a:ln w="9525">
            <a:noFill/>
          </a:ln>
        </p:spPr>
        <p:txBody>
          <a:bodyPr/>
          <a:lstStyle>
            <a:lvl1pPr>
              <a:defRPr sz="2185"/>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5165725" y="9736138"/>
            <a:ext cx="4787900" cy="742950"/>
          </a:xfrm>
          <a:prstGeom prst="rect">
            <a:avLst/>
          </a:prstGeom>
          <a:noFill/>
          <a:ln w="9525">
            <a:noFill/>
          </a:ln>
        </p:spPr>
        <p:txBody>
          <a:bodyPr/>
          <a:lstStyle>
            <a:lvl1pPr algn="ctr">
              <a:defRPr sz="2185"/>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10836275" y="9736138"/>
            <a:ext cx="3527425" cy="742950"/>
          </a:xfrm>
          <a:prstGeom prst="rect">
            <a:avLst/>
          </a:prstGeom>
          <a:noFill/>
          <a:ln w="9525">
            <a:noFill/>
          </a:ln>
        </p:spPr>
        <p:txBody>
          <a:bodyPr/>
          <a:lstStyle>
            <a:lvl1pPr algn="r">
              <a:defRPr sz="2185"/>
            </a:lvl1p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1425575" eaLnBrk="1" fontAlgn="base" latinLnBrk="0" hangingPunct="1">
        <a:lnSpc>
          <a:spcPct val="100000"/>
        </a:lnSpc>
        <a:spcBef>
          <a:spcPct val="0"/>
        </a:spcBef>
        <a:spcAft>
          <a:spcPct val="0"/>
        </a:spcAft>
        <a:buNone/>
        <a:defRPr sz="6860" b="0" i="0" u="none" kern="1200" baseline="0">
          <a:solidFill>
            <a:schemeClr val="tx2"/>
          </a:solidFill>
          <a:latin typeface="+mj-lt"/>
          <a:ea typeface="+mj-ea"/>
          <a:cs typeface="+mj-cs"/>
        </a:defRPr>
      </a:lvl1pPr>
    </p:titleStyle>
    <p:bodyStyle>
      <a:lvl1pPr marL="534670" lvl="0" indent="-534670" algn="l" defTabSz="1425575" eaLnBrk="1" fontAlgn="base" latinLnBrk="0" hangingPunct="1">
        <a:lnSpc>
          <a:spcPct val="100000"/>
        </a:lnSpc>
        <a:spcBef>
          <a:spcPct val="31000"/>
        </a:spcBef>
        <a:spcAft>
          <a:spcPct val="0"/>
        </a:spcAft>
        <a:buChar char="•"/>
        <a:defRPr sz="4990" b="0" i="0" u="none" kern="1200" baseline="0">
          <a:solidFill>
            <a:schemeClr val="tx1"/>
          </a:solidFill>
          <a:latin typeface="+mn-lt"/>
          <a:ea typeface="+mn-ea"/>
          <a:cs typeface="+mn-cs"/>
        </a:defRPr>
      </a:lvl1pPr>
      <a:lvl2pPr marL="1158240" lvl="1" indent="-445770" algn="l" defTabSz="1425575" eaLnBrk="1" fontAlgn="base" latinLnBrk="0" hangingPunct="1">
        <a:lnSpc>
          <a:spcPct val="100000"/>
        </a:lnSpc>
        <a:spcBef>
          <a:spcPct val="31000"/>
        </a:spcBef>
        <a:spcAft>
          <a:spcPct val="0"/>
        </a:spcAft>
        <a:buChar char="–"/>
        <a:defRPr sz="4365" b="0" i="0" u="none" kern="1200" baseline="0">
          <a:solidFill>
            <a:schemeClr val="tx1"/>
          </a:solidFill>
          <a:latin typeface="+mn-lt"/>
          <a:ea typeface="+mn-ea"/>
          <a:cs typeface="+mn-cs"/>
        </a:defRPr>
      </a:lvl2pPr>
      <a:lvl3pPr marL="1781810" lvl="2" indent="-356235" algn="l" defTabSz="1425575" eaLnBrk="1" fontAlgn="base" latinLnBrk="0" hangingPunct="1">
        <a:lnSpc>
          <a:spcPct val="100000"/>
        </a:lnSpc>
        <a:spcBef>
          <a:spcPct val="31000"/>
        </a:spcBef>
        <a:spcAft>
          <a:spcPct val="0"/>
        </a:spcAft>
        <a:buChar char="•"/>
        <a:defRPr sz="3740" b="0" i="0" u="none" kern="1200" baseline="0">
          <a:solidFill>
            <a:schemeClr val="tx1"/>
          </a:solidFill>
          <a:latin typeface="+mn-lt"/>
          <a:ea typeface="+mn-ea"/>
          <a:cs typeface="+mn-cs"/>
        </a:defRPr>
      </a:lvl3pPr>
      <a:lvl4pPr marL="2494915" lvl="3"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4pPr>
      <a:lvl5pPr marL="3207385" lvl="4"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5pPr>
      <a:lvl6pPr marL="3920490" lvl="5"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6pPr>
      <a:lvl7pPr marL="4632960" lvl="6"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7pPr>
      <a:lvl8pPr marL="5346065" lvl="7"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8pPr>
      <a:lvl9pPr marL="6058535" lvl="8"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9pPr>
    </p:bodyStyle>
    <p:otherStyle>
      <a:lvl1pPr marL="0" lvl="0" indent="0" algn="l" defTabSz="1425575" eaLnBrk="1" fontAlgn="base" latinLnBrk="0" hangingPunct="1">
        <a:lnSpc>
          <a:spcPct val="100000"/>
        </a:lnSpc>
        <a:spcBef>
          <a:spcPct val="0"/>
        </a:spcBef>
        <a:spcAft>
          <a:spcPct val="0"/>
        </a:spcAft>
        <a:buNone/>
        <a:defRPr sz="2805" b="0" i="0" u="none" kern="1200" baseline="0">
          <a:solidFill>
            <a:schemeClr val="tx1"/>
          </a:solidFill>
          <a:latin typeface="+mn-lt"/>
          <a:ea typeface="+mn-ea"/>
          <a:cs typeface="+mn-cs"/>
        </a:defRPr>
      </a:lvl1pPr>
      <a:lvl2pPr marL="713105" lvl="1"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1425575" lvl="2"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2138680" lvl="3"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2851150" lvl="4"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3564255" lvl="5"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4276725" lvl="6"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4989830" lvl="7"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5702300" lvl="8"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标题 1025"/>
          <p:cNvSpPr>
            <a:spLocks noGrp="1"/>
          </p:cNvSpPr>
          <p:nvPr>
            <p:ph type="title"/>
          </p:nvPr>
        </p:nvSpPr>
        <p:spPr>
          <a:xfrm>
            <a:off x="755650" y="428625"/>
            <a:ext cx="13608050" cy="1781175"/>
          </a:xfrm>
          <a:prstGeom prst="rect">
            <a:avLst/>
          </a:prstGeom>
          <a:noFill/>
          <a:ln w="9525">
            <a:noFill/>
          </a:ln>
        </p:spPr>
        <p:txBody>
          <a:bodyPr anchor="ctr"/>
          <a:lstStyle/>
          <a:p>
            <a:pPr lvl="0" indent="0" fontAlgn="base"/>
            <a:r>
              <a:rPr lang="zh-CN" altLang="en-US" sz="6860" strike="noStrike" noProof="1"/>
              <a:t>单击此处编辑母版标题样式</a:t>
            </a:r>
            <a:endParaRPr lang="zh-CN" altLang="en-US" strike="noStrike" noProof="1"/>
          </a:p>
        </p:txBody>
      </p:sp>
      <p:sp>
        <p:nvSpPr>
          <p:cNvPr id="3075" name="文本占位符 1026"/>
          <p:cNvSpPr>
            <a:spLocks noGrp="1"/>
          </p:cNvSpPr>
          <p:nvPr>
            <p:ph type="body"/>
          </p:nvPr>
        </p:nvSpPr>
        <p:spPr>
          <a:xfrm>
            <a:off x="755650" y="2495550"/>
            <a:ext cx="13608050" cy="7054850"/>
          </a:xfrm>
          <a:prstGeom prst="rect">
            <a:avLst/>
          </a:prstGeom>
          <a:noFill/>
          <a:ln w="9525">
            <a:noFill/>
          </a:ln>
        </p:spPr>
        <p:txBody>
          <a:bodyPr anchor="t"/>
          <a:lstStyle/>
          <a:p>
            <a:pPr lvl="0" indent="-342900" fontAlgn="base"/>
            <a:r>
              <a:rPr lang="zh-CN" altLang="en-US" sz="4990" strike="noStrike" noProof="1"/>
              <a:t>单击此处编辑母版文本样式</a:t>
            </a:r>
            <a:endParaRPr lang="zh-CN" altLang="en-US" strike="noStrike" noProof="1"/>
          </a:p>
          <a:p>
            <a:pPr lvl="1" indent="-285750" fontAlgn="base"/>
            <a:r>
              <a:rPr lang="zh-CN" altLang="en-US" sz="4365" strike="noStrike" noProof="1"/>
              <a:t>第二级</a:t>
            </a:r>
            <a:endParaRPr lang="zh-CN" altLang="en-US" strike="noStrike" noProof="1"/>
          </a:p>
          <a:p>
            <a:pPr lvl="2" indent="-228600" fontAlgn="base"/>
            <a:r>
              <a:rPr lang="zh-CN" altLang="en-US" sz="3740" strike="noStrike" noProof="1"/>
              <a:t>第三级</a:t>
            </a:r>
            <a:endParaRPr lang="zh-CN" altLang="en-US" strike="noStrike" noProof="1"/>
          </a:p>
          <a:p>
            <a:pPr lvl="3" indent="-228600" fontAlgn="base"/>
            <a:r>
              <a:rPr lang="zh-CN" altLang="en-US" sz="3120" strike="noStrike" noProof="1"/>
              <a:t>第四级</a:t>
            </a:r>
            <a:endParaRPr lang="zh-CN" altLang="en-US" strike="noStrike" noProof="1"/>
          </a:p>
          <a:p>
            <a:pPr lvl="4" indent="-228600" fontAlgn="base"/>
            <a:r>
              <a:rPr lang="zh-CN" altLang="en-US" sz="3120" strike="noStrike" noProof="1"/>
              <a:t>第五级</a:t>
            </a:r>
            <a:endParaRPr lang="zh-CN" altLang="en-US" strike="noStrike" noProof="1"/>
          </a:p>
        </p:txBody>
      </p:sp>
      <p:sp>
        <p:nvSpPr>
          <p:cNvPr id="1028" name="日期占位符 1027"/>
          <p:cNvSpPr>
            <a:spLocks noGrp="1"/>
          </p:cNvSpPr>
          <p:nvPr>
            <p:ph type="dt" sz="half" idx="2"/>
          </p:nvPr>
        </p:nvSpPr>
        <p:spPr>
          <a:xfrm>
            <a:off x="755650" y="9736138"/>
            <a:ext cx="3529013" cy="742950"/>
          </a:xfrm>
          <a:prstGeom prst="rect">
            <a:avLst/>
          </a:prstGeom>
          <a:noFill/>
          <a:ln w="9525">
            <a:noFill/>
          </a:ln>
        </p:spPr>
        <p:txBody>
          <a:bodyPr/>
          <a:lstStyle>
            <a:lvl1pPr>
              <a:defRPr sz="2185"/>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5165725" y="9736138"/>
            <a:ext cx="4787900" cy="742950"/>
          </a:xfrm>
          <a:prstGeom prst="rect">
            <a:avLst/>
          </a:prstGeom>
          <a:noFill/>
          <a:ln w="9525">
            <a:noFill/>
          </a:ln>
        </p:spPr>
        <p:txBody>
          <a:bodyPr/>
          <a:lstStyle>
            <a:lvl1pPr algn="ctr">
              <a:defRPr sz="2185"/>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10836275" y="9736138"/>
            <a:ext cx="3527425" cy="742950"/>
          </a:xfrm>
          <a:prstGeom prst="rect">
            <a:avLst/>
          </a:prstGeom>
          <a:noFill/>
          <a:ln w="9525">
            <a:noFill/>
          </a:ln>
        </p:spPr>
        <p:txBody>
          <a:bodyPr/>
          <a:lstStyle>
            <a:lvl1pPr algn="r">
              <a:defRPr sz="2185"/>
            </a:lvl1pPr>
          </a:lstStyle>
          <a:p>
            <a:pPr lvl="0" fontAlgn="base"/>
            <a:fld id="{9A0DB2DC-4C9A-4742-B13C-FB6460FD3503}" type="slidenum">
              <a:rPr lang="zh-CN" altLang="en-US" sz="2185"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ctr" defTabSz="1425575" eaLnBrk="1" fontAlgn="base" latinLnBrk="0" hangingPunct="1">
        <a:lnSpc>
          <a:spcPct val="100000"/>
        </a:lnSpc>
        <a:spcBef>
          <a:spcPct val="0"/>
        </a:spcBef>
        <a:spcAft>
          <a:spcPct val="0"/>
        </a:spcAft>
        <a:buNone/>
        <a:defRPr sz="6860" b="0" i="0" u="none" kern="1200" baseline="0">
          <a:solidFill>
            <a:schemeClr val="tx2"/>
          </a:solidFill>
          <a:latin typeface="+mj-lt"/>
          <a:ea typeface="+mj-ea"/>
          <a:cs typeface="+mj-cs"/>
        </a:defRPr>
      </a:lvl1pPr>
    </p:titleStyle>
    <p:bodyStyle>
      <a:lvl1pPr marL="534670" lvl="0" indent="-534670" algn="l" defTabSz="1425575" eaLnBrk="1" fontAlgn="base" latinLnBrk="0" hangingPunct="1">
        <a:lnSpc>
          <a:spcPct val="100000"/>
        </a:lnSpc>
        <a:spcBef>
          <a:spcPct val="31000"/>
        </a:spcBef>
        <a:spcAft>
          <a:spcPct val="0"/>
        </a:spcAft>
        <a:buChar char="•"/>
        <a:defRPr sz="4990" b="0" i="0" u="none" kern="1200" baseline="0">
          <a:solidFill>
            <a:schemeClr val="tx1"/>
          </a:solidFill>
          <a:latin typeface="+mn-lt"/>
          <a:ea typeface="+mn-ea"/>
          <a:cs typeface="+mn-cs"/>
        </a:defRPr>
      </a:lvl1pPr>
      <a:lvl2pPr marL="1158240" lvl="1" indent="-445770" algn="l" defTabSz="1425575" eaLnBrk="1" fontAlgn="base" latinLnBrk="0" hangingPunct="1">
        <a:lnSpc>
          <a:spcPct val="100000"/>
        </a:lnSpc>
        <a:spcBef>
          <a:spcPct val="31000"/>
        </a:spcBef>
        <a:spcAft>
          <a:spcPct val="0"/>
        </a:spcAft>
        <a:buChar char="–"/>
        <a:defRPr sz="4365" b="0" i="0" u="none" kern="1200" baseline="0">
          <a:solidFill>
            <a:schemeClr val="tx1"/>
          </a:solidFill>
          <a:latin typeface="+mn-lt"/>
          <a:ea typeface="+mn-ea"/>
          <a:cs typeface="+mn-cs"/>
        </a:defRPr>
      </a:lvl2pPr>
      <a:lvl3pPr marL="1781810" lvl="2" indent="-356235" algn="l" defTabSz="1425575" eaLnBrk="1" fontAlgn="base" latinLnBrk="0" hangingPunct="1">
        <a:lnSpc>
          <a:spcPct val="100000"/>
        </a:lnSpc>
        <a:spcBef>
          <a:spcPct val="31000"/>
        </a:spcBef>
        <a:spcAft>
          <a:spcPct val="0"/>
        </a:spcAft>
        <a:buChar char="•"/>
        <a:defRPr sz="3740" b="0" i="0" u="none" kern="1200" baseline="0">
          <a:solidFill>
            <a:schemeClr val="tx1"/>
          </a:solidFill>
          <a:latin typeface="+mn-lt"/>
          <a:ea typeface="+mn-ea"/>
          <a:cs typeface="+mn-cs"/>
        </a:defRPr>
      </a:lvl3pPr>
      <a:lvl4pPr marL="2494915" lvl="3"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4pPr>
      <a:lvl5pPr marL="3207385" lvl="4"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5pPr>
      <a:lvl6pPr marL="3920490" lvl="5"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6pPr>
      <a:lvl7pPr marL="4632960" lvl="6"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7pPr>
      <a:lvl8pPr marL="5346065" lvl="7"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8pPr>
      <a:lvl9pPr marL="6058535" lvl="8" indent="-356235" algn="l" defTabSz="1425575" eaLnBrk="1" fontAlgn="base" latinLnBrk="0" hangingPunct="1">
        <a:lnSpc>
          <a:spcPct val="100000"/>
        </a:lnSpc>
        <a:spcBef>
          <a:spcPct val="31000"/>
        </a:spcBef>
        <a:spcAft>
          <a:spcPct val="0"/>
        </a:spcAft>
        <a:buChar char="»"/>
        <a:defRPr sz="3120" b="0" i="0" u="none" kern="1200" baseline="0">
          <a:solidFill>
            <a:schemeClr val="tx1"/>
          </a:solidFill>
          <a:latin typeface="+mn-lt"/>
          <a:ea typeface="+mn-ea"/>
          <a:cs typeface="+mn-cs"/>
        </a:defRPr>
      </a:lvl9pPr>
    </p:bodyStyle>
    <p:otherStyle>
      <a:lvl1pPr marL="0" lvl="0" indent="0" algn="l" defTabSz="1425575" eaLnBrk="1" fontAlgn="base" latinLnBrk="0" hangingPunct="1">
        <a:lnSpc>
          <a:spcPct val="100000"/>
        </a:lnSpc>
        <a:spcBef>
          <a:spcPct val="0"/>
        </a:spcBef>
        <a:spcAft>
          <a:spcPct val="0"/>
        </a:spcAft>
        <a:buNone/>
        <a:defRPr sz="2805" b="0" i="0" u="none" kern="1200" baseline="0">
          <a:solidFill>
            <a:schemeClr val="tx1"/>
          </a:solidFill>
          <a:latin typeface="+mn-lt"/>
          <a:ea typeface="+mn-ea"/>
          <a:cs typeface="+mn-cs"/>
        </a:defRPr>
      </a:lvl1pPr>
      <a:lvl2pPr marL="713105" lvl="1"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1425575" lvl="2"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2138680" lvl="3"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2851150" lvl="4"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3564255" lvl="5"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4276725" lvl="6"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4989830" lvl="7"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5702300" lvl="8" indent="0" algn="l" defTabSz="1425575"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13.xml"/><Relationship Id="rId5" Type="http://schemas.openxmlformats.org/officeDocument/2006/relationships/image" Target="../media/image8.pn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6.xml"/><Relationship Id="rId6" Type="http://schemas.openxmlformats.org/officeDocument/2006/relationships/image" Target="../media/image8.png"/><Relationship Id="rId5" Type="http://schemas.openxmlformats.org/officeDocument/2006/relationships/image" Target="../media/image13.jpe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18.xml"/><Relationship Id="rId5" Type="http://schemas.openxmlformats.org/officeDocument/2006/relationships/image" Target="../media/image8.png"/><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0.xml"/><Relationship Id="rId6" Type="http://schemas.openxmlformats.org/officeDocument/2006/relationships/image" Target="../media/image8.png"/><Relationship Id="rId5" Type="http://schemas.openxmlformats.org/officeDocument/2006/relationships/image" Target="../media/image16.jpe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22.xml"/><Relationship Id="rId5" Type="http://schemas.openxmlformats.org/officeDocument/2006/relationships/image" Target="../media/image8.png"/><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24.xml"/><Relationship Id="rId5" Type="http://schemas.openxmlformats.org/officeDocument/2006/relationships/image" Target="../media/image8.png"/><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1.xml"/><Relationship Id="rId1" Type="http://schemas.openxmlformats.org/officeDocument/2006/relationships/tags" Target="../tags/tag28.xml"/><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2.xml"/><Relationship Id="rId1" Type="http://schemas.openxmlformats.org/officeDocument/2006/relationships/tags" Target="../tags/tag4.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31.xml"/><Relationship Id="rId5" Type="http://schemas.openxmlformats.org/officeDocument/2006/relationships/image" Target="../media/image8.png"/><Relationship Id="rId4" Type="http://schemas.openxmlformats.org/officeDocument/2006/relationships/image" Target="../media/image24.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32.xml"/><Relationship Id="rId4" Type="http://schemas.openxmlformats.org/officeDocument/2006/relationships/image" Target="../media/image25.jpeg"/></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tags" Target="../tags/tag33.xml"/><Relationship Id="rId5" Type="http://schemas.openxmlformats.org/officeDocument/2006/relationships/image" Target="../media/image8.png"/><Relationship Id="rId4" Type="http://schemas.openxmlformats.org/officeDocument/2006/relationships/image" Target="../media/image25.jpeg"/></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1.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1.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37.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38.xml"/><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39.xml"/><Relationship Id="rId4" Type="http://schemas.openxmlformats.org/officeDocument/2006/relationships/image" Target="../media/image31.png"/></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40.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tags" Target="../tags/tag5.xml"/><Relationship Id="rId4" Type="http://schemas.openxmlformats.org/officeDocument/2006/relationships/image" Target="../media/image3.jpeg"/></Relationships>
</file>

<file path=ppt/slides/_rels/slide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1.xml"/><Relationship Id="rId1" Type="http://schemas.openxmlformats.org/officeDocument/2006/relationships/tags" Target="../tags/tag41.xml"/></Relationships>
</file>

<file path=ppt/slides/_rels/slide4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1.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1.xml"/><Relationship Id="rId1" Type="http://schemas.openxmlformats.org/officeDocument/2006/relationships/tags" Target="../tags/tag43.xml"/></Relationships>
</file>

<file path=ppt/slides/_rels/slide4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23.xml"/><Relationship Id="rId1" Type="http://schemas.openxmlformats.org/officeDocument/2006/relationships/tags" Target="../tags/tag44.xml"/><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1.xml"/><Relationship Id="rId1" Type="http://schemas.openxmlformats.org/officeDocument/2006/relationships/tags" Target="../tags/tag9.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1.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6" name="文本框 5"/>
          <p:cNvSpPr txBox="1"/>
          <p:nvPr/>
        </p:nvSpPr>
        <p:spPr>
          <a:xfrm>
            <a:off x="6781800" y="5540375"/>
            <a:ext cx="4416425" cy="336550"/>
          </a:xfrm>
          <a:prstGeom prst="rect">
            <a:avLst/>
          </a:prstGeom>
          <a:noFill/>
        </p:spPr>
        <p:txBody>
          <a:bodyPr wrap="square" rtlCol="0">
            <a:spAutoFit/>
          </a:bodyPr>
          <a:lstStyle/>
          <a:p>
            <a:pPr algn="dist"/>
            <a:r>
              <a:rPr lang="en-US" altLang="zh-CN" sz="1600" b="1" spc="300" noProof="1">
                <a:solidFill>
                  <a:srgbClr val="3A3A3A"/>
                </a:solidFill>
                <a:latin typeface="微软雅黑" panose="020B0503020204020204" charset="-122"/>
                <a:ea typeface="微软雅黑" panose="020B0503020204020204" charset="-122"/>
                <a:cs typeface="微软雅黑" panose="020B0503020204020204" charset="-122"/>
              </a:rPr>
              <a:t>-</a:t>
            </a:r>
            <a:r>
              <a:rPr lang="zh-CN" altLang="en-US" sz="1600" b="1" spc="300" noProof="1">
                <a:solidFill>
                  <a:srgbClr val="3A3A3A"/>
                </a:solidFill>
                <a:latin typeface="微软雅黑" panose="020B0503020204020204" charset="-122"/>
                <a:ea typeface="微软雅黑" panose="020B0503020204020204" charset="-122"/>
                <a:cs typeface="微软雅黑" panose="020B0503020204020204" charset="-122"/>
              </a:rPr>
              <a:t>长沙锄禾展示展览有限公司</a:t>
            </a:r>
            <a:r>
              <a:rPr lang="en-US" altLang="zh-CN" sz="1600" b="1" spc="300" noProof="1">
                <a:solidFill>
                  <a:srgbClr val="3A3A3A"/>
                </a:solidFill>
                <a:latin typeface="微软雅黑" panose="020B0503020204020204" charset="-122"/>
                <a:ea typeface="微软雅黑" panose="020B0503020204020204" charset="-122"/>
                <a:cs typeface="微软雅黑" panose="020B0503020204020204" charset="-122"/>
              </a:rPr>
              <a:t>-</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C:\Users\Administrator\Desktop\0.23\012.jpg012"/>
          <p:cNvPicPr>
            <a:picLocks noChangeAspect="1"/>
          </p:cNvPicPr>
          <p:nvPr/>
        </p:nvPicPr>
        <p:blipFill>
          <a:blip r:embed="rId4"/>
          <a:srcRect/>
          <a:stretch>
            <a:fillRect/>
          </a:stretch>
        </p:blipFill>
        <p:spPr>
          <a:xfrm>
            <a:off x="2090315" y="4585532"/>
            <a:ext cx="9296748" cy="5212518"/>
          </a:xfrm>
          <a:prstGeom prst="rect">
            <a:avLst/>
          </a:prstGeom>
        </p:spPr>
      </p:pic>
      <p:pic>
        <p:nvPicPr>
          <p:cNvPr id="31746" name="Picture 3" descr="C:\Users\Administrator\Desktop\未标题-1.png"/>
          <p:cNvPicPr>
            <a:picLocks noChangeAspect="1"/>
          </p:cNvPicPr>
          <p:nvPr/>
        </p:nvPicPr>
        <p:blipFill>
          <a:blip r:embed="rId5"/>
          <a:stretch>
            <a:fillRect/>
          </a:stretch>
        </p:blipFill>
        <p:spPr>
          <a:xfrm>
            <a:off x="895350" y="650875"/>
            <a:ext cx="576263" cy="1081088"/>
          </a:xfrm>
          <a:prstGeom prst="rect">
            <a:avLst/>
          </a:prstGeom>
          <a:noFill/>
          <a:ln w="9525">
            <a:noFill/>
          </a:ln>
        </p:spPr>
      </p:pic>
      <p:sp>
        <p:nvSpPr>
          <p:cNvPr id="31749" name="Text Box 8"/>
          <p:cNvSpPr txBox="1"/>
          <p:nvPr/>
        </p:nvSpPr>
        <p:spPr>
          <a:xfrm>
            <a:off x="1609725" y="976313"/>
            <a:ext cx="2892425" cy="429895"/>
          </a:xfrm>
          <a:prstGeom prst="rect">
            <a:avLst/>
          </a:prstGeom>
          <a:noFill/>
          <a:ln w="9525">
            <a:noFill/>
          </a:ln>
        </p:spPr>
        <p:txBody>
          <a:bodyPr wrap="square" anchor="t">
            <a:spAutoFit/>
          </a:bodyPr>
          <a:lstStyle/>
          <a:p>
            <a:pPr>
              <a:lnSpc>
                <a:spcPct val="110000"/>
              </a:lnSpc>
              <a:buSzTx/>
            </a:pPr>
            <a:r>
              <a:rPr lang="zh-CN" altLang="en-US" sz="2000" b="1" dirty="0">
                <a:latin typeface="宋体" panose="02010600030101010101" pitchFamily="2" charset="-122"/>
                <a:ea typeface="宋体" panose="02010600030101010101" pitchFamily="2" charset="-122"/>
                <a:sym typeface="宋体" panose="02010600030101010101" pitchFamily="2" charset="-122"/>
              </a:rPr>
              <a:t> </a:t>
            </a:r>
            <a:r>
              <a:rPr lang="zh-CN" altLang="en-US" sz="2000" b="1">
                <a:solidFill>
                  <a:srgbClr val="1E4649"/>
                </a:solidFill>
                <a:latin typeface="微软雅黑" panose="020B0503020204020204" charset="-122"/>
                <a:ea typeface="微软雅黑" panose="020B0503020204020204" charset="-122"/>
                <a:sym typeface="宋体" panose="02010600030101010101" pitchFamily="2" charset="-122"/>
              </a:rPr>
              <a:t>序厅及宣誓厅</a:t>
            </a:r>
            <a:endParaRPr lang="zh-CN" altLang="en-US" sz="2000" b="1" dirty="0">
              <a:solidFill>
                <a:srgbClr val="1E4649"/>
              </a:solidFill>
              <a:latin typeface="微软雅黑" panose="020B0503020204020204" charset="-122"/>
              <a:ea typeface="微软雅黑" panose="020B0503020204020204" charset="-122"/>
              <a:sym typeface="宋体" panose="02010600030101010101" pitchFamily="2" charset="-122"/>
            </a:endParaRPr>
          </a:p>
        </p:txBody>
      </p:sp>
      <p:sp>
        <p:nvSpPr>
          <p:cNvPr id="31751" name="Text Box 8"/>
          <p:cNvSpPr txBox="1"/>
          <p:nvPr/>
        </p:nvSpPr>
        <p:spPr>
          <a:xfrm>
            <a:off x="2340610" y="2732723"/>
            <a:ext cx="2165350" cy="738187"/>
          </a:xfrm>
          <a:prstGeom prst="rect">
            <a:avLst/>
          </a:prstGeom>
          <a:noFill/>
          <a:ln w="9525">
            <a:noFill/>
          </a:ln>
        </p:spPr>
        <p:txBody>
          <a:bodyPr wrap="square" anchor="t">
            <a:spAutoFit/>
          </a:bodyPr>
          <a:lstStyle/>
          <a:p>
            <a:pPr>
              <a:lnSpc>
                <a:spcPct val="150000"/>
              </a:lnSpc>
            </a:pPr>
            <a:r>
              <a:rPr lang="zh-CN" altLang="zh-CN" sz="1400" dirty="0">
                <a:latin typeface="微软雅黑" panose="020B0503020204020204" charset="-122"/>
                <a:ea typeface="微软雅黑" panose="020B0503020204020204" charset="-122"/>
              </a:rPr>
              <a:t>警钟造型警钟长悬，磅礴大气，隐隐发出时代巨响。</a:t>
            </a:r>
          </a:p>
        </p:txBody>
      </p:sp>
      <p:sp>
        <p:nvSpPr>
          <p:cNvPr id="3" name="椭圆 2"/>
          <p:cNvSpPr/>
          <p:nvPr/>
        </p:nvSpPr>
        <p:spPr>
          <a:xfrm>
            <a:off x="6039485" y="8941435"/>
            <a:ext cx="1368425" cy="76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31753" name="Text Box 8"/>
          <p:cNvSpPr txBox="1"/>
          <p:nvPr/>
        </p:nvSpPr>
        <p:spPr>
          <a:xfrm>
            <a:off x="5836285" y="2439035"/>
            <a:ext cx="2767013" cy="736600"/>
          </a:xfrm>
          <a:prstGeom prst="rect">
            <a:avLst/>
          </a:prstGeom>
          <a:noFill/>
          <a:ln w="9525">
            <a:noFill/>
          </a:ln>
        </p:spPr>
        <p:txBody>
          <a:bodyPr wrap="square" anchor="t">
            <a:spAutoFit/>
          </a:bodyPr>
          <a:lstStyle/>
          <a:p>
            <a:pPr>
              <a:lnSpc>
                <a:spcPct val="150000"/>
              </a:lnSpc>
            </a:pPr>
            <a:r>
              <a:rPr lang="zh-CN" altLang="zh-CN" sz="1400" dirty="0">
                <a:latin typeface="微软雅黑" panose="020B0503020204020204" charset="-122"/>
                <a:ea typeface="微软雅黑" panose="020B0503020204020204" charset="-122"/>
              </a:rPr>
              <a:t>“无尽深渊”，营造毒品危害无穷无尽的氛围。警醒民众。</a:t>
            </a:r>
          </a:p>
        </p:txBody>
      </p:sp>
      <p:cxnSp>
        <p:nvCxnSpPr>
          <p:cNvPr id="17" name="肘形连接符 16"/>
          <p:cNvCxnSpPr/>
          <p:nvPr/>
        </p:nvCxnSpPr>
        <p:spPr>
          <a:xfrm rot="16200000" flipV="1">
            <a:off x="3340100" y="3757295"/>
            <a:ext cx="2663190" cy="2303780"/>
          </a:xfrm>
          <a:prstGeom prst="bentConnector3">
            <a:avLst>
              <a:gd name="adj1" fmla="val 49976"/>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rot="16200000">
            <a:off x="3703955" y="5985510"/>
            <a:ext cx="5658485" cy="38735"/>
          </a:xfrm>
          <a:prstGeom prst="bentConnector3">
            <a:avLst>
              <a:gd name="adj1" fmla="val 49994"/>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肘形连接符 19"/>
          <p:cNvCxnSpPr/>
          <p:nvPr/>
        </p:nvCxnSpPr>
        <p:spPr>
          <a:xfrm rot="16200000">
            <a:off x="6831648" y="3505835"/>
            <a:ext cx="3816350" cy="2663825"/>
          </a:xfrm>
          <a:prstGeom prst="bentConnector3">
            <a:avLst>
              <a:gd name="adj1" fmla="val 49992"/>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1759" name="Text Box 8"/>
          <p:cNvSpPr txBox="1"/>
          <p:nvPr/>
        </p:nvSpPr>
        <p:spPr>
          <a:xfrm>
            <a:off x="8669973" y="1400810"/>
            <a:ext cx="3189287" cy="1384300"/>
          </a:xfrm>
          <a:prstGeom prst="rect">
            <a:avLst/>
          </a:prstGeom>
          <a:noFill/>
          <a:ln w="9525">
            <a:noFill/>
          </a:ln>
        </p:spPr>
        <p:txBody>
          <a:bodyPr wrap="square" anchor="t">
            <a:spAutoFit/>
          </a:bodyPr>
          <a:lstStyle/>
          <a:p>
            <a:pPr>
              <a:lnSpc>
                <a:spcPct val="150000"/>
              </a:lnSpc>
            </a:pPr>
            <a:r>
              <a:rPr lang="zh-CN" altLang="zh-CN" sz="1400" dirty="0">
                <a:latin typeface="微软雅黑" panose="020B0503020204020204" charset="-122"/>
                <a:ea typeface="微软雅黑" panose="020B0503020204020204" charset="-122"/>
              </a:rPr>
              <a:t>天井融入“生命之光”，直击人心，引领参观者坚定全民禁毒的立场，远离毒品，拥抱健康人生，拥有绿色无毒的阳光生活。</a:t>
            </a:r>
          </a:p>
        </p:txBody>
      </p:sp>
      <p:pic>
        <p:nvPicPr>
          <p:cNvPr id="31762" name="图片 1"/>
          <p:cNvPicPr>
            <a:picLocks noChangeAspect="1"/>
          </p:cNvPicPr>
          <p:nvPr/>
        </p:nvPicPr>
        <p:blipFill>
          <a:blip r:embed="rId6"/>
          <a:stretch>
            <a:fillRect/>
          </a:stretch>
        </p:blipFill>
        <p:spPr>
          <a:xfrm>
            <a:off x="5977573" y="1261110"/>
            <a:ext cx="2535237" cy="1177925"/>
          </a:xfrm>
          <a:prstGeom prst="rect">
            <a:avLst/>
          </a:prstGeom>
          <a:noFill/>
          <a:ln w="9525">
            <a:noFill/>
          </a:ln>
        </p:spPr>
      </p:pic>
      <p:cxnSp>
        <p:nvCxnSpPr>
          <p:cNvPr id="5" name="肘形连接符 4"/>
          <p:cNvCxnSpPr/>
          <p:nvPr/>
        </p:nvCxnSpPr>
        <p:spPr>
          <a:xfrm rot="16200000">
            <a:off x="4683760" y="5579110"/>
            <a:ext cx="4592320" cy="375285"/>
          </a:xfrm>
          <a:prstGeom prst="bentConnector3">
            <a:avLst>
              <a:gd name="adj1" fmla="val 49993"/>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 name="Text Box 8"/>
          <p:cNvSpPr txBox="1"/>
          <p:nvPr/>
        </p:nvSpPr>
        <p:spPr>
          <a:xfrm>
            <a:off x="6706870" y="3056890"/>
            <a:ext cx="2767013" cy="414020"/>
          </a:xfrm>
          <a:prstGeom prst="rect">
            <a:avLst/>
          </a:prstGeom>
          <a:noFill/>
          <a:ln w="9525">
            <a:noFill/>
          </a:ln>
        </p:spPr>
        <p:txBody>
          <a:bodyPr wrap="square" anchor="t">
            <a:spAutoFit/>
          </a:bodyPr>
          <a:lstStyle/>
          <a:p>
            <a:pPr>
              <a:lnSpc>
                <a:spcPct val="150000"/>
              </a:lnSpc>
            </a:pPr>
            <a:r>
              <a:rPr lang="zh-CN" altLang="zh-CN" sz="1400" dirty="0">
                <a:latin typeface="微软雅黑" panose="020B0503020204020204" charset="-122"/>
                <a:ea typeface="微软雅黑" panose="020B0503020204020204" charset="-122"/>
              </a:rPr>
              <a:t>多媒体装置。</a:t>
            </a:r>
          </a:p>
        </p:txBody>
      </p:sp>
      <p:cxnSp>
        <p:nvCxnSpPr>
          <p:cNvPr id="2" name="肘形连接符 1"/>
          <p:cNvCxnSpPr/>
          <p:nvPr/>
        </p:nvCxnSpPr>
        <p:spPr>
          <a:xfrm rot="16200000">
            <a:off x="8009255" y="4474845"/>
            <a:ext cx="4255135" cy="1884045"/>
          </a:xfrm>
          <a:prstGeom prst="bentConnector3">
            <a:avLst>
              <a:gd name="adj1" fmla="val 49993"/>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Text Box 8"/>
          <p:cNvSpPr txBox="1"/>
          <p:nvPr/>
        </p:nvSpPr>
        <p:spPr>
          <a:xfrm>
            <a:off x="10370185" y="2894965"/>
            <a:ext cx="1813560" cy="414020"/>
          </a:xfrm>
          <a:prstGeom prst="rect">
            <a:avLst/>
          </a:prstGeom>
          <a:noFill/>
          <a:ln w="9525">
            <a:noFill/>
          </a:ln>
        </p:spPr>
        <p:txBody>
          <a:bodyPr wrap="square" anchor="t">
            <a:spAutoFit/>
          </a:bodyPr>
          <a:lstStyle/>
          <a:p>
            <a:pPr>
              <a:lnSpc>
                <a:spcPct val="150000"/>
              </a:lnSpc>
            </a:pPr>
            <a:r>
              <a:rPr lang="zh-CN" altLang="zh-CN" sz="1400" dirty="0">
                <a:latin typeface="微软雅黑" panose="020B0503020204020204" charset="-122"/>
                <a:ea typeface="微软雅黑" panose="020B0503020204020204" charset="-122"/>
              </a:rPr>
              <a:t>禁毒语录，振聋发聩。</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31800" y="9023350"/>
            <a:ext cx="1257300" cy="385763"/>
          </a:xfrm>
          <a:prstGeom prst="rect">
            <a:avLst/>
          </a:prstGeom>
          <a:noFill/>
        </p:spPr>
        <p:txBody>
          <a:bodyPr wrap="square" rtlCol="0" anchor="t">
            <a:spAutoFit/>
          </a:bodyPr>
          <a:lstStyle/>
          <a:p>
            <a:pPr>
              <a:lnSpc>
                <a:spcPct val="110000"/>
              </a:lnSpc>
              <a:buClrTx/>
              <a:buSzTx/>
            </a:pPr>
            <a:r>
              <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rPr>
              <a:t>引   厅</a:t>
            </a:r>
          </a:p>
        </p:txBody>
      </p:sp>
      <p:sp>
        <p:nvSpPr>
          <p:cNvPr id="20" name="文本框 19"/>
          <p:cNvSpPr txBox="1"/>
          <p:nvPr/>
        </p:nvSpPr>
        <p:spPr>
          <a:xfrm>
            <a:off x="1570355" y="9023350"/>
            <a:ext cx="10968990" cy="1039495"/>
          </a:xfrm>
          <a:prstGeom prst="rect">
            <a:avLst/>
          </a:prstGeom>
          <a:noFill/>
        </p:spPr>
        <p:txBody>
          <a:bodyPr wrap="square" rtlCol="0">
            <a:spAutoFit/>
          </a:bodyPr>
          <a:lstStyle/>
          <a:p>
            <a:pPr algn="just" defTabSz="914400">
              <a:lnSpc>
                <a:spcPct val="150000"/>
              </a:lnSpc>
            </a:pPr>
            <a:r>
              <a:rPr lang="en-US" altLang="zh-CN" sz="1365" noProof="1">
                <a:latin typeface="微软雅黑" panose="020B0503020204020204" charset="-122"/>
                <a:ea typeface="微软雅黑" panose="020B0503020204020204" charset="-122"/>
                <a:cs typeface="微软雅黑" panose="020B0503020204020204" charset="-122"/>
                <a:sym typeface="+mn-ea"/>
              </a:rPr>
              <a:t>       </a:t>
            </a:r>
            <a:r>
              <a:rPr lang="zh-CN" altLang="zh-CN" sz="1365" noProof="1">
                <a:latin typeface="微软雅黑" panose="020B0503020204020204" charset="-122"/>
                <a:ea typeface="微软雅黑" panose="020B0503020204020204" charset="-122"/>
                <a:cs typeface="微软雅黑" panose="020B0503020204020204" charset="-122"/>
                <a:sym typeface="+mn-ea"/>
              </a:rPr>
              <a:t>十九世纪，西方列强悍然向中国大量走私鸦片，摧残国民身心，意欲灭亡中华民族。在此危急关头，林则徐赴广州铁腕禁烟，于1839年6月3日，将缴获的全部鸦片在虎门滩销毁，警醒国民抵制鸦片，真正意义上开启了近代禁毒序幕。大幅罂粟背景营造了禁毒宣教氛围，同时灵活的衔接了序厅与主体展陈，为观展充分铺垫了情绪。</a:t>
            </a:r>
          </a:p>
        </p:txBody>
      </p:sp>
      <p:sp>
        <p:nvSpPr>
          <p:cNvPr id="7" name="矩形 6"/>
          <p:cNvSpPr/>
          <p:nvPr/>
        </p:nvSpPr>
        <p:spPr>
          <a:xfrm>
            <a:off x="0" y="9090025"/>
            <a:ext cx="431800" cy="287338"/>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2" name="图片 1" descr="C:\Users\Administrator\Desktop\0.23\0.jpg0"/>
          <p:cNvPicPr>
            <a:picLocks noChangeAspect="1"/>
          </p:cNvPicPr>
          <p:nvPr/>
        </p:nvPicPr>
        <p:blipFill>
          <a:blip r:embed="rId3"/>
          <a:srcRect/>
          <a:stretch>
            <a:fillRect/>
          </a:stretch>
        </p:blipFill>
        <p:spPr>
          <a:xfrm>
            <a:off x="318" y="702945"/>
            <a:ext cx="15145385" cy="7573010"/>
          </a:xfrm>
          <a:prstGeom prst="rect">
            <a:avLst/>
          </a:prstGeom>
        </p:spPr>
      </p:pic>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新改平面图-Model"/>
          <p:cNvPicPr>
            <a:picLocks noChangeAspect="1"/>
          </p:cNvPicPr>
          <p:nvPr/>
        </p:nvPicPr>
        <p:blipFill>
          <a:blip r:embed="rId3"/>
          <a:stretch>
            <a:fillRect/>
          </a:stretch>
        </p:blipFill>
        <p:spPr>
          <a:xfrm rot="10800000">
            <a:off x="772795" y="6647180"/>
            <a:ext cx="4168140" cy="2712720"/>
          </a:xfrm>
          <a:prstGeom prst="rect">
            <a:avLst/>
          </a:prstGeom>
        </p:spPr>
      </p:pic>
      <p:pic>
        <p:nvPicPr>
          <p:cNvPr id="2" name="图片 1" descr="C:\Users\Administrator\Desktop\0.23\0.jpg0"/>
          <p:cNvPicPr>
            <a:picLocks noChangeAspect="1"/>
          </p:cNvPicPr>
          <p:nvPr/>
        </p:nvPicPr>
        <p:blipFill>
          <a:blip r:embed="rId4"/>
          <a:srcRect/>
          <a:stretch>
            <a:fillRect/>
          </a:stretch>
        </p:blipFill>
        <p:spPr>
          <a:xfrm>
            <a:off x="4664075" y="4560888"/>
            <a:ext cx="9341485" cy="4670425"/>
          </a:xfrm>
          <a:prstGeom prst="rect">
            <a:avLst/>
          </a:prstGeom>
        </p:spPr>
      </p:pic>
      <p:pic>
        <p:nvPicPr>
          <p:cNvPr id="34818" name="Picture 3" descr="C:\Users\Administrator\Desktop\未标题-1.png"/>
          <p:cNvPicPr>
            <a:picLocks noChangeAspect="1"/>
          </p:cNvPicPr>
          <p:nvPr/>
        </p:nvPicPr>
        <p:blipFill>
          <a:blip r:embed="rId5"/>
          <a:stretch>
            <a:fillRect/>
          </a:stretch>
        </p:blipFill>
        <p:spPr>
          <a:xfrm>
            <a:off x="895350" y="650875"/>
            <a:ext cx="576263" cy="1081088"/>
          </a:xfrm>
          <a:prstGeom prst="rect">
            <a:avLst/>
          </a:prstGeom>
          <a:noFill/>
          <a:ln w="9525">
            <a:noFill/>
          </a:ln>
        </p:spPr>
      </p:pic>
      <p:sp>
        <p:nvSpPr>
          <p:cNvPr id="34819" name="Text Box 8"/>
          <p:cNvSpPr txBox="1"/>
          <p:nvPr/>
        </p:nvSpPr>
        <p:spPr>
          <a:xfrm>
            <a:off x="754636" y="9161463"/>
            <a:ext cx="1655762" cy="274637"/>
          </a:xfrm>
          <a:prstGeom prst="rect">
            <a:avLst/>
          </a:prstGeom>
          <a:noFill/>
          <a:ln w="9525">
            <a:noFill/>
          </a:ln>
        </p:spPr>
        <p:txBody>
          <a:bodyPr anchor="t">
            <a:spAutoFit/>
          </a:bodyPr>
          <a:lstStyle/>
          <a:p>
            <a:pPr algn="ctr" defTabSz="1475105">
              <a:buSzTx/>
            </a:pPr>
            <a:r>
              <a:rPr lang="zh-CN" altLang="en-US" sz="1200" dirty="0">
                <a:solidFill>
                  <a:srgbClr val="000000"/>
                </a:solidFill>
                <a:latin typeface="微软雅黑" panose="020B0503020204020204" charset="-122"/>
                <a:ea typeface="微软雅黑" panose="020B0503020204020204" charset="-122"/>
              </a:rPr>
              <a:t>效果图所在位置示意</a:t>
            </a:r>
          </a:p>
        </p:txBody>
      </p:sp>
      <p:sp>
        <p:nvSpPr>
          <p:cNvPr id="34821" name="Text Box 8"/>
          <p:cNvSpPr txBox="1"/>
          <p:nvPr/>
        </p:nvSpPr>
        <p:spPr>
          <a:xfrm>
            <a:off x="1609725" y="976313"/>
            <a:ext cx="2892425" cy="430212"/>
          </a:xfrm>
          <a:prstGeom prst="rect">
            <a:avLst/>
          </a:prstGeom>
          <a:noFill/>
          <a:ln w="9525">
            <a:noFill/>
          </a:ln>
        </p:spPr>
        <p:txBody>
          <a:bodyPr wrap="square" anchor="t">
            <a:spAutoFit/>
          </a:bodyPr>
          <a:lstStyle/>
          <a:p>
            <a:pPr>
              <a:lnSpc>
                <a:spcPct val="110000"/>
              </a:lnSpc>
              <a:buSzTx/>
            </a:pPr>
            <a:r>
              <a:rPr lang="zh-CN" altLang="en-US" sz="2000" b="1" dirty="0">
                <a:solidFill>
                  <a:srgbClr val="1E4F5C"/>
                </a:solidFill>
                <a:latin typeface="微软雅黑" panose="020B0503020204020204" charset="-122"/>
                <a:ea typeface="微软雅黑" panose="020B0503020204020204" charset="-122"/>
                <a:sym typeface="宋体" panose="02010600030101010101" pitchFamily="2" charset="-122"/>
              </a:rPr>
              <a:t> 引</a:t>
            </a:r>
            <a:r>
              <a:rPr lang="zh-CN" altLang="en-US" sz="2000" b="1">
                <a:solidFill>
                  <a:srgbClr val="1E4649"/>
                </a:solidFill>
                <a:latin typeface="微软雅黑" panose="020B0503020204020204" charset="-122"/>
                <a:ea typeface="微软雅黑" panose="020B0503020204020204" charset="-122"/>
                <a:sym typeface="宋体" panose="02010600030101010101" pitchFamily="2" charset="-122"/>
              </a:rPr>
              <a:t>  厅</a:t>
            </a:r>
            <a:endParaRPr lang="zh-CN" altLang="en-US" sz="2000" b="1" dirty="0">
              <a:solidFill>
                <a:srgbClr val="1E4649"/>
              </a:solidFill>
              <a:latin typeface="微软雅黑" panose="020B0503020204020204" charset="-122"/>
              <a:ea typeface="微软雅黑" panose="020B0503020204020204" charset="-122"/>
              <a:sym typeface="宋体" panose="02010600030101010101" pitchFamily="2" charset="-122"/>
            </a:endParaRPr>
          </a:p>
        </p:txBody>
      </p:sp>
      <p:sp>
        <p:nvSpPr>
          <p:cNvPr id="34824" name="Text Box 8"/>
          <p:cNvSpPr txBox="1"/>
          <p:nvPr/>
        </p:nvSpPr>
        <p:spPr>
          <a:xfrm>
            <a:off x="9926320" y="847725"/>
            <a:ext cx="1855788" cy="737235"/>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地面互动投影，增强参观体验。</a:t>
            </a:r>
          </a:p>
        </p:txBody>
      </p:sp>
      <p:sp>
        <p:nvSpPr>
          <p:cNvPr id="34826" name="Text Box 8"/>
          <p:cNvSpPr txBox="1"/>
          <p:nvPr/>
        </p:nvSpPr>
        <p:spPr>
          <a:xfrm>
            <a:off x="11169650" y="2233613"/>
            <a:ext cx="2165350" cy="1060450"/>
          </a:xfrm>
          <a:prstGeom prst="rect">
            <a:avLst/>
          </a:prstGeom>
          <a:noFill/>
          <a:ln w="9525">
            <a:noFill/>
          </a:ln>
        </p:spPr>
        <p:txBody>
          <a:bodyPr wrap="square" anchor="t">
            <a:spAutoFit/>
          </a:bodyPr>
          <a:lstStyle/>
          <a:p>
            <a:pPr>
              <a:lnSpc>
                <a:spcPct val="150000"/>
              </a:lnSpc>
            </a:pPr>
            <a:r>
              <a:rPr lang="en-US" altLang="zh-CN" sz="1400" dirty="0">
                <a:latin typeface="微软雅黑" panose="020B0503020204020204" charset="-122"/>
                <a:ea typeface="微软雅黑" panose="020B0503020204020204" charset="-122"/>
              </a:rPr>
              <a:t> </a:t>
            </a:r>
            <a:r>
              <a:rPr lang="zh-CN" altLang="en-US" sz="1400" dirty="0">
                <a:latin typeface="微软雅黑" panose="020B0503020204020204" charset="-122"/>
                <a:ea typeface="微软雅黑" panose="020B0503020204020204" charset="-122"/>
              </a:rPr>
              <a:t>油画背景，深入烘托，极具艺术张力，灵活衔接序厅与主体展陈。</a:t>
            </a:r>
          </a:p>
        </p:txBody>
      </p:sp>
      <p:cxnSp>
        <p:nvCxnSpPr>
          <p:cNvPr id="10" name="直接箭头连接符 9"/>
          <p:cNvCxnSpPr/>
          <p:nvPr/>
        </p:nvCxnSpPr>
        <p:spPr>
          <a:xfrm flipV="1">
            <a:off x="10554970" y="1600200"/>
            <a:ext cx="56515" cy="6985635"/>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12063413" y="2981325"/>
            <a:ext cx="26988" cy="338455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871754" y="7663420"/>
            <a:ext cx="661988" cy="546100"/>
          </a:xfrm>
          <a:prstGeom prst="rect">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31800" y="9023350"/>
            <a:ext cx="1257300" cy="679450"/>
          </a:xfrm>
          <a:prstGeom prst="rect">
            <a:avLst/>
          </a:prstGeom>
          <a:noFill/>
        </p:spPr>
        <p:txBody>
          <a:bodyPr wrap="square" rtlCol="0" anchor="t">
            <a:spAutoFit/>
          </a:bodyPr>
          <a:lstStyle/>
          <a:p>
            <a:pPr>
              <a:lnSpc>
                <a:spcPct val="110000"/>
              </a:lnSpc>
              <a:buClrTx/>
              <a:buSzTx/>
            </a:pPr>
            <a:r>
              <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rPr>
              <a:t>第一部分 </a:t>
            </a:r>
            <a:r>
              <a:rPr lang="zh-CN" altLang="en-US" sz="1735" b="1" noProof="1">
                <a:solidFill>
                  <a:srgbClr val="1E4649"/>
                </a:solidFill>
                <a:latin typeface="微软雅黑" panose="020B0503020204020204" charset="-122"/>
                <a:ea typeface="微软雅黑" panose="020B0503020204020204" charset="-122"/>
                <a:cs typeface="微软雅黑" panose="020B0503020204020204" charset="-122"/>
                <a:sym typeface="+mn-ea"/>
              </a:rPr>
              <a:t>禁毒历史</a:t>
            </a:r>
          </a:p>
        </p:txBody>
      </p:sp>
      <p:sp>
        <p:nvSpPr>
          <p:cNvPr id="20" name="文本框 19"/>
          <p:cNvSpPr txBox="1"/>
          <p:nvPr/>
        </p:nvSpPr>
        <p:spPr>
          <a:xfrm>
            <a:off x="1570355" y="9023350"/>
            <a:ext cx="11010265" cy="723265"/>
          </a:xfrm>
          <a:prstGeom prst="rect">
            <a:avLst/>
          </a:prstGeom>
          <a:noFill/>
        </p:spPr>
        <p:txBody>
          <a:bodyPr wrap="square" rtlCol="0">
            <a:spAutoFit/>
          </a:bodyPr>
          <a:lstStyle/>
          <a:p>
            <a:pPr algn="just" defTabSz="914400">
              <a:lnSpc>
                <a:spcPct val="150000"/>
              </a:lnSpc>
            </a:pPr>
            <a:r>
              <a:rPr lang="en-US" altLang="zh-CN" sz="1365" noProof="1">
                <a:latin typeface="微软雅黑" panose="020B0503020204020204" charset="-122"/>
                <a:ea typeface="微软雅黑" panose="020B0503020204020204" charset="-122"/>
                <a:cs typeface="微软雅黑" panose="020B0503020204020204" charset="-122"/>
                <a:sym typeface="+mn-ea"/>
              </a:rPr>
              <a:t>       </a:t>
            </a:r>
            <a:r>
              <a:rPr lang="zh-CN" altLang="zh-CN" sz="1365" noProof="1">
                <a:latin typeface="微软雅黑" panose="020B0503020204020204" charset="-122"/>
                <a:ea typeface="微软雅黑" panose="020B0503020204020204" charset="-122"/>
                <a:cs typeface="微软雅黑" panose="020B0503020204020204" charset="-122"/>
                <a:sym typeface="+mn-ea"/>
              </a:rPr>
              <a:t>虎门销烟之后，西方帝国主义为进一步打开中国大门，野蛮地向中国发动两次鸦片战争，使烟毒在中国泛滥成灾，贻害无穷！步入展区，“历史长卷”赫然映入眼帘，衔接古今，融传统与科技一体，带你到近代，历览禁烟之行，反思中华之殇。</a:t>
            </a:r>
          </a:p>
        </p:txBody>
      </p:sp>
      <p:pic>
        <p:nvPicPr>
          <p:cNvPr id="35843" name="图片 4" descr="D:\2019\岳阳禁毒展厅\最后一稿\效果图\禁毒效果图、\JPEG\001.jpg001"/>
          <p:cNvPicPr>
            <a:picLocks noChangeAspect="1"/>
          </p:cNvPicPr>
          <p:nvPr/>
        </p:nvPicPr>
        <p:blipFill>
          <a:blip r:embed="rId3"/>
          <a:srcRect/>
          <a:stretch>
            <a:fillRect/>
          </a:stretch>
        </p:blipFill>
        <p:spPr>
          <a:xfrm>
            <a:off x="0" y="5080"/>
            <a:ext cx="15135225" cy="8642985"/>
          </a:xfrm>
          <a:prstGeom prst="rect">
            <a:avLst/>
          </a:prstGeom>
          <a:noFill/>
          <a:ln w="9525">
            <a:noFill/>
          </a:ln>
        </p:spPr>
      </p:pic>
      <p:sp>
        <p:nvSpPr>
          <p:cNvPr id="7" name="矩形 6"/>
          <p:cNvSpPr/>
          <p:nvPr/>
        </p:nvSpPr>
        <p:spPr>
          <a:xfrm>
            <a:off x="0" y="9090025"/>
            <a:ext cx="431800" cy="612775"/>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31800" y="9023350"/>
            <a:ext cx="1257300" cy="679450"/>
          </a:xfrm>
          <a:prstGeom prst="rect">
            <a:avLst/>
          </a:prstGeom>
          <a:noFill/>
        </p:spPr>
        <p:txBody>
          <a:bodyPr wrap="square" rtlCol="0" anchor="t">
            <a:spAutoFit/>
          </a:bodyPr>
          <a:lstStyle/>
          <a:p>
            <a:pPr>
              <a:lnSpc>
                <a:spcPct val="110000"/>
              </a:lnSpc>
              <a:buClrTx/>
              <a:buSzTx/>
            </a:pPr>
            <a:r>
              <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rPr>
              <a:t>第一部分 </a:t>
            </a:r>
            <a:r>
              <a:rPr lang="zh-CN" altLang="en-US" sz="1735" b="1">
                <a:solidFill>
                  <a:srgbClr val="1E4649"/>
                </a:solidFill>
                <a:latin typeface="微软雅黑" panose="020B0503020204020204" charset="-122"/>
                <a:ea typeface="微软雅黑" panose="020B0503020204020204" charset="-122"/>
                <a:cs typeface="微软雅黑" panose="020B0503020204020204" charset="-122"/>
                <a:sym typeface="+mn-ea"/>
              </a:rPr>
              <a:t>禁毒历史</a:t>
            </a:r>
            <a:endParaRPr lang="en-US" altLang="zh-CN" sz="1735" b="1" noProof="1">
              <a:solidFill>
                <a:schemeClr val="accent1">
                  <a:lumMod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1570355" y="9023350"/>
            <a:ext cx="10982325" cy="723265"/>
          </a:xfrm>
          <a:prstGeom prst="rect">
            <a:avLst/>
          </a:prstGeom>
          <a:noFill/>
        </p:spPr>
        <p:txBody>
          <a:bodyPr wrap="square" rtlCol="0">
            <a:spAutoFit/>
          </a:bodyPr>
          <a:lstStyle/>
          <a:p>
            <a:pPr algn="just" defTabSz="914400">
              <a:lnSpc>
                <a:spcPct val="150000"/>
              </a:lnSpc>
            </a:pPr>
            <a:r>
              <a:rPr lang="en-US" altLang="zh-CN" sz="1365" noProof="1">
                <a:latin typeface="微软雅黑" panose="020B0503020204020204" charset="-122"/>
                <a:ea typeface="微软雅黑" panose="020B0503020204020204" charset="-122"/>
                <a:cs typeface="微软雅黑" panose="020B0503020204020204" charset="-122"/>
                <a:sym typeface="+mn-ea"/>
              </a:rPr>
              <a:t>       </a:t>
            </a:r>
            <a:r>
              <a:rPr lang="zh-CN" altLang="zh-CN" sz="1365" noProof="1">
                <a:latin typeface="微软雅黑" panose="020B0503020204020204" charset="-122"/>
                <a:ea typeface="微软雅黑" panose="020B0503020204020204" charset="-122"/>
                <a:cs typeface="微软雅黑" panose="020B0503020204020204" charset="-122"/>
                <a:sym typeface="+mn-ea"/>
              </a:rPr>
              <a:t>虎门销烟之后，西方帝国主义为进一步打开中国大门，野蛮地向中国发动两次鸦片战争，使烟毒在中国泛滥成灾，贻害无穷！步入展区，“历史长卷”赫然映入眼帘，衔接古今，融传统与科技一体，带你到近代，历览禁烟之行，反思中华之殇。</a:t>
            </a:r>
          </a:p>
        </p:txBody>
      </p:sp>
      <p:pic>
        <p:nvPicPr>
          <p:cNvPr id="36867" name="图片 4" descr="D:\2019\岳阳禁毒展厅\最后一稿\效果图\禁毒效果图、\JPEG\002.jpg002"/>
          <p:cNvPicPr>
            <a:picLocks noChangeAspect="1"/>
          </p:cNvPicPr>
          <p:nvPr/>
        </p:nvPicPr>
        <p:blipFill>
          <a:blip r:embed="rId3"/>
          <a:stretch>
            <a:fillRect/>
          </a:stretch>
        </p:blipFill>
        <p:spPr>
          <a:xfrm>
            <a:off x="0" y="-7937"/>
            <a:ext cx="15135225" cy="8402637"/>
          </a:xfrm>
          <a:prstGeom prst="rect">
            <a:avLst/>
          </a:prstGeom>
          <a:noFill/>
          <a:ln w="9525">
            <a:noFill/>
          </a:ln>
        </p:spPr>
      </p:pic>
      <p:sp>
        <p:nvSpPr>
          <p:cNvPr id="7" name="矩形 6"/>
          <p:cNvSpPr/>
          <p:nvPr/>
        </p:nvSpPr>
        <p:spPr>
          <a:xfrm>
            <a:off x="0" y="9090025"/>
            <a:ext cx="431800" cy="612775"/>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新改平面图-Model"/>
          <p:cNvPicPr>
            <a:picLocks noChangeAspect="1"/>
          </p:cNvPicPr>
          <p:nvPr/>
        </p:nvPicPr>
        <p:blipFill>
          <a:blip r:embed="rId4"/>
          <a:stretch>
            <a:fillRect/>
          </a:stretch>
        </p:blipFill>
        <p:spPr>
          <a:xfrm rot="10800000">
            <a:off x="772795" y="6647180"/>
            <a:ext cx="4168140" cy="2712720"/>
          </a:xfrm>
          <a:prstGeom prst="rect">
            <a:avLst/>
          </a:prstGeom>
        </p:spPr>
      </p:pic>
      <p:pic>
        <p:nvPicPr>
          <p:cNvPr id="35843" name="图片 4" descr="D:\2019\岳阳禁毒展厅\最后一稿\效果图\禁毒效果图、\JPEG\001.jpg001"/>
          <p:cNvPicPr>
            <a:picLocks noChangeAspect="1"/>
          </p:cNvPicPr>
          <p:nvPr/>
        </p:nvPicPr>
        <p:blipFill>
          <a:blip r:embed="rId5"/>
          <a:srcRect/>
          <a:stretch>
            <a:fillRect/>
          </a:stretch>
        </p:blipFill>
        <p:spPr>
          <a:xfrm>
            <a:off x="4559300" y="4602480"/>
            <a:ext cx="9554210" cy="5246370"/>
          </a:xfrm>
          <a:prstGeom prst="rect">
            <a:avLst/>
          </a:prstGeom>
          <a:noFill/>
          <a:ln w="9525">
            <a:noFill/>
          </a:ln>
        </p:spPr>
      </p:pic>
      <p:pic>
        <p:nvPicPr>
          <p:cNvPr id="37890" name="Picture 3" descr="C:\Users\Administrator\Desktop\未标题-1.png"/>
          <p:cNvPicPr>
            <a:picLocks noChangeAspect="1"/>
          </p:cNvPicPr>
          <p:nvPr/>
        </p:nvPicPr>
        <p:blipFill>
          <a:blip r:embed="rId6"/>
          <a:stretch>
            <a:fillRect/>
          </a:stretch>
        </p:blipFill>
        <p:spPr>
          <a:xfrm>
            <a:off x="895350" y="650875"/>
            <a:ext cx="576263" cy="1081088"/>
          </a:xfrm>
          <a:prstGeom prst="rect">
            <a:avLst/>
          </a:prstGeom>
          <a:noFill/>
          <a:ln w="9525">
            <a:noFill/>
          </a:ln>
        </p:spPr>
      </p:pic>
      <p:sp>
        <p:nvSpPr>
          <p:cNvPr id="37891" name="Text Box 8"/>
          <p:cNvSpPr txBox="1"/>
          <p:nvPr/>
        </p:nvSpPr>
        <p:spPr>
          <a:xfrm>
            <a:off x="7415213" y="944563"/>
            <a:ext cx="3738562" cy="736600"/>
          </a:xfrm>
          <a:prstGeom prst="rect">
            <a:avLst/>
          </a:prstGeom>
          <a:noFill/>
          <a:ln w="9525">
            <a:noFill/>
          </a:ln>
        </p:spPr>
        <p:txBody>
          <a:bodyPr wrap="square" anchor="t">
            <a:spAutoFit/>
          </a:bodyPr>
          <a:lstStyle/>
          <a:p>
            <a:pPr>
              <a:lnSpc>
                <a:spcPct val="150000"/>
              </a:lnSpc>
            </a:pPr>
            <a:r>
              <a:rPr lang="en-US" altLang="zh-CN" sz="1400" dirty="0">
                <a:latin typeface="微软雅黑" panose="020B0503020204020204" charset="-122"/>
                <a:ea typeface="微软雅黑" panose="020B0503020204020204" charset="-122"/>
              </a:rPr>
              <a:t> “</a:t>
            </a:r>
            <a:r>
              <a:rPr lang="zh-CN" altLang="en-US" sz="1400" dirty="0">
                <a:latin typeface="微软雅黑" panose="020B0503020204020204" charset="-122"/>
                <a:ea typeface="微软雅黑" panose="020B0503020204020204" charset="-122"/>
              </a:rPr>
              <a:t>历史长卷</a:t>
            </a:r>
            <a:r>
              <a:rPr lang="en-US" altLang="zh-CN" sz="1400" dirty="0">
                <a:latin typeface="微软雅黑" panose="020B0503020204020204" charset="-122"/>
                <a:ea typeface="微软雅黑" panose="020B0503020204020204" charset="-122"/>
              </a:rPr>
              <a:t>”</a:t>
            </a:r>
            <a:r>
              <a:rPr lang="zh-CN" altLang="en-US" sz="1400" dirty="0">
                <a:latin typeface="微软雅黑" panose="020B0503020204020204" charset="-122"/>
                <a:ea typeface="微软雅黑" panose="020B0503020204020204" charset="-122"/>
              </a:rPr>
              <a:t>详尽讲述近代禁烟历史，极具视觉冲击，也象征禁毒到底的大路是光明的。</a:t>
            </a:r>
          </a:p>
        </p:txBody>
      </p:sp>
      <p:sp>
        <p:nvSpPr>
          <p:cNvPr id="37892" name="Text Box 8"/>
          <p:cNvSpPr txBox="1"/>
          <p:nvPr/>
        </p:nvSpPr>
        <p:spPr>
          <a:xfrm>
            <a:off x="1609725" y="976313"/>
            <a:ext cx="2892425" cy="429895"/>
          </a:xfrm>
          <a:prstGeom prst="rect">
            <a:avLst/>
          </a:prstGeom>
          <a:noFill/>
          <a:ln w="9525">
            <a:noFill/>
          </a:ln>
        </p:spPr>
        <p:txBody>
          <a:bodyPr wrap="square" anchor="t">
            <a:spAutoFit/>
          </a:bodyPr>
          <a:lstStyle/>
          <a:p>
            <a:pPr>
              <a:lnSpc>
                <a:spcPct val="110000"/>
              </a:lnSpc>
              <a:buSzTx/>
            </a:pPr>
            <a:r>
              <a:rPr lang="zh-CN" altLang="en-US" sz="2000" b="1" dirty="0">
                <a:latin typeface="微软雅黑" panose="020B0503020204020204" charset="-122"/>
                <a:ea typeface="微软雅黑" panose="020B0503020204020204" charset="-122"/>
                <a:sym typeface="宋体" panose="02010600030101010101" pitchFamily="2" charset="-122"/>
              </a:rPr>
              <a:t> </a:t>
            </a:r>
            <a:r>
              <a:rPr lang="en-US" altLang="zh-CN" sz="2000" b="1">
                <a:solidFill>
                  <a:srgbClr val="1E4649"/>
                </a:solidFill>
                <a:latin typeface="微软雅黑" panose="020B0503020204020204" charset="-122"/>
                <a:ea typeface="微软雅黑" panose="020B0503020204020204" charset="-122"/>
                <a:sym typeface="宋体" panose="02010600030101010101" pitchFamily="2" charset="-122"/>
              </a:rPr>
              <a:t>第一部分 </a:t>
            </a:r>
            <a:r>
              <a:rPr lang="zh-CN" altLang="en-US" sz="2000" b="1">
                <a:solidFill>
                  <a:srgbClr val="1E4649"/>
                </a:solidFill>
                <a:latin typeface="微软雅黑" panose="020B0503020204020204" charset="-122"/>
                <a:ea typeface="微软雅黑" panose="020B0503020204020204" charset="-122"/>
                <a:cs typeface="微软雅黑" panose="020B0503020204020204" charset="-122"/>
                <a:sym typeface="+mn-ea"/>
              </a:rPr>
              <a:t>禁毒历史</a:t>
            </a:r>
            <a:endParaRPr lang="zh-CN" altLang="en-US" sz="2000" b="1" dirty="0">
              <a:solidFill>
                <a:srgbClr val="1E4649"/>
              </a:solidFill>
              <a:latin typeface="微软雅黑" panose="020B0503020204020204" charset="-122"/>
              <a:ea typeface="微软雅黑" panose="020B0503020204020204" charset="-122"/>
              <a:sym typeface="宋体" panose="02010600030101010101" pitchFamily="2" charset="-122"/>
            </a:endParaRPr>
          </a:p>
        </p:txBody>
      </p:sp>
      <p:sp>
        <p:nvSpPr>
          <p:cNvPr id="37893" name="Text Box 8"/>
          <p:cNvSpPr txBox="1"/>
          <p:nvPr/>
        </p:nvSpPr>
        <p:spPr>
          <a:xfrm>
            <a:off x="6918325" y="2106613"/>
            <a:ext cx="2247900" cy="736600"/>
          </a:xfrm>
          <a:prstGeom prst="rect">
            <a:avLst/>
          </a:prstGeom>
          <a:noFill/>
          <a:ln w="9525">
            <a:noFill/>
          </a:ln>
        </p:spPr>
        <p:txBody>
          <a:bodyPr wrap="square" anchor="t">
            <a:spAutoFit/>
          </a:bodyPr>
          <a:lstStyle/>
          <a:p>
            <a:pPr>
              <a:lnSpc>
                <a:spcPct val="150000"/>
              </a:lnSpc>
            </a:pPr>
            <a:r>
              <a:rPr lang="zh-CN" altLang="zh-CN" sz="1400" dirty="0">
                <a:latin typeface="微软雅黑" panose="020B0503020204020204" charset="-122"/>
                <a:ea typeface="微软雅黑" panose="020B0503020204020204" charset="-122"/>
              </a:rPr>
              <a:t>翔实的历史，昭示鸦片的传入和历史的伤痛。</a:t>
            </a:r>
          </a:p>
        </p:txBody>
      </p:sp>
      <p:cxnSp>
        <p:nvCxnSpPr>
          <p:cNvPr id="3" name="肘形连接符 2"/>
          <p:cNvCxnSpPr/>
          <p:nvPr/>
        </p:nvCxnSpPr>
        <p:spPr>
          <a:xfrm rot="16200000" flipV="1">
            <a:off x="9932988" y="4192588"/>
            <a:ext cx="5692775" cy="647700"/>
          </a:xfrm>
          <a:prstGeom prst="bentConnector3">
            <a:avLst>
              <a:gd name="adj1" fmla="val 60653"/>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肘形连接符 7"/>
          <p:cNvCxnSpPr/>
          <p:nvPr/>
        </p:nvCxnSpPr>
        <p:spPr>
          <a:xfrm rot="16200000" flipV="1">
            <a:off x="8237538" y="5376863"/>
            <a:ext cx="5475288" cy="366713"/>
          </a:xfrm>
          <a:prstGeom prst="bentConnector3">
            <a:avLst>
              <a:gd name="adj1" fmla="val 80754"/>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7896" name="Text Box 8"/>
          <p:cNvSpPr txBox="1"/>
          <p:nvPr/>
        </p:nvSpPr>
        <p:spPr>
          <a:xfrm>
            <a:off x="11583988" y="933450"/>
            <a:ext cx="2751137" cy="736600"/>
          </a:xfrm>
          <a:prstGeom prst="rect">
            <a:avLst/>
          </a:prstGeom>
          <a:noFill/>
          <a:ln w="9525">
            <a:noFill/>
          </a:ln>
        </p:spPr>
        <p:txBody>
          <a:bodyPr wrap="square" anchor="t">
            <a:spAutoFit/>
          </a:bodyPr>
          <a:lstStyle/>
          <a:p>
            <a:pPr>
              <a:lnSpc>
                <a:spcPct val="150000"/>
              </a:lnSpc>
            </a:pPr>
            <a:r>
              <a:rPr lang="en-US" altLang="zh-CN" sz="1400" dirty="0">
                <a:latin typeface="微软雅黑" panose="020B0503020204020204" charset="-122"/>
                <a:ea typeface="微软雅黑" panose="020B0503020204020204" charset="-122"/>
              </a:rPr>
              <a:t> </a:t>
            </a:r>
            <a:r>
              <a:rPr lang="zh-CN" altLang="en-US" sz="1400" dirty="0">
                <a:latin typeface="微软雅黑" panose="020B0503020204020204" charset="-122"/>
                <a:ea typeface="微软雅黑" panose="020B0503020204020204" charset="-122"/>
              </a:rPr>
              <a:t>图文造型，象征近代历史破碎。民族受鸦片毒害无以复加。</a:t>
            </a:r>
          </a:p>
        </p:txBody>
      </p:sp>
      <p:cxnSp>
        <p:nvCxnSpPr>
          <p:cNvPr id="11" name="肘形连接符 10"/>
          <p:cNvCxnSpPr/>
          <p:nvPr/>
        </p:nvCxnSpPr>
        <p:spPr>
          <a:xfrm rot="16200000" flipV="1">
            <a:off x="2966244" y="4391819"/>
            <a:ext cx="2293938" cy="1749425"/>
          </a:xfrm>
          <a:prstGeom prst="bentConnector3">
            <a:avLst>
              <a:gd name="adj1" fmla="val 49986"/>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肘形连接符 11"/>
          <p:cNvCxnSpPr/>
          <p:nvPr/>
        </p:nvCxnSpPr>
        <p:spPr>
          <a:xfrm rot="16200000">
            <a:off x="11841163" y="4803775"/>
            <a:ext cx="4251325" cy="288925"/>
          </a:xfrm>
          <a:prstGeom prst="bentConnector3">
            <a:avLst>
              <a:gd name="adj1" fmla="val 75003"/>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7899" name="Text Box 8"/>
          <p:cNvSpPr txBox="1"/>
          <p:nvPr/>
        </p:nvSpPr>
        <p:spPr>
          <a:xfrm>
            <a:off x="2254250" y="3357563"/>
            <a:ext cx="2247900" cy="1060450"/>
          </a:xfrm>
          <a:prstGeom prst="rect">
            <a:avLst/>
          </a:prstGeom>
          <a:noFill/>
          <a:ln w="9525">
            <a:noFill/>
          </a:ln>
        </p:spPr>
        <p:txBody>
          <a:bodyPr wrap="square" anchor="t">
            <a:spAutoFit/>
          </a:bodyPr>
          <a:lstStyle/>
          <a:p>
            <a:pPr>
              <a:lnSpc>
                <a:spcPct val="150000"/>
              </a:lnSpc>
            </a:pPr>
            <a:r>
              <a:rPr lang="zh-CN" altLang="zh-CN" sz="1400" dirty="0">
                <a:latin typeface="微软雅黑" panose="020B0503020204020204" charset="-122"/>
                <a:ea typeface="微软雅黑" panose="020B0503020204020204" charset="-122"/>
              </a:rPr>
              <a:t>一级标造型，与整体形成鲜明对比，象征历史剧痛锥心泣血。</a:t>
            </a:r>
          </a:p>
        </p:txBody>
      </p:sp>
      <p:cxnSp>
        <p:nvCxnSpPr>
          <p:cNvPr id="15" name="肘形连接符 14"/>
          <p:cNvCxnSpPr/>
          <p:nvPr/>
        </p:nvCxnSpPr>
        <p:spPr>
          <a:xfrm rot="16200000" flipV="1">
            <a:off x="4606131" y="3544094"/>
            <a:ext cx="2451100" cy="1008063"/>
          </a:xfrm>
          <a:prstGeom prst="bentConnector3">
            <a:avLst>
              <a:gd name="adj1" fmla="val 49974"/>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7901" name="Text Box 8"/>
          <p:cNvSpPr txBox="1"/>
          <p:nvPr/>
        </p:nvSpPr>
        <p:spPr>
          <a:xfrm>
            <a:off x="4195763" y="2085975"/>
            <a:ext cx="2509837" cy="736600"/>
          </a:xfrm>
          <a:prstGeom prst="rect">
            <a:avLst/>
          </a:prstGeom>
          <a:noFill/>
          <a:ln w="9525">
            <a:noFill/>
          </a:ln>
        </p:spPr>
        <p:txBody>
          <a:bodyPr wrap="square" anchor="t">
            <a:spAutoFit/>
          </a:bodyPr>
          <a:lstStyle/>
          <a:p>
            <a:pPr>
              <a:lnSpc>
                <a:spcPct val="150000"/>
              </a:lnSpc>
            </a:pPr>
            <a:r>
              <a:rPr lang="zh-CN" altLang="zh-CN" sz="1400" dirty="0">
                <a:latin typeface="微软雅黑" panose="020B0503020204020204" charset="-122"/>
                <a:ea typeface="微软雅黑" panose="020B0503020204020204" charset="-122"/>
              </a:rPr>
              <a:t>深灰色的运用，暗示鸦片的泛滥，给中国带来了无比黑暗。</a:t>
            </a:r>
          </a:p>
        </p:txBody>
      </p:sp>
      <p:cxnSp>
        <p:nvCxnSpPr>
          <p:cNvPr id="18" name="肘形连接符 17"/>
          <p:cNvCxnSpPr/>
          <p:nvPr/>
        </p:nvCxnSpPr>
        <p:spPr>
          <a:xfrm rot="16200000" flipV="1">
            <a:off x="5614194" y="4545806"/>
            <a:ext cx="4251325" cy="649288"/>
          </a:xfrm>
          <a:prstGeom prst="bentConnector3">
            <a:avLst>
              <a:gd name="adj1" fmla="val 72397"/>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rot="16200000" flipV="1">
            <a:off x="7521575" y="3219450"/>
            <a:ext cx="4395788" cy="1296988"/>
          </a:xfrm>
          <a:prstGeom prst="bentConnector3">
            <a:avLst>
              <a:gd name="adj1" fmla="val 50000"/>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7904" name="Text Box 8"/>
          <p:cNvSpPr txBox="1"/>
          <p:nvPr/>
        </p:nvSpPr>
        <p:spPr>
          <a:xfrm>
            <a:off x="9429750" y="2085975"/>
            <a:ext cx="2722563" cy="736600"/>
          </a:xfrm>
          <a:prstGeom prst="rect">
            <a:avLst/>
          </a:prstGeom>
          <a:noFill/>
          <a:ln w="9525">
            <a:noFill/>
          </a:ln>
        </p:spPr>
        <p:txBody>
          <a:bodyPr wrap="square" anchor="t">
            <a:spAutoFit/>
          </a:bodyPr>
          <a:lstStyle/>
          <a:p>
            <a:pPr>
              <a:lnSpc>
                <a:spcPct val="150000"/>
              </a:lnSpc>
            </a:pPr>
            <a:r>
              <a:rPr lang="en-US" altLang="zh-CN" sz="1400" dirty="0">
                <a:latin typeface="微软雅黑" panose="020B0503020204020204" charset="-122"/>
                <a:ea typeface="微软雅黑" panose="020B0503020204020204" charset="-122"/>
              </a:rPr>
              <a:t> </a:t>
            </a:r>
            <a:r>
              <a:rPr lang="zh-CN" altLang="en-US" sz="1400" dirty="0">
                <a:latin typeface="微软雅黑" panose="020B0503020204020204" charset="-122"/>
                <a:ea typeface="微软雅黑" panose="020B0503020204020204" charset="-122"/>
              </a:rPr>
              <a:t>简练的造型，厚重，犹如鸦片在历史给中华民族留下的伤疤。</a:t>
            </a:r>
          </a:p>
        </p:txBody>
      </p:sp>
      <p:sp>
        <p:nvSpPr>
          <p:cNvPr id="37905" name="Text Box 8"/>
          <p:cNvSpPr txBox="1"/>
          <p:nvPr/>
        </p:nvSpPr>
        <p:spPr>
          <a:xfrm>
            <a:off x="12950825" y="2085975"/>
            <a:ext cx="2117725" cy="736600"/>
          </a:xfrm>
          <a:prstGeom prst="rect">
            <a:avLst/>
          </a:prstGeom>
          <a:noFill/>
          <a:ln w="9525">
            <a:noFill/>
          </a:ln>
        </p:spPr>
        <p:txBody>
          <a:bodyPr wrap="square" anchor="t">
            <a:spAutoFit/>
          </a:bodyPr>
          <a:lstStyle/>
          <a:p>
            <a:pPr>
              <a:lnSpc>
                <a:spcPct val="150000"/>
              </a:lnSpc>
            </a:pPr>
            <a:r>
              <a:rPr lang="en-US" altLang="zh-CN" sz="1400" dirty="0">
                <a:latin typeface="微软雅黑" panose="020B0503020204020204" charset="-122"/>
                <a:ea typeface="微软雅黑" panose="020B0503020204020204" charset="-122"/>
              </a:rPr>
              <a:t> </a:t>
            </a:r>
            <a:r>
              <a:rPr lang="zh-CN" altLang="en-US" sz="1400" dirty="0">
                <a:latin typeface="微软雅黑" panose="020B0503020204020204" charset="-122"/>
                <a:ea typeface="微软雅黑" panose="020B0503020204020204" charset="-122"/>
              </a:rPr>
              <a:t>恰当的背景，无声胜有声，激愤禁毒决心。</a:t>
            </a:r>
          </a:p>
        </p:txBody>
      </p:sp>
      <p:sp>
        <p:nvSpPr>
          <p:cNvPr id="37906" name="Text Box 8"/>
          <p:cNvSpPr txBox="1"/>
          <p:nvPr/>
        </p:nvSpPr>
        <p:spPr>
          <a:xfrm>
            <a:off x="788988" y="9224742"/>
            <a:ext cx="1655762" cy="274638"/>
          </a:xfrm>
          <a:prstGeom prst="rect">
            <a:avLst/>
          </a:prstGeom>
          <a:noFill/>
          <a:ln w="9525">
            <a:noFill/>
          </a:ln>
        </p:spPr>
        <p:txBody>
          <a:bodyPr anchor="t">
            <a:spAutoFit/>
          </a:bodyPr>
          <a:lstStyle/>
          <a:p>
            <a:pPr algn="ctr" defTabSz="1475105">
              <a:buSzTx/>
            </a:pPr>
            <a:r>
              <a:rPr lang="zh-CN" altLang="en-US" sz="1200" dirty="0">
                <a:solidFill>
                  <a:srgbClr val="000000"/>
                </a:solidFill>
                <a:latin typeface="微软雅黑" panose="020B0503020204020204" charset="-122"/>
                <a:ea typeface="微软雅黑" panose="020B0503020204020204" charset="-122"/>
              </a:rPr>
              <a:t>效果图所在位置示意</a:t>
            </a:r>
          </a:p>
        </p:txBody>
      </p:sp>
      <p:sp>
        <p:nvSpPr>
          <p:cNvPr id="5" name="矩形 4"/>
          <p:cNvSpPr/>
          <p:nvPr/>
        </p:nvSpPr>
        <p:spPr>
          <a:xfrm>
            <a:off x="1871754" y="8153867"/>
            <a:ext cx="476250" cy="894211"/>
          </a:xfrm>
          <a:prstGeom prst="rect">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 name="任意多边形 1"/>
          <p:cNvSpPr/>
          <p:nvPr/>
        </p:nvSpPr>
        <p:spPr>
          <a:xfrm>
            <a:off x="9486900" y="4594225"/>
            <a:ext cx="4635500" cy="3932238"/>
          </a:xfrm>
          <a:custGeom>
            <a:avLst/>
            <a:gdLst>
              <a:gd name="connisteX0" fmla="*/ 0 w 4635500"/>
              <a:gd name="connsiteY0" fmla="*/ 3891915 h 3931920"/>
              <a:gd name="connisteX1" fmla="*/ 0 w 4635500"/>
              <a:gd name="connsiteY1" fmla="*/ 2722880 h 3931920"/>
              <a:gd name="connisteX2" fmla="*/ 451485 w 4635500"/>
              <a:gd name="connsiteY2" fmla="*/ 0 h 3931920"/>
              <a:gd name="connisteX3" fmla="*/ 4635500 w 4635500"/>
              <a:gd name="connsiteY3" fmla="*/ 0 h 3931920"/>
              <a:gd name="connisteX4" fmla="*/ 4635500 w 4635500"/>
              <a:gd name="connsiteY4" fmla="*/ 558165 h 3931920"/>
              <a:gd name="connisteX5" fmla="*/ 3652520 w 4635500"/>
              <a:gd name="connsiteY5" fmla="*/ 1487805 h 3931920"/>
              <a:gd name="connisteX6" fmla="*/ 2882265 w 4635500"/>
              <a:gd name="connsiteY6" fmla="*/ 2152015 h 3931920"/>
              <a:gd name="connisteX7" fmla="*/ 2218055 w 4635500"/>
              <a:gd name="connsiteY7" fmla="*/ 2590165 h 3931920"/>
              <a:gd name="connisteX8" fmla="*/ 1673225 w 4635500"/>
              <a:gd name="connsiteY8" fmla="*/ 2816225 h 3931920"/>
              <a:gd name="connisteX9" fmla="*/ 1301750 w 4635500"/>
              <a:gd name="connsiteY9" fmla="*/ 2868930 h 3931920"/>
              <a:gd name="connisteX10" fmla="*/ 1182370 w 4635500"/>
              <a:gd name="connsiteY10" fmla="*/ 2842895 h 3931920"/>
              <a:gd name="connisteX11" fmla="*/ 1248410 w 4635500"/>
              <a:gd name="connsiteY11" fmla="*/ 3639820 h 3931920"/>
              <a:gd name="connisteX12" fmla="*/ 1049020 w 4635500"/>
              <a:gd name="connsiteY12" fmla="*/ 3639820 h 3931920"/>
              <a:gd name="connisteX13" fmla="*/ 1049020 w 4635500"/>
              <a:gd name="connsiteY13" fmla="*/ 3891915 h 3931920"/>
              <a:gd name="connisteX14" fmla="*/ 949960 w 4635500"/>
              <a:gd name="connsiteY14" fmla="*/ 3865245 h 3931920"/>
              <a:gd name="connisteX15" fmla="*/ 881380 w 4635500"/>
              <a:gd name="connsiteY15" fmla="*/ 3745865 h 3931920"/>
              <a:gd name="connisteX16" fmla="*/ 812800 w 4635500"/>
              <a:gd name="connsiteY16" fmla="*/ 3705860 h 3931920"/>
              <a:gd name="connisteX17" fmla="*/ 106045 w 4635500"/>
              <a:gd name="connsiteY17" fmla="*/ 3705860 h 3931920"/>
              <a:gd name="connisteX18" fmla="*/ 106045 w 4635500"/>
              <a:gd name="connsiteY18" fmla="*/ 3931920 h 3931920"/>
              <a:gd name="connisteX19" fmla="*/ 0 w 4635500"/>
              <a:gd name="connsiteY19" fmla="*/ 3891915 h 393192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Lst>
            <a:rect l="l" t="t" r="r" b="b"/>
            <a:pathLst>
              <a:path w="4635500" h="3931920">
                <a:moveTo>
                  <a:pt x="0" y="3891915"/>
                </a:moveTo>
                <a:lnTo>
                  <a:pt x="0" y="2722880"/>
                </a:lnTo>
                <a:lnTo>
                  <a:pt x="451485" y="0"/>
                </a:lnTo>
                <a:lnTo>
                  <a:pt x="4635500" y="0"/>
                </a:lnTo>
                <a:lnTo>
                  <a:pt x="4635500" y="558165"/>
                </a:lnTo>
                <a:lnTo>
                  <a:pt x="3652520" y="1487805"/>
                </a:lnTo>
                <a:lnTo>
                  <a:pt x="2882265" y="2152015"/>
                </a:lnTo>
                <a:lnTo>
                  <a:pt x="2218055" y="2590165"/>
                </a:lnTo>
                <a:lnTo>
                  <a:pt x="1673225" y="2816225"/>
                </a:lnTo>
                <a:lnTo>
                  <a:pt x="1301750" y="2868930"/>
                </a:lnTo>
                <a:lnTo>
                  <a:pt x="1182370" y="2842895"/>
                </a:lnTo>
                <a:lnTo>
                  <a:pt x="1248410" y="3639820"/>
                </a:lnTo>
                <a:lnTo>
                  <a:pt x="1049020" y="3639820"/>
                </a:lnTo>
                <a:lnTo>
                  <a:pt x="1049020" y="3891915"/>
                </a:lnTo>
                <a:lnTo>
                  <a:pt x="949960" y="3865245"/>
                </a:lnTo>
                <a:lnTo>
                  <a:pt x="881380" y="3745865"/>
                </a:lnTo>
                <a:lnTo>
                  <a:pt x="812800" y="3705860"/>
                </a:lnTo>
                <a:lnTo>
                  <a:pt x="106045" y="3705860"/>
                </a:lnTo>
                <a:lnTo>
                  <a:pt x="106045" y="3931920"/>
                </a:lnTo>
                <a:lnTo>
                  <a:pt x="0" y="3891915"/>
                </a:lnTo>
                <a:close/>
              </a:path>
            </a:pathLst>
          </a:custGeom>
          <a:noFill/>
          <a:ln w="381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 name="任意多边形 3"/>
          <p:cNvSpPr/>
          <p:nvPr/>
        </p:nvSpPr>
        <p:spPr>
          <a:xfrm>
            <a:off x="12063413" y="6427788"/>
            <a:ext cx="2058988" cy="1885950"/>
          </a:xfrm>
          <a:custGeom>
            <a:avLst/>
            <a:gdLst>
              <a:gd name="connisteX0" fmla="*/ 478155 w 2058670"/>
              <a:gd name="connsiteY0" fmla="*/ 597535 h 1885950"/>
              <a:gd name="connisteX1" fmla="*/ 478155 w 2058670"/>
              <a:gd name="connsiteY1" fmla="*/ 292100 h 1885950"/>
              <a:gd name="connisteX2" fmla="*/ 1142365 w 2058670"/>
              <a:gd name="connsiteY2" fmla="*/ 0 h 1885950"/>
              <a:gd name="connisteX3" fmla="*/ 1208405 w 2058670"/>
              <a:gd name="connsiteY3" fmla="*/ 13335 h 1885950"/>
              <a:gd name="connisteX4" fmla="*/ 1208405 w 2058670"/>
              <a:gd name="connsiteY4" fmla="*/ 384810 h 1885950"/>
              <a:gd name="connisteX5" fmla="*/ 1115695 w 2058670"/>
              <a:gd name="connsiteY5" fmla="*/ 424815 h 1885950"/>
              <a:gd name="connisteX6" fmla="*/ 823595 w 2058670"/>
              <a:gd name="connsiteY6" fmla="*/ 502920 h 1885950"/>
              <a:gd name="connisteX7" fmla="*/ 823595 w 2058670"/>
              <a:gd name="connsiteY7" fmla="*/ 836930 h 1885950"/>
              <a:gd name="connisteX8" fmla="*/ 1607185 w 2058670"/>
              <a:gd name="connsiteY8" fmla="*/ 650875 h 1885950"/>
              <a:gd name="connisteX9" fmla="*/ 1607185 w 2058670"/>
              <a:gd name="connsiteY9" fmla="*/ 238760 h 1885950"/>
              <a:gd name="connisteX10" fmla="*/ 2058670 w 2058670"/>
              <a:gd name="connsiteY10" fmla="*/ 79375 h 1885950"/>
              <a:gd name="connisteX11" fmla="*/ 2058670 w 2058670"/>
              <a:gd name="connsiteY11" fmla="*/ 1009650 h 1885950"/>
              <a:gd name="connisteX12" fmla="*/ 1673225 w 2058670"/>
              <a:gd name="connsiteY12" fmla="*/ 1062355 h 1885950"/>
              <a:gd name="connisteX13" fmla="*/ 1673225 w 2058670"/>
              <a:gd name="connsiteY13" fmla="*/ 1474470 h 1885950"/>
              <a:gd name="connisteX14" fmla="*/ 1168400 w 2058670"/>
              <a:gd name="connsiteY14" fmla="*/ 1487805 h 1885950"/>
              <a:gd name="connisteX15" fmla="*/ 1168400 w 2058670"/>
              <a:gd name="connsiteY15" fmla="*/ 1885950 h 1885950"/>
              <a:gd name="connisteX16" fmla="*/ 252095 w 2058670"/>
              <a:gd name="connsiteY16" fmla="*/ 1832610 h 1885950"/>
              <a:gd name="connisteX17" fmla="*/ 212090 w 2058670"/>
              <a:gd name="connsiteY17" fmla="*/ 1684020 h 1885950"/>
              <a:gd name="connisteX18" fmla="*/ 212090 w 2058670"/>
              <a:gd name="connsiteY18" fmla="*/ 1553845 h 1885950"/>
              <a:gd name="connisteX19" fmla="*/ 451485 w 2058670"/>
              <a:gd name="connsiteY19" fmla="*/ 1553845 h 1885950"/>
              <a:gd name="connisteX20" fmla="*/ 451485 w 2058670"/>
              <a:gd name="connsiteY20" fmla="*/ 1261745 h 1885950"/>
              <a:gd name="connisteX21" fmla="*/ 238760 w 2058670"/>
              <a:gd name="connsiteY21" fmla="*/ 1261745 h 1885950"/>
              <a:gd name="connisteX22" fmla="*/ 238760 w 2058670"/>
              <a:gd name="connsiteY22" fmla="*/ 1009650 h 1885950"/>
              <a:gd name="connisteX23" fmla="*/ 92710 w 2058670"/>
              <a:gd name="connsiteY23" fmla="*/ 1049020 h 1885950"/>
              <a:gd name="connisteX24" fmla="*/ 0 w 2058670"/>
              <a:gd name="connsiteY24" fmla="*/ 1035685 h 1885950"/>
              <a:gd name="connisteX25" fmla="*/ 0 w 2058670"/>
              <a:gd name="connsiteY25" fmla="*/ 770255 h 1885950"/>
              <a:gd name="connisteX26" fmla="*/ 451485 w 2058670"/>
              <a:gd name="connsiteY26" fmla="*/ 649605 h 1885950"/>
              <a:gd name="connisteX27" fmla="*/ 478155 w 2058670"/>
              <a:gd name="connsiteY27" fmla="*/ 597535 h 188595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Lst>
            <a:rect l="l" t="t" r="r" b="b"/>
            <a:pathLst>
              <a:path w="2058670" h="1885950">
                <a:moveTo>
                  <a:pt x="478155" y="597535"/>
                </a:moveTo>
                <a:lnTo>
                  <a:pt x="478155" y="292100"/>
                </a:lnTo>
                <a:lnTo>
                  <a:pt x="1142365" y="0"/>
                </a:lnTo>
                <a:lnTo>
                  <a:pt x="1208405" y="13335"/>
                </a:lnTo>
                <a:lnTo>
                  <a:pt x="1208405" y="384810"/>
                </a:lnTo>
                <a:lnTo>
                  <a:pt x="1115695" y="424815"/>
                </a:lnTo>
                <a:lnTo>
                  <a:pt x="823595" y="502920"/>
                </a:lnTo>
                <a:lnTo>
                  <a:pt x="823595" y="836930"/>
                </a:lnTo>
                <a:lnTo>
                  <a:pt x="1607185" y="650875"/>
                </a:lnTo>
                <a:lnTo>
                  <a:pt x="1607185" y="238760"/>
                </a:lnTo>
                <a:lnTo>
                  <a:pt x="2058670" y="79375"/>
                </a:lnTo>
                <a:lnTo>
                  <a:pt x="2058670" y="1009650"/>
                </a:lnTo>
                <a:lnTo>
                  <a:pt x="1673225" y="1062355"/>
                </a:lnTo>
                <a:lnTo>
                  <a:pt x="1673225" y="1474470"/>
                </a:lnTo>
                <a:lnTo>
                  <a:pt x="1168400" y="1487805"/>
                </a:lnTo>
                <a:lnTo>
                  <a:pt x="1168400" y="1885950"/>
                </a:lnTo>
                <a:lnTo>
                  <a:pt x="252095" y="1832610"/>
                </a:lnTo>
                <a:lnTo>
                  <a:pt x="212090" y="1684020"/>
                </a:lnTo>
                <a:lnTo>
                  <a:pt x="212090" y="1553845"/>
                </a:lnTo>
                <a:lnTo>
                  <a:pt x="451485" y="1553845"/>
                </a:lnTo>
                <a:lnTo>
                  <a:pt x="451485" y="1261745"/>
                </a:lnTo>
                <a:lnTo>
                  <a:pt x="238760" y="1261745"/>
                </a:lnTo>
                <a:lnTo>
                  <a:pt x="238760" y="1009650"/>
                </a:lnTo>
                <a:lnTo>
                  <a:pt x="92710" y="1049020"/>
                </a:lnTo>
                <a:lnTo>
                  <a:pt x="0" y="1035685"/>
                </a:lnTo>
                <a:lnTo>
                  <a:pt x="0" y="770255"/>
                </a:lnTo>
                <a:lnTo>
                  <a:pt x="451485" y="649605"/>
                </a:lnTo>
                <a:lnTo>
                  <a:pt x="478155" y="597535"/>
                </a:lnTo>
                <a:close/>
              </a:path>
            </a:pathLst>
          </a:custGeom>
          <a:noFill/>
          <a:ln w="38100" cmpd="sng">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31800" y="9023350"/>
            <a:ext cx="1257300" cy="679450"/>
          </a:xfrm>
          <a:prstGeom prst="rect">
            <a:avLst/>
          </a:prstGeom>
          <a:noFill/>
        </p:spPr>
        <p:txBody>
          <a:bodyPr wrap="square" rtlCol="0" anchor="t">
            <a:spAutoFit/>
          </a:bodyPr>
          <a:lstStyle/>
          <a:p>
            <a:pPr>
              <a:lnSpc>
                <a:spcPct val="110000"/>
              </a:lnSpc>
              <a:buClrTx/>
              <a:buSzTx/>
            </a:pPr>
            <a:r>
              <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rPr>
              <a:t>第二部分 </a:t>
            </a:r>
            <a:r>
              <a:rPr lang="zh-CN" altLang="en-US" sz="1735" b="1" noProof="1">
                <a:solidFill>
                  <a:srgbClr val="1E4649"/>
                </a:solidFill>
                <a:latin typeface="微软雅黑" panose="020B0503020204020204" charset="-122"/>
                <a:ea typeface="微软雅黑" panose="020B0503020204020204" charset="-122"/>
                <a:cs typeface="微软雅黑" panose="020B0503020204020204" charset="-122"/>
                <a:sym typeface="+mn-ea"/>
              </a:rPr>
              <a:t>认识毒品</a:t>
            </a:r>
          </a:p>
        </p:txBody>
      </p:sp>
      <p:sp>
        <p:nvSpPr>
          <p:cNvPr id="20" name="文本框 19"/>
          <p:cNvSpPr txBox="1"/>
          <p:nvPr/>
        </p:nvSpPr>
        <p:spPr>
          <a:xfrm>
            <a:off x="1570355" y="9023350"/>
            <a:ext cx="11024870" cy="1039495"/>
          </a:xfrm>
          <a:prstGeom prst="rect">
            <a:avLst/>
          </a:prstGeom>
          <a:noFill/>
        </p:spPr>
        <p:txBody>
          <a:bodyPr wrap="square" rtlCol="0">
            <a:spAutoFit/>
          </a:bodyPr>
          <a:lstStyle/>
          <a:p>
            <a:pPr algn="just" defTabSz="914400">
              <a:lnSpc>
                <a:spcPct val="150000"/>
              </a:lnSpc>
            </a:pPr>
            <a:r>
              <a:rPr lang="en-US" altLang="zh-CN" sz="1365" noProof="1">
                <a:latin typeface="微软雅黑" panose="020B0503020204020204" charset="-122"/>
                <a:ea typeface="微软雅黑" panose="020B0503020204020204" charset="-122"/>
                <a:cs typeface="微软雅黑" panose="020B0503020204020204" charset="-122"/>
                <a:sym typeface="+mn-ea"/>
              </a:rPr>
              <a:t>       </a:t>
            </a:r>
            <a:r>
              <a:rPr lang="zh-CN" altLang="zh-CN" sz="1365" noProof="1">
                <a:latin typeface="微软雅黑" panose="020B0503020204020204" charset="-122"/>
                <a:ea typeface="微软雅黑" panose="020B0503020204020204" charset="-122"/>
                <a:cs typeface="微软雅黑" panose="020B0503020204020204" charset="-122"/>
                <a:sym typeface="+mn-ea"/>
              </a:rPr>
              <a:t>毒品，将人们引诱向罪恶深渊的邪恶之物。我们应该学会从诱惑中识别毒品、认清危害，抵抗它的侵蚀。展厅利用凝重的色调进行整体氛围的营造，艺术化地展示毒品种类、毒品成瘾机制、毒品发展等内容。毒品实物展示阵列，富有教育张力，预防效果明显，参观者轻触互动屏即可迅速查阅实物，获取大量辨毒知识，提升防毒拒毒能力。</a:t>
            </a:r>
          </a:p>
        </p:txBody>
      </p:sp>
      <p:pic>
        <p:nvPicPr>
          <p:cNvPr id="39939" name="图片 2" descr="D:\2019\岳阳禁毒展厅\再改呀\效果图\JPEG\02.jpg02"/>
          <p:cNvPicPr>
            <a:picLocks noChangeAspect="1"/>
          </p:cNvPicPr>
          <p:nvPr/>
        </p:nvPicPr>
        <p:blipFill>
          <a:blip r:embed="rId3"/>
          <a:srcRect/>
          <a:stretch>
            <a:fillRect/>
          </a:stretch>
        </p:blipFill>
        <p:spPr>
          <a:xfrm>
            <a:off x="0" y="-24130"/>
            <a:ext cx="15141575" cy="8538845"/>
          </a:xfrm>
          <a:prstGeom prst="rect">
            <a:avLst/>
          </a:prstGeom>
          <a:noFill/>
          <a:ln w="9525">
            <a:noFill/>
          </a:ln>
        </p:spPr>
      </p:pic>
      <p:sp>
        <p:nvSpPr>
          <p:cNvPr id="7" name="矩形 6"/>
          <p:cNvSpPr/>
          <p:nvPr/>
        </p:nvSpPr>
        <p:spPr>
          <a:xfrm>
            <a:off x="0" y="9090025"/>
            <a:ext cx="431800" cy="612775"/>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新改平面图-Model"/>
          <p:cNvPicPr>
            <a:picLocks noChangeAspect="1"/>
          </p:cNvPicPr>
          <p:nvPr/>
        </p:nvPicPr>
        <p:blipFill>
          <a:blip r:embed="rId3"/>
          <a:stretch>
            <a:fillRect/>
          </a:stretch>
        </p:blipFill>
        <p:spPr>
          <a:xfrm rot="10800000">
            <a:off x="772795" y="6647180"/>
            <a:ext cx="4168140" cy="2712720"/>
          </a:xfrm>
          <a:prstGeom prst="rect">
            <a:avLst/>
          </a:prstGeom>
        </p:spPr>
      </p:pic>
      <p:pic>
        <p:nvPicPr>
          <p:cNvPr id="40961" name="图片 2" descr="D:\2019\岳阳禁毒展厅\再改呀\效果图\JPEG\02.jpg02"/>
          <p:cNvPicPr>
            <a:picLocks noChangeAspect="1"/>
          </p:cNvPicPr>
          <p:nvPr/>
        </p:nvPicPr>
        <p:blipFill>
          <a:blip r:embed="rId4"/>
          <a:srcRect/>
          <a:stretch>
            <a:fillRect/>
          </a:stretch>
        </p:blipFill>
        <p:spPr>
          <a:xfrm>
            <a:off x="4424363" y="4762659"/>
            <a:ext cx="9363075" cy="4681220"/>
          </a:xfrm>
          <a:prstGeom prst="rect">
            <a:avLst/>
          </a:prstGeom>
          <a:noFill/>
          <a:ln w="9525">
            <a:noFill/>
          </a:ln>
        </p:spPr>
      </p:pic>
      <p:pic>
        <p:nvPicPr>
          <p:cNvPr id="40962" name="Picture 3" descr="C:\Users\Administrator\Desktop\未标题-1.png"/>
          <p:cNvPicPr>
            <a:picLocks noChangeAspect="1"/>
          </p:cNvPicPr>
          <p:nvPr/>
        </p:nvPicPr>
        <p:blipFill>
          <a:blip r:embed="rId5"/>
          <a:stretch>
            <a:fillRect/>
          </a:stretch>
        </p:blipFill>
        <p:spPr>
          <a:xfrm>
            <a:off x="895350" y="650875"/>
            <a:ext cx="576263" cy="1081088"/>
          </a:xfrm>
          <a:prstGeom prst="rect">
            <a:avLst/>
          </a:prstGeom>
          <a:noFill/>
          <a:ln w="9525">
            <a:noFill/>
          </a:ln>
        </p:spPr>
      </p:pic>
      <p:sp>
        <p:nvSpPr>
          <p:cNvPr id="40963" name="Text Box 8"/>
          <p:cNvSpPr txBox="1"/>
          <p:nvPr/>
        </p:nvSpPr>
        <p:spPr>
          <a:xfrm>
            <a:off x="4089400" y="2097088"/>
            <a:ext cx="2151063" cy="738187"/>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禁毒宣传设计，结合毒品实物，形成强烈警示。</a:t>
            </a:r>
          </a:p>
        </p:txBody>
      </p:sp>
      <p:sp>
        <p:nvSpPr>
          <p:cNvPr id="40964" name="Text Box 8"/>
          <p:cNvSpPr txBox="1"/>
          <p:nvPr/>
        </p:nvSpPr>
        <p:spPr>
          <a:xfrm>
            <a:off x="1609725" y="976313"/>
            <a:ext cx="2892425" cy="429895"/>
          </a:xfrm>
          <a:prstGeom prst="rect">
            <a:avLst/>
          </a:prstGeom>
          <a:noFill/>
          <a:ln w="9525">
            <a:noFill/>
          </a:ln>
        </p:spPr>
        <p:txBody>
          <a:bodyPr wrap="square" anchor="t">
            <a:spAutoFit/>
          </a:bodyPr>
          <a:lstStyle/>
          <a:p>
            <a:pPr>
              <a:lnSpc>
                <a:spcPct val="110000"/>
              </a:lnSpc>
              <a:buSzTx/>
            </a:pPr>
            <a:r>
              <a:rPr lang="zh-CN" altLang="en-US" sz="2000" b="1" dirty="0">
                <a:latin typeface="微软雅黑" panose="020B0503020204020204" charset="-122"/>
                <a:ea typeface="微软雅黑" panose="020B0503020204020204" charset="-122"/>
                <a:sym typeface="宋体" panose="02010600030101010101" pitchFamily="2" charset="-122"/>
              </a:rPr>
              <a:t> </a:t>
            </a:r>
            <a:r>
              <a:rPr lang="en-US" altLang="zh-CN" sz="2000" b="1">
                <a:solidFill>
                  <a:srgbClr val="1E4649"/>
                </a:solidFill>
                <a:latin typeface="微软雅黑" panose="020B0503020204020204" charset="-122"/>
                <a:ea typeface="微软雅黑" panose="020B0503020204020204" charset="-122"/>
                <a:sym typeface="宋体" panose="02010600030101010101" pitchFamily="2" charset="-122"/>
              </a:rPr>
              <a:t>第二部分 </a:t>
            </a:r>
            <a:r>
              <a:rPr lang="zh-CN" altLang="en-US" sz="2000" b="1">
                <a:solidFill>
                  <a:srgbClr val="1E4649"/>
                </a:solidFill>
                <a:latin typeface="微软雅黑" panose="020B0503020204020204" charset="-122"/>
                <a:ea typeface="微软雅黑" panose="020B0503020204020204" charset="-122"/>
                <a:cs typeface="微软雅黑" panose="020B0503020204020204" charset="-122"/>
                <a:sym typeface="+mn-ea"/>
              </a:rPr>
              <a:t>认识毒品</a:t>
            </a:r>
            <a:endParaRPr lang="zh-CN" altLang="en-US" sz="2000" b="1" dirty="0">
              <a:solidFill>
                <a:srgbClr val="1E4649"/>
              </a:solidFill>
              <a:latin typeface="微软雅黑" panose="020B0503020204020204" charset="-122"/>
              <a:ea typeface="微软雅黑" panose="020B0503020204020204" charset="-122"/>
              <a:sym typeface="宋体" panose="02010600030101010101" pitchFamily="2" charset="-122"/>
            </a:endParaRPr>
          </a:p>
        </p:txBody>
      </p:sp>
      <p:sp>
        <p:nvSpPr>
          <p:cNvPr id="40965" name="Text Box 8"/>
          <p:cNvSpPr txBox="1"/>
          <p:nvPr/>
        </p:nvSpPr>
        <p:spPr>
          <a:xfrm>
            <a:off x="9353550" y="1135063"/>
            <a:ext cx="1866900" cy="738187"/>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触摸查询屏，深化毒品知识教育。</a:t>
            </a:r>
          </a:p>
        </p:txBody>
      </p:sp>
      <p:cxnSp>
        <p:nvCxnSpPr>
          <p:cNvPr id="6" name="肘形连接符 5"/>
          <p:cNvCxnSpPr/>
          <p:nvPr/>
        </p:nvCxnSpPr>
        <p:spPr>
          <a:xfrm rot="16200000" flipV="1">
            <a:off x="4754563" y="3176588"/>
            <a:ext cx="3214688" cy="2932113"/>
          </a:xfrm>
          <a:prstGeom prst="bentConnector3">
            <a:avLst>
              <a:gd name="adj1" fmla="val 42988"/>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0967" name="Text Box 8"/>
          <p:cNvSpPr txBox="1"/>
          <p:nvPr/>
        </p:nvSpPr>
        <p:spPr>
          <a:xfrm>
            <a:off x="2098675" y="2835275"/>
            <a:ext cx="2111375" cy="73660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部首语展板造型，冷峻锐利，渲染毒品之恶。</a:t>
            </a:r>
          </a:p>
        </p:txBody>
      </p:sp>
      <p:cxnSp>
        <p:nvCxnSpPr>
          <p:cNvPr id="8" name="肘形连接符 7"/>
          <p:cNvCxnSpPr/>
          <p:nvPr/>
        </p:nvCxnSpPr>
        <p:spPr>
          <a:xfrm rot="16200000" flipV="1">
            <a:off x="3082131" y="4171156"/>
            <a:ext cx="3216275" cy="2214563"/>
          </a:xfrm>
          <a:prstGeom prst="bentConnector3">
            <a:avLst>
              <a:gd name="adj1" fmla="val 49990"/>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肘形连接符 9"/>
          <p:cNvCxnSpPr/>
          <p:nvPr/>
        </p:nvCxnSpPr>
        <p:spPr>
          <a:xfrm rot="16200000" flipV="1">
            <a:off x="5912644" y="4687094"/>
            <a:ext cx="3648075" cy="1360488"/>
          </a:xfrm>
          <a:prstGeom prst="bentConnector3">
            <a:avLst>
              <a:gd name="adj1" fmla="val 88154"/>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肘形连接符 10"/>
          <p:cNvCxnSpPr/>
          <p:nvPr/>
        </p:nvCxnSpPr>
        <p:spPr>
          <a:xfrm rot="16200000" flipV="1">
            <a:off x="6844348" y="4408488"/>
            <a:ext cx="3641725" cy="495300"/>
          </a:xfrm>
          <a:prstGeom prst="bentConnector3">
            <a:avLst>
              <a:gd name="adj1" fmla="val 74742"/>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肘形连接符 11"/>
          <p:cNvCxnSpPr/>
          <p:nvPr/>
        </p:nvCxnSpPr>
        <p:spPr>
          <a:xfrm rot="16200000">
            <a:off x="6693535" y="4072255"/>
            <a:ext cx="5712460" cy="1059180"/>
          </a:xfrm>
          <a:prstGeom prst="bentConnector3">
            <a:avLst>
              <a:gd name="adj1" fmla="val 49989"/>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肘形连接符 15"/>
          <p:cNvCxnSpPr/>
          <p:nvPr/>
        </p:nvCxnSpPr>
        <p:spPr>
          <a:xfrm rot="16200000">
            <a:off x="11692731" y="3255169"/>
            <a:ext cx="4035425" cy="1528763"/>
          </a:xfrm>
          <a:prstGeom prst="bentConnector3">
            <a:avLst>
              <a:gd name="adj1" fmla="val 5239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肘形连接符 16"/>
          <p:cNvCxnSpPr/>
          <p:nvPr/>
        </p:nvCxnSpPr>
        <p:spPr>
          <a:xfrm rot="16200000">
            <a:off x="10524331" y="3412331"/>
            <a:ext cx="2451100" cy="1296988"/>
          </a:xfrm>
          <a:prstGeom prst="bentConnector3">
            <a:avLst>
              <a:gd name="adj1" fmla="val 55608"/>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0974" name="Text Box 8"/>
          <p:cNvSpPr txBox="1"/>
          <p:nvPr/>
        </p:nvSpPr>
        <p:spPr>
          <a:xfrm>
            <a:off x="5959475" y="2805113"/>
            <a:ext cx="2262188" cy="738187"/>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 毒品实物展示阵列，富有教育张力，预防效果明显。</a:t>
            </a:r>
          </a:p>
        </p:txBody>
      </p:sp>
      <p:sp>
        <p:nvSpPr>
          <p:cNvPr id="40975" name="Text Box 8"/>
          <p:cNvSpPr txBox="1"/>
          <p:nvPr/>
        </p:nvSpPr>
        <p:spPr>
          <a:xfrm>
            <a:off x="7576185" y="1776413"/>
            <a:ext cx="2041525" cy="738187"/>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 毒品实物与道具，直观生动，提升教育效果。</a:t>
            </a:r>
          </a:p>
        </p:txBody>
      </p:sp>
      <p:sp>
        <p:nvSpPr>
          <p:cNvPr id="40976" name="Text Box 8"/>
          <p:cNvSpPr txBox="1"/>
          <p:nvPr/>
        </p:nvSpPr>
        <p:spPr>
          <a:xfrm>
            <a:off x="11536363" y="2001838"/>
            <a:ext cx="1866900" cy="738187"/>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吊顶灯光，</a:t>
            </a:r>
            <a:r>
              <a:rPr lang="en-US" altLang="zh-CN" sz="1400" dirty="0">
                <a:latin typeface="微软雅黑" panose="020B0503020204020204" charset="-122"/>
                <a:ea typeface="微软雅黑" panose="020B0503020204020204" charset="-122"/>
              </a:rPr>
              <a:t>“</a:t>
            </a:r>
            <a:r>
              <a:rPr lang="zh-CN" altLang="en-US" sz="1400" dirty="0">
                <a:latin typeface="微软雅黑" panose="020B0503020204020204" charset="-122"/>
                <a:ea typeface="微软雅黑" panose="020B0503020204020204" charset="-122"/>
              </a:rPr>
              <a:t>照亮</a:t>
            </a:r>
            <a:r>
              <a:rPr lang="en-US" altLang="zh-CN" sz="1400" dirty="0">
                <a:latin typeface="微软雅黑" panose="020B0503020204020204" charset="-122"/>
                <a:ea typeface="微软雅黑" panose="020B0503020204020204" charset="-122"/>
              </a:rPr>
              <a:t>”</a:t>
            </a:r>
            <a:r>
              <a:rPr lang="zh-CN" altLang="en-US" sz="1400" dirty="0">
                <a:latin typeface="微软雅黑" panose="020B0503020204020204" charset="-122"/>
                <a:ea typeface="微软雅黑" panose="020B0503020204020204" charset="-122"/>
              </a:rPr>
              <a:t>禁毒前进之路。</a:t>
            </a:r>
          </a:p>
        </p:txBody>
      </p:sp>
      <p:sp>
        <p:nvSpPr>
          <p:cNvPr id="40977" name="Text Box 8"/>
          <p:cNvSpPr txBox="1"/>
          <p:nvPr/>
        </p:nvSpPr>
        <p:spPr>
          <a:xfrm>
            <a:off x="13198475" y="1135063"/>
            <a:ext cx="1866900" cy="738187"/>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排版科技感强，符合辨识毒品氛围。</a:t>
            </a:r>
          </a:p>
        </p:txBody>
      </p:sp>
      <p:sp>
        <p:nvSpPr>
          <p:cNvPr id="40978" name="Text Box 8"/>
          <p:cNvSpPr txBox="1"/>
          <p:nvPr/>
        </p:nvSpPr>
        <p:spPr>
          <a:xfrm>
            <a:off x="781844" y="9248439"/>
            <a:ext cx="1655762" cy="274638"/>
          </a:xfrm>
          <a:prstGeom prst="rect">
            <a:avLst/>
          </a:prstGeom>
          <a:noFill/>
          <a:ln w="9525">
            <a:noFill/>
          </a:ln>
        </p:spPr>
        <p:txBody>
          <a:bodyPr anchor="t">
            <a:spAutoFit/>
          </a:bodyPr>
          <a:lstStyle/>
          <a:p>
            <a:pPr algn="ctr" defTabSz="1475105">
              <a:buSzTx/>
            </a:pPr>
            <a:r>
              <a:rPr lang="zh-CN" altLang="en-US" sz="1200" dirty="0">
                <a:solidFill>
                  <a:srgbClr val="000000"/>
                </a:solidFill>
                <a:latin typeface="微软雅黑" panose="020B0503020204020204" charset="-122"/>
                <a:ea typeface="微软雅黑" panose="020B0503020204020204" charset="-122"/>
              </a:rPr>
              <a:t>效果图所在位置示意</a:t>
            </a:r>
          </a:p>
        </p:txBody>
      </p:sp>
      <p:sp>
        <p:nvSpPr>
          <p:cNvPr id="2" name="矩形 1"/>
          <p:cNvSpPr/>
          <p:nvPr/>
        </p:nvSpPr>
        <p:spPr>
          <a:xfrm>
            <a:off x="1397000" y="8801858"/>
            <a:ext cx="447675" cy="273050"/>
          </a:xfrm>
          <a:prstGeom prst="rect">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70355" y="9023350"/>
            <a:ext cx="10995025" cy="1039495"/>
          </a:xfrm>
          <a:prstGeom prst="rect">
            <a:avLst/>
          </a:prstGeom>
          <a:noFill/>
        </p:spPr>
        <p:txBody>
          <a:bodyPr wrap="square" rtlCol="0">
            <a:spAutoFit/>
          </a:bodyPr>
          <a:lstStyle/>
          <a:p>
            <a:pPr algn="just" defTabSz="914400">
              <a:lnSpc>
                <a:spcPct val="150000"/>
              </a:lnSpc>
            </a:pPr>
            <a:r>
              <a:rPr altLang="zh-CN" sz="1365" noProof="1">
                <a:latin typeface="微软雅黑" panose="020B0503020204020204" charset="-122"/>
                <a:ea typeface="微软雅黑" panose="020B0503020204020204" charset="-122"/>
                <a:cs typeface="微软雅黑" panose="020B0503020204020204" charset="-122"/>
                <a:sym typeface="+mn-ea"/>
              </a:rPr>
              <a:t>       用大量触目惊心的实例，从生理、心理、家庭、社会、毒驾、经济等方面讲述毒品危害，构筑一个具有强烈心理暗示效果的毒品危害科普教育警示空间。透明显示屏结合图文，高效展示内容，全面呈现吸毒者器官具体病变情况，震慑参观者，使其对毒品产生恐惧与厌恶感。</a:t>
            </a:r>
            <a:r>
              <a:rPr lang="zh-CN" sz="1365" noProof="1">
                <a:latin typeface="微软雅黑" panose="020B0503020204020204" charset="-122"/>
                <a:ea typeface="微软雅黑" panose="020B0503020204020204" charset="-122"/>
                <a:cs typeface="微软雅黑" panose="020B0503020204020204" charset="-122"/>
                <a:sym typeface="+mn-ea"/>
              </a:rPr>
              <a:t>新增禁毒机器人，宣传解答毒品危害，极具科技感，富有体验灵活度，增强了展陈趣味性。</a:t>
            </a:r>
          </a:p>
        </p:txBody>
      </p:sp>
      <p:sp>
        <p:nvSpPr>
          <p:cNvPr id="5" name="文本框 4"/>
          <p:cNvSpPr txBox="1"/>
          <p:nvPr/>
        </p:nvSpPr>
        <p:spPr>
          <a:xfrm>
            <a:off x="431800" y="9023350"/>
            <a:ext cx="1257300" cy="679450"/>
          </a:xfrm>
          <a:prstGeom prst="rect">
            <a:avLst/>
          </a:prstGeom>
          <a:noFill/>
        </p:spPr>
        <p:txBody>
          <a:bodyPr wrap="square" rtlCol="0" anchor="t">
            <a:spAutoFit/>
          </a:bodyPr>
          <a:lstStyle/>
          <a:p>
            <a:pPr>
              <a:lnSpc>
                <a:spcPct val="110000"/>
              </a:lnSpc>
              <a:buClrTx/>
              <a:buSzTx/>
            </a:pPr>
            <a:r>
              <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rPr>
              <a:t>第三部分 </a:t>
            </a:r>
            <a:r>
              <a:rPr lang="zh-CN" altLang="en-US" sz="1735" b="1" noProof="1">
                <a:solidFill>
                  <a:srgbClr val="1E4649"/>
                </a:solidFill>
                <a:latin typeface="微软雅黑" panose="020B0503020204020204" charset="-122"/>
                <a:ea typeface="微软雅黑" panose="020B0503020204020204" charset="-122"/>
                <a:cs typeface="微软雅黑" panose="020B0503020204020204" charset="-122"/>
                <a:sym typeface="+mn-ea"/>
              </a:rPr>
              <a:t>毒品危害</a:t>
            </a:r>
          </a:p>
        </p:txBody>
      </p:sp>
      <p:sp>
        <p:nvSpPr>
          <p:cNvPr id="8" name="矩形 7"/>
          <p:cNvSpPr/>
          <p:nvPr/>
        </p:nvSpPr>
        <p:spPr>
          <a:xfrm>
            <a:off x="0" y="9090025"/>
            <a:ext cx="431800" cy="612775"/>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43012" name="图片 1" descr="D:\2019\岳阳禁毒展厅\最后一稿\效果图\禁毒效果图、\JPEG\004.jpg004"/>
          <p:cNvPicPr>
            <a:picLocks noChangeAspect="1"/>
          </p:cNvPicPr>
          <p:nvPr/>
        </p:nvPicPr>
        <p:blipFill>
          <a:blip r:embed="rId3"/>
          <a:stretch>
            <a:fillRect/>
          </a:stretch>
        </p:blipFill>
        <p:spPr>
          <a:xfrm>
            <a:off x="0" y="-4762"/>
            <a:ext cx="15133638" cy="8469312"/>
          </a:xfrm>
          <a:prstGeom prst="rect">
            <a:avLst/>
          </a:prstGeom>
          <a:noFill/>
          <a:ln w="9525">
            <a:noFill/>
          </a:ln>
        </p:spPr>
      </p:pic>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新改平面图-Model"/>
          <p:cNvPicPr>
            <a:picLocks noChangeAspect="1"/>
          </p:cNvPicPr>
          <p:nvPr/>
        </p:nvPicPr>
        <p:blipFill>
          <a:blip r:embed="rId4"/>
          <a:stretch>
            <a:fillRect/>
          </a:stretch>
        </p:blipFill>
        <p:spPr>
          <a:xfrm rot="10800000">
            <a:off x="772795" y="6647180"/>
            <a:ext cx="4168140" cy="2712720"/>
          </a:xfrm>
          <a:prstGeom prst="rect">
            <a:avLst/>
          </a:prstGeom>
        </p:spPr>
      </p:pic>
      <p:pic>
        <p:nvPicPr>
          <p:cNvPr id="44033" name="图片 1" descr="D:\2019\岳阳禁毒展厅\最后一稿\效果图\禁毒效果图、\JPEG\004.jpg004"/>
          <p:cNvPicPr>
            <a:picLocks noChangeAspect="1"/>
          </p:cNvPicPr>
          <p:nvPr/>
        </p:nvPicPr>
        <p:blipFill>
          <a:blip r:embed="rId5"/>
          <a:stretch>
            <a:fillRect/>
          </a:stretch>
        </p:blipFill>
        <p:spPr>
          <a:xfrm>
            <a:off x="4664075" y="4267200"/>
            <a:ext cx="9359900" cy="5237163"/>
          </a:xfrm>
          <a:prstGeom prst="rect">
            <a:avLst/>
          </a:prstGeom>
          <a:noFill/>
          <a:ln w="9525">
            <a:noFill/>
          </a:ln>
        </p:spPr>
      </p:pic>
      <p:pic>
        <p:nvPicPr>
          <p:cNvPr id="44034" name="Picture 3" descr="C:\Users\Administrator\Desktop\未标题-1.png"/>
          <p:cNvPicPr>
            <a:picLocks noChangeAspect="1"/>
          </p:cNvPicPr>
          <p:nvPr/>
        </p:nvPicPr>
        <p:blipFill>
          <a:blip r:embed="rId6"/>
          <a:stretch>
            <a:fillRect/>
          </a:stretch>
        </p:blipFill>
        <p:spPr>
          <a:xfrm>
            <a:off x="895350" y="650875"/>
            <a:ext cx="576263" cy="1081088"/>
          </a:xfrm>
          <a:prstGeom prst="rect">
            <a:avLst/>
          </a:prstGeom>
          <a:noFill/>
          <a:ln w="9525">
            <a:noFill/>
          </a:ln>
        </p:spPr>
      </p:pic>
      <p:sp>
        <p:nvSpPr>
          <p:cNvPr id="44035" name="Text Box 8"/>
          <p:cNvSpPr txBox="1"/>
          <p:nvPr/>
        </p:nvSpPr>
        <p:spPr>
          <a:xfrm>
            <a:off x="1609725" y="976313"/>
            <a:ext cx="2892425" cy="768350"/>
          </a:xfrm>
          <a:prstGeom prst="rect">
            <a:avLst/>
          </a:prstGeom>
          <a:noFill/>
          <a:ln w="9525">
            <a:noFill/>
          </a:ln>
        </p:spPr>
        <p:txBody>
          <a:bodyPr wrap="square" anchor="t">
            <a:spAutoFit/>
          </a:bodyPr>
          <a:lstStyle/>
          <a:p>
            <a:pPr>
              <a:lnSpc>
                <a:spcPct val="110000"/>
              </a:lnSpc>
              <a:buSzTx/>
            </a:pPr>
            <a:r>
              <a:rPr lang="zh-CN" altLang="en-US" sz="2000" b="1" dirty="0">
                <a:latin typeface="微软雅黑" panose="020B0503020204020204" charset="-122"/>
                <a:ea typeface="微软雅黑" panose="020B0503020204020204" charset="-122"/>
                <a:sym typeface="宋体" panose="02010600030101010101" pitchFamily="2" charset="-122"/>
              </a:rPr>
              <a:t> </a:t>
            </a:r>
            <a:r>
              <a:rPr lang="en-US" altLang="zh-CN" sz="2000" b="1">
                <a:solidFill>
                  <a:srgbClr val="1E4649"/>
                </a:solidFill>
                <a:latin typeface="微软雅黑" panose="020B0503020204020204" charset="-122"/>
                <a:ea typeface="微软雅黑" panose="020B0503020204020204" charset="-122"/>
                <a:sym typeface="宋体" panose="02010600030101010101" pitchFamily="2" charset="-122"/>
              </a:rPr>
              <a:t>第三部分 </a:t>
            </a:r>
            <a:r>
              <a:rPr lang="zh-CN" altLang="en-US" sz="2000" b="1">
                <a:solidFill>
                  <a:srgbClr val="1E4649"/>
                </a:solidFill>
                <a:latin typeface="微软雅黑" panose="020B0503020204020204" charset="-122"/>
                <a:ea typeface="微软雅黑" panose="020B0503020204020204" charset="-122"/>
                <a:cs typeface="微软雅黑" panose="020B0503020204020204" charset="-122"/>
                <a:sym typeface="+mn-ea"/>
              </a:rPr>
              <a:t>毒品危害</a:t>
            </a:r>
            <a:endParaRPr lang="zh-CN" altLang="en-US" sz="2000" b="1" noProof="1">
              <a:solidFill>
                <a:srgbClr val="1E4649"/>
              </a:solidFill>
              <a:latin typeface="微软雅黑" panose="020B0503020204020204" charset="-122"/>
              <a:ea typeface="微软雅黑" panose="020B0503020204020204" charset="-122"/>
              <a:cs typeface="微软雅黑" panose="020B0503020204020204" charset="-122"/>
              <a:sym typeface="+mn-ea"/>
            </a:endParaRPr>
          </a:p>
          <a:p>
            <a:pPr>
              <a:lnSpc>
                <a:spcPct val="110000"/>
              </a:lnSpc>
              <a:buSzTx/>
            </a:pPr>
            <a:endParaRPr lang="zh-CN" altLang="en-US" sz="2000" b="1" dirty="0">
              <a:solidFill>
                <a:srgbClr val="1E4649"/>
              </a:solidFill>
              <a:latin typeface="微软雅黑" panose="020B0503020204020204" charset="-122"/>
              <a:ea typeface="微软雅黑" panose="020B0503020204020204" charset="-122"/>
              <a:sym typeface="宋体" panose="02010600030101010101" pitchFamily="2" charset="-122"/>
            </a:endParaRPr>
          </a:p>
        </p:txBody>
      </p:sp>
      <p:sp>
        <p:nvSpPr>
          <p:cNvPr id="44036" name="Text Box 8"/>
          <p:cNvSpPr txBox="1"/>
          <p:nvPr/>
        </p:nvSpPr>
        <p:spPr>
          <a:xfrm>
            <a:off x="1471613" y="3449638"/>
            <a:ext cx="1866900" cy="2030412"/>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透明显示屏结合图文，高效展示内容，全面呈现吸毒者器官具体病变情况，震慑参观者，使其对毒品产生恐惧与厌恶感。</a:t>
            </a:r>
          </a:p>
        </p:txBody>
      </p:sp>
      <p:cxnSp>
        <p:nvCxnSpPr>
          <p:cNvPr id="11" name="肘形连接符 10"/>
          <p:cNvCxnSpPr/>
          <p:nvPr/>
        </p:nvCxnSpPr>
        <p:spPr>
          <a:xfrm rot="10800000">
            <a:off x="3382963" y="4695825"/>
            <a:ext cx="3313113" cy="2663825"/>
          </a:xfrm>
          <a:prstGeom prst="bentConnector3">
            <a:avLst>
              <a:gd name="adj1" fmla="val 49990"/>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肘形连接符 11"/>
          <p:cNvCxnSpPr/>
          <p:nvPr/>
        </p:nvCxnSpPr>
        <p:spPr>
          <a:xfrm rot="16200000">
            <a:off x="11893550" y="4459288"/>
            <a:ext cx="3854450" cy="869950"/>
          </a:xfrm>
          <a:prstGeom prst="bentConnector3">
            <a:avLst>
              <a:gd name="adj1" fmla="val 81029"/>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肘形连接符 15"/>
          <p:cNvCxnSpPr/>
          <p:nvPr/>
        </p:nvCxnSpPr>
        <p:spPr>
          <a:xfrm rot="16200000" flipV="1">
            <a:off x="6814344" y="3928269"/>
            <a:ext cx="4321175" cy="2398713"/>
          </a:xfrm>
          <a:prstGeom prst="bentConnector3">
            <a:avLst>
              <a:gd name="adj1" fmla="val 83254"/>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肘形连接符 16"/>
          <p:cNvCxnSpPr/>
          <p:nvPr/>
        </p:nvCxnSpPr>
        <p:spPr>
          <a:xfrm rot="16200000" flipV="1">
            <a:off x="7188994" y="4633119"/>
            <a:ext cx="6321425" cy="109538"/>
          </a:xfrm>
          <a:prstGeom prst="bentConnector3">
            <a:avLst>
              <a:gd name="adj1" fmla="val 65605"/>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rot="16200000" flipV="1">
            <a:off x="4340225" y="4241800"/>
            <a:ext cx="3783013" cy="1376363"/>
          </a:xfrm>
          <a:prstGeom prst="bentConnector3">
            <a:avLst>
              <a:gd name="adj1" fmla="val 8276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rot="16200000">
            <a:off x="9832975" y="4530725"/>
            <a:ext cx="6346825" cy="339725"/>
          </a:xfrm>
          <a:prstGeom prst="bentConnector3">
            <a:avLst>
              <a:gd name="adj1" fmla="val 65972"/>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肘形连接符 19"/>
          <p:cNvCxnSpPr/>
          <p:nvPr/>
        </p:nvCxnSpPr>
        <p:spPr>
          <a:xfrm rot="16200000">
            <a:off x="8816181" y="5169694"/>
            <a:ext cx="4835525" cy="573088"/>
          </a:xfrm>
          <a:prstGeom prst="bentConnector3">
            <a:avLst>
              <a:gd name="adj1" fmla="val 86408"/>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4044" name="Text Box 8"/>
          <p:cNvSpPr txBox="1"/>
          <p:nvPr/>
        </p:nvSpPr>
        <p:spPr>
          <a:xfrm>
            <a:off x="4235450" y="2230438"/>
            <a:ext cx="2455863" cy="73660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极具震慑力的毒品危害器官图文内容，提升警示教育。</a:t>
            </a:r>
          </a:p>
        </p:txBody>
      </p:sp>
      <p:sp>
        <p:nvSpPr>
          <p:cNvPr id="44045" name="Text Box 8"/>
          <p:cNvSpPr txBox="1"/>
          <p:nvPr/>
        </p:nvSpPr>
        <p:spPr>
          <a:xfrm>
            <a:off x="6919913" y="2301875"/>
            <a:ext cx="2868612" cy="73660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微电脑人体模型模拟演示吸毒危害人体系统，直观形象，震慑人心。</a:t>
            </a:r>
          </a:p>
        </p:txBody>
      </p:sp>
      <p:sp>
        <p:nvSpPr>
          <p:cNvPr id="44046" name="Text Box 8"/>
          <p:cNvSpPr txBox="1"/>
          <p:nvPr/>
        </p:nvSpPr>
        <p:spPr>
          <a:xfrm>
            <a:off x="9121775" y="739775"/>
            <a:ext cx="2457450" cy="738188"/>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参观者通过互动屏查阅吸毒过程对人体八大系统的伤害。</a:t>
            </a:r>
          </a:p>
        </p:txBody>
      </p:sp>
      <p:sp>
        <p:nvSpPr>
          <p:cNvPr id="44047" name="Text Box 8"/>
          <p:cNvSpPr txBox="1"/>
          <p:nvPr/>
        </p:nvSpPr>
        <p:spPr>
          <a:xfrm>
            <a:off x="12323763" y="790575"/>
            <a:ext cx="1654175" cy="73660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机器人禁毒小卫士，宣传解答毒品危害。</a:t>
            </a:r>
          </a:p>
        </p:txBody>
      </p:sp>
      <p:sp>
        <p:nvSpPr>
          <p:cNvPr id="44048" name="Text Box 8"/>
          <p:cNvSpPr txBox="1"/>
          <p:nvPr/>
        </p:nvSpPr>
        <p:spPr>
          <a:xfrm>
            <a:off x="10404475" y="1655763"/>
            <a:ext cx="2752725" cy="1382712"/>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“系统对脸部数据进行实时收集处理，模拟显示吸毒后面部1至5年内产生的恶变，通过强烈对比，警示其珍爱生命，远离毒品。</a:t>
            </a:r>
          </a:p>
        </p:txBody>
      </p:sp>
      <p:sp>
        <p:nvSpPr>
          <p:cNvPr id="44049" name="Text Box 8"/>
          <p:cNvSpPr txBox="1"/>
          <p:nvPr/>
        </p:nvSpPr>
        <p:spPr>
          <a:xfrm>
            <a:off x="13287375" y="2139950"/>
            <a:ext cx="1654175" cy="106045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抽象的时钟造型，暗示接触毒品就是消耗生命。</a:t>
            </a:r>
          </a:p>
        </p:txBody>
      </p:sp>
      <p:sp>
        <p:nvSpPr>
          <p:cNvPr id="44050" name="Text Box 8"/>
          <p:cNvSpPr txBox="1"/>
          <p:nvPr/>
        </p:nvSpPr>
        <p:spPr>
          <a:xfrm>
            <a:off x="749301" y="9161463"/>
            <a:ext cx="1655762" cy="274637"/>
          </a:xfrm>
          <a:prstGeom prst="rect">
            <a:avLst/>
          </a:prstGeom>
          <a:noFill/>
          <a:ln w="9525">
            <a:noFill/>
          </a:ln>
        </p:spPr>
        <p:txBody>
          <a:bodyPr anchor="t">
            <a:spAutoFit/>
          </a:bodyPr>
          <a:lstStyle/>
          <a:p>
            <a:pPr algn="ctr" defTabSz="1475105">
              <a:buSzTx/>
            </a:pPr>
            <a:r>
              <a:rPr lang="zh-CN" altLang="en-US" sz="1200" dirty="0">
                <a:solidFill>
                  <a:srgbClr val="000000"/>
                </a:solidFill>
                <a:latin typeface="微软雅黑" panose="020B0503020204020204" charset="-122"/>
                <a:ea typeface="微软雅黑" panose="020B0503020204020204" charset="-122"/>
              </a:rPr>
              <a:t>效果图所在位置示意</a:t>
            </a:r>
          </a:p>
        </p:txBody>
      </p:sp>
      <p:sp>
        <p:nvSpPr>
          <p:cNvPr id="2" name="矩形 1"/>
          <p:cNvSpPr/>
          <p:nvPr/>
        </p:nvSpPr>
        <p:spPr>
          <a:xfrm>
            <a:off x="895350" y="7874000"/>
            <a:ext cx="514350" cy="1203878"/>
          </a:xfrm>
          <a:prstGeom prst="rect">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1" descr="1674814_20190506232601650050_1"/>
          <p:cNvPicPr>
            <a:picLocks noChangeAspect="1"/>
          </p:cNvPicPr>
          <p:nvPr/>
        </p:nvPicPr>
        <p:blipFill>
          <a:blip r:embed="rId3"/>
          <a:srcRect t="13734" b="4031"/>
          <a:stretch>
            <a:fillRect/>
          </a:stretch>
        </p:blipFill>
        <p:spPr>
          <a:xfrm>
            <a:off x="4763" y="4729163"/>
            <a:ext cx="3443287" cy="1547812"/>
          </a:xfrm>
          <a:prstGeom prst="rect">
            <a:avLst/>
          </a:prstGeom>
          <a:noFill/>
          <a:ln w="9525">
            <a:noFill/>
          </a:ln>
        </p:spPr>
      </p:pic>
      <p:sp>
        <p:nvSpPr>
          <p:cNvPr id="4" name="文本框 3"/>
          <p:cNvSpPr txBox="1"/>
          <p:nvPr/>
        </p:nvSpPr>
        <p:spPr>
          <a:xfrm>
            <a:off x="3884454" y="4349750"/>
            <a:ext cx="1843405" cy="2285365"/>
          </a:xfrm>
          <a:prstGeom prst="rect">
            <a:avLst/>
          </a:prstGeom>
          <a:noFill/>
        </p:spPr>
        <p:txBody>
          <a:bodyPr wrap="none" rtlCol="0">
            <a:spAutoFit/>
          </a:bodyPr>
          <a:lstStyle/>
          <a:p>
            <a:pPr algn="ctr"/>
            <a:r>
              <a:rPr lang="en-US" altLang="zh-CN" sz="14260" noProof="1" smtClean="0">
                <a:solidFill>
                  <a:srgbClr val="302923"/>
                </a:solidFill>
                <a:latin typeface="Impact" panose="020B0806030902050204" pitchFamily="34" charset="0"/>
                <a:ea typeface="宋体" panose="02010600030101010101" pitchFamily="2" charset="-122"/>
                <a:cs typeface="+mn-cs"/>
              </a:rPr>
              <a:t>01</a:t>
            </a:r>
            <a:endParaRPr lang="en-US" altLang="zh-CN" sz="14260" noProof="1" smtClean="0">
              <a:solidFill>
                <a:srgbClr val="302923"/>
              </a:solidFill>
              <a:latin typeface="Impact" panose="020B0806030902050204" pitchFamily="34" charset="0"/>
            </a:endParaRPr>
          </a:p>
        </p:txBody>
      </p:sp>
      <p:sp>
        <p:nvSpPr>
          <p:cNvPr id="5" name="文本框 4"/>
          <p:cNvSpPr txBox="1"/>
          <p:nvPr/>
        </p:nvSpPr>
        <p:spPr>
          <a:xfrm>
            <a:off x="6136597" y="4728656"/>
            <a:ext cx="8788497" cy="1008380"/>
          </a:xfrm>
          <a:prstGeom prst="rect">
            <a:avLst/>
          </a:prstGeom>
          <a:noFill/>
        </p:spPr>
        <p:txBody>
          <a:bodyPr wrap="square" rtlCol="0">
            <a:spAutoFit/>
            <a:scene3d>
              <a:camera prst="orthographicFront"/>
              <a:lightRig rig="threePt" dir="t"/>
            </a:scene3d>
            <a:sp3d contourW="12700"/>
          </a:bodyPr>
          <a:lstStyle/>
          <a:p>
            <a:r>
              <a:rPr lang="zh-CN" altLang="en-US" sz="5955" b="1" noProof="1">
                <a:solidFill>
                  <a:schemeClr val="tx1">
                    <a:lumMod val="75000"/>
                    <a:lumOff val="25000"/>
                  </a:schemeClr>
                </a:solidFill>
                <a:latin typeface="+mj-ea"/>
                <a:ea typeface="+mj-ea"/>
                <a:cs typeface="+mn-cs"/>
              </a:rPr>
              <a:t>设计方案</a:t>
            </a:r>
            <a:endParaRPr lang="zh-CN" altLang="en-US" sz="5955" b="1" noProof="1">
              <a:solidFill>
                <a:schemeClr val="tx1">
                  <a:lumMod val="75000"/>
                  <a:lumOff val="25000"/>
                </a:schemeClr>
              </a:solidFill>
              <a:latin typeface="+mj-ea"/>
              <a:ea typeface="+mj-ea"/>
            </a:endParaRPr>
          </a:p>
        </p:txBody>
      </p:sp>
      <p:sp>
        <p:nvSpPr>
          <p:cNvPr id="7" name="文本框 6"/>
          <p:cNvSpPr txBox="1"/>
          <p:nvPr/>
        </p:nvSpPr>
        <p:spPr>
          <a:xfrm>
            <a:off x="6225584" y="5783151"/>
            <a:ext cx="7638738" cy="434975"/>
          </a:xfrm>
          <a:prstGeom prst="rect">
            <a:avLst/>
          </a:prstGeom>
          <a:noFill/>
        </p:spPr>
        <p:txBody>
          <a:bodyPr wrap="square" rtlCol="0">
            <a:spAutoFit/>
            <a:scene3d>
              <a:camera prst="orthographicFront"/>
              <a:lightRig rig="threePt" dir="t"/>
            </a:scene3d>
            <a:sp3d contourW="12700"/>
          </a:bodyPr>
          <a:lstStyle/>
          <a:p>
            <a:pPr defTabSz="914400">
              <a:lnSpc>
                <a:spcPct val="150000"/>
              </a:lnSpc>
            </a:pPr>
            <a:r>
              <a:rPr lang="zh-CN" altLang="zh-CN" sz="1490" noProof="1">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平面布局     参观流线     空间效果</a:t>
            </a:r>
            <a:endParaRPr lang="en-US" altLang="zh-CN" sz="1490" noProof="1">
              <a:solidFill>
                <a:schemeClr val="bg1">
                  <a:lumMod val="50000"/>
                </a:schemeClr>
              </a:solidFill>
              <a:latin typeface="+mj-ea"/>
              <a:ea typeface="+mj-ea"/>
            </a:endParaRPr>
          </a:p>
        </p:txBody>
      </p:sp>
      <p:cxnSp>
        <p:nvCxnSpPr>
          <p:cNvPr id="9" name="直接连接符 8"/>
          <p:cNvCxnSpPr/>
          <p:nvPr/>
        </p:nvCxnSpPr>
        <p:spPr>
          <a:xfrm>
            <a:off x="6030913" y="4730750"/>
            <a:ext cx="0" cy="1546225"/>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70355" y="9023350"/>
            <a:ext cx="11095990" cy="1039495"/>
          </a:xfrm>
          <a:prstGeom prst="rect">
            <a:avLst/>
          </a:prstGeom>
          <a:noFill/>
        </p:spPr>
        <p:txBody>
          <a:bodyPr wrap="square" rtlCol="0">
            <a:spAutoFit/>
          </a:bodyPr>
          <a:lstStyle/>
          <a:p>
            <a:pPr algn="just" defTabSz="914400">
              <a:lnSpc>
                <a:spcPct val="150000"/>
              </a:lnSpc>
            </a:pPr>
            <a:r>
              <a:rPr altLang="zh-CN" sz="1365" noProof="1">
                <a:latin typeface="微软雅黑" panose="020B0503020204020204" charset="-122"/>
                <a:ea typeface="微软雅黑" panose="020B0503020204020204" charset="-122"/>
                <a:cs typeface="微软雅黑" panose="020B0503020204020204" charset="-122"/>
                <a:sym typeface="+mn-ea"/>
              </a:rPr>
              <a:t>       用大量触目惊心的实例，从生理、心理、家庭、社会、毒驾、经济等方面讲述毒品危害，构筑一个具有强烈心理暗示效果的毒品危害科普教育警示空间。</a:t>
            </a:r>
            <a:r>
              <a:rPr sz="1365" noProof="1">
                <a:latin typeface="微软雅黑" panose="020B0503020204020204" charset="-122"/>
                <a:ea typeface="微软雅黑" panose="020B0503020204020204" charset="-122"/>
                <a:cs typeface="微软雅黑" panose="020B0503020204020204" charset="-122"/>
                <a:sym typeface="+mn-ea"/>
              </a:rPr>
              <a:t>微电脑吸毒血液循环演示</a:t>
            </a:r>
            <a:r>
              <a:rPr lang="zh-CN" sz="1365" noProof="1">
                <a:latin typeface="微软雅黑" panose="020B0503020204020204" charset="-122"/>
                <a:ea typeface="微软雅黑" panose="020B0503020204020204" charset="-122"/>
                <a:cs typeface="微软雅黑" panose="020B0503020204020204" charset="-122"/>
                <a:sym typeface="+mn-ea"/>
              </a:rPr>
              <a:t>模型结合</a:t>
            </a:r>
            <a:r>
              <a:rPr sz="1365" noProof="1">
                <a:latin typeface="微软雅黑" panose="020B0503020204020204" charset="-122"/>
                <a:ea typeface="微软雅黑" panose="020B0503020204020204" charset="-122"/>
                <a:cs typeface="微软雅黑" panose="020B0503020204020204" charset="-122"/>
                <a:sym typeface="+mn-ea"/>
              </a:rPr>
              <a:t>互动屏</a:t>
            </a:r>
            <a:r>
              <a:rPr lang="zh-CN" sz="1365" noProof="1">
                <a:latin typeface="微软雅黑" panose="020B0503020204020204" charset="-122"/>
                <a:ea typeface="微软雅黑" panose="020B0503020204020204" charset="-122"/>
                <a:cs typeface="微软雅黑" panose="020B0503020204020204" charset="-122"/>
                <a:sym typeface="+mn-ea"/>
              </a:rPr>
              <a:t>生动呈现</a:t>
            </a:r>
            <a:r>
              <a:rPr sz="1365" noProof="1">
                <a:latin typeface="微软雅黑" panose="020B0503020204020204" charset="-122"/>
                <a:ea typeface="微软雅黑" panose="020B0503020204020204" charset="-122"/>
                <a:cs typeface="微软雅黑" panose="020B0503020204020204" charset="-122"/>
                <a:sym typeface="+mn-ea"/>
              </a:rPr>
              <a:t>吸毒</a:t>
            </a:r>
            <a:r>
              <a:rPr lang="zh-CN" sz="1365" noProof="1">
                <a:latin typeface="微软雅黑" panose="020B0503020204020204" charset="-122"/>
                <a:ea typeface="微软雅黑" panose="020B0503020204020204" charset="-122"/>
                <a:cs typeface="微软雅黑" panose="020B0503020204020204" charset="-122"/>
                <a:sym typeface="+mn-ea"/>
              </a:rPr>
              <a:t>对</a:t>
            </a:r>
            <a:r>
              <a:rPr sz="1365" noProof="1">
                <a:latin typeface="微软雅黑" panose="020B0503020204020204" charset="-122"/>
                <a:ea typeface="微软雅黑" panose="020B0503020204020204" charset="-122"/>
                <a:cs typeface="微软雅黑" panose="020B0503020204020204" charset="-122"/>
                <a:sym typeface="+mn-ea"/>
              </a:rPr>
              <a:t>人体八大系统的伤害，直观形象地给人警示和教育。吸毒传染各种疾病</a:t>
            </a:r>
            <a:r>
              <a:rPr lang="zh-CN" sz="1365" noProof="1">
                <a:latin typeface="微软雅黑" panose="020B0503020204020204" charset="-122"/>
                <a:ea typeface="微软雅黑" panose="020B0503020204020204" charset="-122"/>
                <a:cs typeface="微软雅黑" panose="020B0503020204020204" charset="-122"/>
                <a:sym typeface="+mn-ea"/>
              </a:rPr>
              <a:t>、明星吸毒恶劣影响与社会危害视频结合图文内容深刻反映吸毒的社会危害。</a:t>
            </a:r>
          </a:p>
        </p:txBody>
      </p:sp>
      <p:sp>
        <p:nvSpPr>
          <p:cNvPr id="5" name="文本框 4"/>
          <p:cNvSpPr txBox="1"/>
          <p:nvPr/>
        </p:nvSpPr>
        <p:spPr>
          <a:xfrm>
            <a:off x="431800" y="9023350"/>
            <a:ext cx="1257300" cy="679450"/>
          </a:xfrm>
          <a:prstGeom prst="rect">
            <a:avLst/>
          </a:prstGeom>
          <a:noFill/>
        </p:spPr>
        <p:txBody>
          <a:bodyPr wrap="square" rtlCol="0" anchor="t">
            <a:spAutoFit/>
          </a:bodyPr>
          <a:lstStyle/>
          <a:p>
            <a:pPr>
              <a:lnSpc>
                <a:spcPct val="110000"/>
              </a:lnSpc>
              <a:buClrTx/>
              <a:buSzTx/>
            </a:pPr>
            <a:r>
              <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rPr>
              <a:t>第三部分 </a:t>
            </a:r>
            <a:r>
              <a:rPr lang="zh-CN" altLang="en-US" sz="1735" b="1">
                <a:solidFill>
                  <a:srgbClr val="1E4649"/>
                </a:solidFill>
                <a:latin typeface="微软雅黑" panose="020B0503020204020204" charset="-122"/>
                <a:ea typeface="微软雅黑" panose="020B0503020204020204" charset="-122"/>
                <a:cs typeface="微软雅黑" panose="020B0503020204020204" charset="-122"/>
                <a:sym typeface="+mn-ea"/>
              </a:rPr>
              <a:t>毒品危害</a:t>
            </a:r>
            <a:endPar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endParaRPr>
          </a:p>
        </p:txBody>
      </p:sp>
      <p:sp>
        <p:nvSpPr>
          <p:cNvPr id="8" name="矩形 7"/>
          <p:cNvSpPr/>
          <p:nvPr/>
        </p:nvSpPr>
        <p:spPr>
          <a:xfrm>
            <a:off x="0" y="9090025"/>
            <a:ext cx="431800" cy="612775"/>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46084" name="图片 2" descr="D:\2019\岳阳禁毒展厅\最后一稿\效果图\禁毒效果图、\JPEG\005.jpg005"/>
          <p:cNvPicPr>
            <a:picLocks noChangeAspect="1"/>
          </p:cNvPicPr>
          <p:nvPr/>
        </p:nvPicPr>
        <p:blipFill>
          <a:blip r:embed="rId3"/>
          <a:stretch>
            <a:fillRect/>
          </a:stretch>
        </p:blipFill>
        <p:spPr>
          <a:xfrm>
            <a:off x="-14287" y="-4762"/>
            <a:ext cx="15149512" cy="8408987"/>
          </a:xfrm>
          <a:prstGeom prst="rect">
            <a:avLst/>
          </a:prstGeom>
          <a:noFill/>
          <a:ln w="9525">
            <a:noFill/>
          </a:ln>
        </p:spPr>
      </p:pic>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新改平面图-Model"/>
          <p:cNvPicPr>
            <a:picLocks noChangeAspect="1"/>
          </p:cNvPicPr>
          <p:nvPr/>
        </p:nvPicPr>
        <p:blipFill>
          <a:blip r:embed="rId3"/>
          <a:stretch>
            <a:fillRect/>
          </a:stretch>
        </p:blipFill>
        <p:spPr>
          <a:xfrm rot="10800000">
            <a:off x="772795" y="6647180"/>
            <a:ext cx="4168140" cy="2712720"/>
          </a:xfrm>
          <a:prstGeom prst="rect">
            <a:avLst/>
          </a:prstGeom>
        </p:spPr>
      </p:pic>
      <p:pic>
        <p:nvPicPr>
          <p:cNvPr id="47105" name="图片 2" descr="D:\2019\岳阳禁毒展厅\最后一稿\效果图\禁毒效果图、\JPEG\005.jpg005"/>
          <p:cNvPicPr>
            <a:picLocks noChangeAspect="1"/>
          </p:cNvPicPr>
          <p:nvPr/>
        </p:nvPicPr>
        <p:blipFill>
          <a:blip r:embed="rId4"/>
          <a:stretch>
            <a:fillRect/>
          </a:stretch>
        </p:blipFill>
        <p:spPr>
          <a:xfrm>
            <a:off x="4683125" y="4422775"/>
            <a:ext cx="9309100" cy="5229225"/>
          </a:xfrm>
          <a:prstGeom prst="rect">
            <a:avLst/>
          </a:prstGeom>
          <a:noFill/>
          <a:ln w="9525">
            <a:noFill/>
          </a:ln>
        </p:spPr>
      </p:pic>
      <p:pic>
        <p:nvPicPr>
          <p:cNvPr id="47106" name="Picture 3" descr="C:\Users\Administrator\Desktop\未标题-1.png"/>
          <p:cNvPicPr>
            <a:picLocks noChangeAspect="1"/>
          </p:cNvPicPr>
          <p:nvPr/>
        </p:nvPicPr>
        <p:blipFill>
          <a:blip r:embed="rId5"/>
          <a:stretch>
            <a:fillRect/>
          </a:stretch>
        </p:blipFill>
        <p:spPr>
          <a:xfrm>
            <a:off x="895350" y="650875"/>
            <a:ext cx="576263" cy="1081088"/>
          </a:xfrm>
          <a:prstGeom prst="rect">
            <a:avLst/>
          </a:prstGeom>
          <a:noFill/>
          <a:ln w="9525">
            <a:noFill/>
          </a:ln>
        </p:spPr>
      </p:pic>
      <p:sp>
        <p:nvSpPr>
          <p:cNvPr id="47107" name="Text Box 8"/>
          <p:cNvSpPr txBox="1"/>
          <p:nvPr/>
        </p:nvSpPr>
        <p:spPr>
          <a:xfrm>
            <a:off x="5130800" y="935038"/>
            <a:ext cx="2051050" cy="73660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吸毒传染各种疾病内容，深化毒品社会危害呈现。</a:t>
            </a:r>
          </a:p>
        </p:txBody>
      </p:sp>
      <p:sp>
        <p:nvSpPr>
          <p:cNvPr id="47108" name="Text Box 8"/>
          <p:cNvSpPr txBox="1"/>
          <p:nvPr/>
        </p:nvSpPr>
        <p:spPr>
          <a:xfrm>
            <a:off x="1609725" y="976313"/>
            <a:ext cx="2892425" cy="768350"/>
          </a:xfrm>
          <a:prstGeom prst="rect">
            <a:avLst/>
          </a:prstGeom>
          <a:noFill/>
          <a:ln w="9525">
            <a:noFill/>
          </a:ln>
        </p:spPr>
        <p:txBody>
          <a:bodyPr wrap="square" anchor="t">
            <a:spAutoFit/>
          </a:bodyPr>
          <a:lstStyle/>
          <a:p>
            <a:pPr>
              <a:lnSpc>
                <a:spcPct val="110000"/>
              </a:lnSpc>
              <a:buSzTx/>
            </a:pPr>
            <a:r>
              <a:rPr lang="zh-CN" altLang="en-US" sz="2000" b="1" dirty="0">
                <a:latin typeface="微软雅黑" panose="020B0503020204020204" charset="-122"/>
                <a:ea typeface="微软雅黑" panose="020B0503020204020204" charset="-122"/>
                <a:sym typeface="宋体" panose="02010600030101010101" pitchFamily="2" charset="-122"/>
              </a:rPr>
              <a:t> </a:t>
            </a:r>
            <a:r>
              <a:rPr lang="en-US" altLang="zh-CN" sz="2000" b="1">
                <a:solidFill>
                  <a:srgbClr val="1E4649"/>
                </a:solidFill>
                <a:latin typeface="微软雅黑" panose="020B0503020204020204" charset="-122"/>
                <a:ea typeface="微软雅黑" panose="020B0503020204020204" charset="-122"/>
                <a:sym typeface="宋体" panose="02010600030101010101" pitchFamily="2" charset="-122"/>
              </a:rPr>
              <a:t>第三部分 </a:t>
            </a:r>
            <a:r>
              <a:rPr lang="zh-CN" altLang="en-US" sz="2000" b="1">
                <a:solidFill>
                  <a:srgbClr val="1E4649"/>
                </a:solidFill>
                <a:latin typeface="微软雅黑" panose="020B0503020204020204" charset="-122"/>
                <a:ea typeface="微软雅黑" panose="020B0503020204020204" charset="-122"/>
                <a:cs typeface="微软雅黑" panose="020B0503020204020204" charset="-122"/>
                <a:sym typeface="+mn-ea"/>
              </a:rPr>
              <a:t>毒品危害</a:t>
            </a:r>
            <a:endParaRPr lang="zh-CN" altLang="en-US" sz="2000" b="1" noProof="1">
              <a:solidFill>
                <a:srgbClr val="1E4649"/>
              </a:solidFill>
              <a:latin typeface="微软雅黑" panose="020B0503020204020204" charset="-122"/>
              <a:ea typeface="微软雅黑" panose="020B0503020204020204" charset="-122"/>
              <a:cs typeface="微软雅黑" panose="020B0503020204020204" charset="-122"/>
              <a:sym typeface="+mn-ea"/>
            </a:endParaRPr>
          </a:p>
          <a:p>
            <a:pPr>
              <a:lnSpc>
                <a:spcPct val="110000"/>
              </a:lnSpc>
              <a:buSzTx/>
            </a:pPr>
            <a:endParaRPr lang="zh-CN" altLang="en-US" sz="2000" b="1" dirty="0">
              <a:solidFill>
                <a:srgbClr val="1E4649"/>
              </a:solidFill>
              <a:latin typeface="微软雅黑" panose="020B0503020204020204" charset="-122"/>
              <a:ea typeface="微软雅黑" panose="020B0503020204020204" charset="-122"/>
              <a:sym typeface="宋体" panose="02010600030101010101" pitchFamily="2" charset="-122"/>
            </a:endParaRPr>
          </a:p>
        </p:txBody>
      </p:sp>
      <p:sp>
        <p:nvSpPr>
          <p:cNvPr id="47109" name="Text Box 8"/>
          <p:cNvSpPr txBox="1"/>
          <p:nvPr/>
        </p:nvSpPr>
        <p:spPr>
          <a:xfrm>
            <a:off x="9144000" y="2124075"/>
            <a:ext cx="2667000" cy="106045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模拟显示吸毒后面部1至5年内产生的恶变，通过强烈对比，警示其珍爱生命，远离毒品。</a:t>
            </a:r>
          </a:p>
        </p:txBody>
      </p:sp>
      <p:cxnSp>
        <p:nvCxnSpPr>
          <p:cNvPr id="7" name="肘形连接符 6"/>
          <p:cNvCxnSpPr/>
          <p:nvPr/>
        </p:nvCxnSpPr>
        <p:spPr>
          <a:xfrm rot="16200000" flipV="1">
            <a:off x="3490913" y="4300538"/>
            <a:ext cx="3527425" cy="3311525"/>
          </a:xfrm>
          <a:prstGeom prst="bentConnector3">
            <a:avLst>
              <a:gd name="adj1" fmla="val 4999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肘形连接符 13"/>
          <p:cNvCxnSpPr/>
          <p:nvPr/>
        </p:nvCxnSpPr>
        <p:spPr>
          <a:xfrm rot="16200000" flipV="1">
            <a:off x="4429125" y="3865563"/>
            <a:ext cx="3454400" cy="3241675"/>
          </a:xfrm>
          <a:prstGeom prst="bentConnector3">
            <a:avLst>
              <a:gd name="adj1" fmla="val 49982"/>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rot="16200000" flipV="1">
            <a:off x="4403725" y="3386138"/>
            <a:ext cx="6164263" cy="2735263"/>
          </a:xfrm>
          <a:prstGeom prst="bentConnector3">
            <a:avLst>
              <a:gd name="adj1" fmla="val 65294"/>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肘形连接符 15"/>
          <p:cNvCxnSpPr/>
          <p:nvPr/>
        </p:nvCxnSpPr>
        <p:spPr>
          <a:xfrm rot="16200000" flipV="1">
            <a:off x="6273800" y="4356100"/>
            <a:ext cx="6234113" cy="493713"/>
          </a:xfrm>
          <a:prstGeom prst="bentConnector3">
            <a:avLst>
              <a:gd name="adj1" fmla="val 62205"/>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肘形连接符 16"/>
          <p:cNvCxnSpPr/>
          <p:nvPr/>
        </p:nvCxnSpPr>
        <p:spPr>
          <a:xfrm rot="16200000">
            <a:off x="8068469" y="5176044"/>
            <a:ext cx="4506913" cy="523875"/>
          </a:xfrm>
          <a:prstGeom prst="bentConnector3">
            <a:avLst>
              <a:gd name="adj1" fmla="val 8531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rot="16200000">
            <a:off x="8459788" y="4708525"/>
            <a:ext cx="6456363" cy="382588"/>
          </a:xfrm>
          <a:prstGeom prst="bentConnector3">
            <a:avLst>
              <a:gd name="adj1" fmla="val 66579"/>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rot="16200000">
            <a:off x="11101388" y="4464050"/>
            <a:ext cx="3859213" cy="1154113"/>
          </a:xfrm>
          <a:prstGeom prst="bentConnector3">
            <a:avLst>
              <a:gd name="adj1" fmla="val 81398"/>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7117" name="Text Box 8"/>
          <p:cNvSpPr txBox="1"/>
          <p:nvPr/>
        </p:nvSpPr>
        <p:spPr>
          <a:xfrm>
            <a:off x="12555538" y="2374900"/>
            <a:ext cx="2343150" cy="73660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抽象的时钟造型，暗示接触毒品就是消耗生命。</a:t>
            </a:r>
          </a:p>
        </p:txBody>
      </p:sp>
      <p:sp>
        <p:nvSpPr>
          <p:cNvPr id="47118" name="Text Box 8"/>
          <p:cNvSpPr txBox="1"/>
          <p:nvPr/>
        </p:nvSpPr>
        <p:spPr>
          <a:xfrm>
            <a:off x="1406525" y="3455988"/>
            <a:ext cx="2455863" cy="73660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参观者通过互动屏查阅吸毒过程对人体八大系统的伤害。</a:t>
            </a:r>
          </a:p>
        </p:txBody>
      </p:sp>
      <p:sp>
        <p:nvSpPr>
          <p:cNvPr id="47119" name="Text Box 8"/>
          <p:cNvSpPr txBox="1"/>
          <p:nvPr/>
        </p:nvSpPr>
        <p:spPr>
          <a:xfrm>
            <a:off x="3862388" y="2214563"/>
            <a:ext cx="1773237" cy="1382712"/>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微电脑人体模型模拟演示吸毒危害人体系统，直观形象，震慑人心。</a:t>
            </a:r>
          </a:p>
        </p:txBody>
      </p:sp>
      <p:sp>
        <p:nvSpPr>
          <p:cNvPr id="47120" name="Text Box 8"/>
          <p:cNvSpPr txBox="1"/>
          <p:nvPr/>
        </p:nvSpPr>
        <p:spPr>
          <a:xfrm>
            <a:off x="8008938" y="884238"/>
            <a:ext cx="2247900" cy="738187"/>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明星吸毒恶劣影响与危害，深化毒品社会危害呈现。</a:t>
            </a:r>
          </a:p>
        </p:txBody>
      </p:sp>
      <p:sp>
        <p:nvSpPr>
          <p:cNvPr id="47121" name="Text Box 8"/>
          <p:cNvSpPr txBox="1"/>
          <p:nvPr/>
        </p:nvSpPr>
        <p:spPr>
          <a:xfrm>
            <a:off x="11098213" y="935038"/>
            <a:ext cx="1654175" cy="73660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机器人禁毒小卫士，宣传解答毒品危害。</a:t>
            </a:r>
          </a:p>
        </p:txBody>
      </p:sp>
      <p:sp>
        <p:nvSpPr>
          <p:cNvPr id="47122" name="Text Box 8"/>
          <p:cNvSpPr txBox="1"/>
          <p:nvPr/>
        </p:nvSpPr>
        <p:spPr>
          <a:xfrm>
            <a:off x="772847" y="9164511"/>
            <a:ext cx="1655762" cy="274637"/>
          </a:xfrm>
          <a:prstGeom prst="rect">
            <a:avLst/>
          </a:prstGeom>
          <a:noFill/>
          <a:ln w="9525">
            <a:noFill/>
          </a:ln>
        </p:spPr>
        <p:txBody>
          <a:bodyPr anchor="t">
            <a:spAutoFit/>
          </a:bodyPr>
          <a:lstStyle/>
          <a:p>
            <a:pPr algn="ctr" defTabSz="1475105">
              <a:buSzTx/>
            </a:pPr>
            <a:r>
              <a:rPr lang="zh-CN" altLang="en-US" sz="1200" dirty="0">
                <a:solidFill>
                  <a:srgbClr val="000000"/>
                </a:solidFill>
                <a:latin typeface="微软雅黑" panose="020B0503020204020204" charset="-122"/>
                <a:ea typeface="微软雅黑" panose="020B0503020204020204" charset="-122"/>
              </a:rPr>
              <a:t>效果图所在位置示意</a:t>
            </a:r>
          </a:p>
        </p:txBody>
      </p:sp>
      <p:sp>
        <p:nvSpPr>
          <p:cNvPr id="2" name="矩形 1"/>
          <p:cNvSpPr/>
          <p:nvPr/>
        </p:nvSpPr>
        <p:spPr>
          <a:xfrm>
            <a:off x="927088" y="7904464"/>
            <a:ext cx="438150" cy="1185390"/>
          </a:xfrm>
          <a:prstGeom prst="rect">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70355" y="9023350"/>
            <a:ext cx="11038840" cy="1036955"/>
          </a:xfrm>
          <a:prstGeom prst="rect">
            <a:avLst/>
          </a:prstGeom>
          <a:noFill/>
        </p:spPr>
        <p:txBody>
          <a:bodyPr wrap="square" rtlCol="0">
            <a:spAutoFit/>
          </a:bodyPr>
          <a:lstStyle/>
          <a:p>
            <a:pPr algn="just" defTabSz="914400">
              <a:lnSpc>
                <a:spcPct val="150000"/>
              </a:lnSpc>
            </a:pPr>
            <a:r>
              <a:rPr lang="en-US" altLang="zh-CN" sz="1365" noProof="1">
                <a:latin typeface="微软雅黑" panose="020B0503020204020204" charset="-122"/>
                <a:ea typeface="微软雅黑" panose="020B0503020204020204" charset="-122"/>
                <a:cs typeface="微软雅黑" panose="020B0503020204020204" charset="-122"/>
                <a:sym typeface="+mn-ea"/>
              </a:rPr>
              <a:t>     </a:t>
            </a:r>
            <a:r>
              <a:rPr lang="zh-CN" altLang="en-US" sz="1360" dirty="0">
                <a:latin typeface="微软雅黑" panose="020B0503020204020204" charset="-122"/>
                <a:ea typeface="微软雅黑" panose="020B0503020204020204" charset="-122"/>
                <a:sym typeface="+mn-ea"/>
              </a:rPr>
              <a:t>吸毒传染各种疾病内容，深化毒品社会危害呈现。</a:t>
            </a:r>
            <a:r>
              <a:rPr lang="en-US" altLang="zh-CN" sz="1365" noProof="1">
                <a:latin typeface="微软雅黑" panose="020B0503020204020204" charset="-122"/>
                <a:ea typeface="微软雅黑" panose="020B0503020204020204" charset="-122"/>
                <a:cs typeface="微软雅黑" panose="020B0503020204020204" charset="-122"/>
                <a:sym typeface="+mn-ea"/>
              </a:rPr>
              <a:t> </a:t>
            </a:r>
            <a:r>
              <a:rPr lang="zh-CN" altLang="en-US" sz="1360" dirty="0">
                <a:latin typeface="微软雅黑" panose="020B0503020204020204" charset="-122"/>
                <a:ea typeface="微软雅黑" panose="020B0503020204020204" charset="-122"/>
                <a:sym typeface="+mn-ea"/>
              </a:rPr>
              <a:t>明星吸毒恶劣影响与危害，深化毒品社会危害呈现。模拟显示吸毒后面部1至5年内产生的恶变，通过强烈对比，警示其珍爱生命，远离毒品。微电脑人体模型模拟演示吸毒危害人体系统，直观形象，震慑人心。</a:t>
            </a:r>
            <a:endParaRPr lang="zh-CN" altLang="en-US" sz="1360" dirty="0">
              <a:latin typeface="微软雅黑" panose="020B0503020204020204" charset="-122"/>
              <a:ea typeface="微软雅黑" panose="020B0503020204020204" charset="-122"/>
            </a:endParaRPr>
          </a:p>
          <a:p>
            <a:pPr algn="just" defTabSz="914400">
              <a:lnSpc>
                <a:spcPct val="150000"/>
              </a:lnSpc>
            </a:pPr>
            <a:endParaRPr altLang="zh-CN" sz="1365" noProof="1">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431800" y="9023350"/>
            <a:ext cx="1257300" cy="679450"/>
          </a:xfrm>
          <a:prstGeom prst="rect">
            <a:avLst/>
          </a:prstGeom>
          <a:noFill/>
        </p:spPr>
        <p:txBody>
          <a:bodyPr wrap="square" rtlCol="0" anchor="t">
            <a:spAutoFit/>
          </a:bodyPr>
          <a:lstStyle/>
          <a:p>
            <a:pPr>
              <a:lnSpc>
                <a:spcPct val="110000"/>
              </a:lnSpc>
              <a:buClrTx/>
              <a:buSzTx/>
            </a:pPr>
            <a:r>
              <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rPr>
              <a:t>第三部分 </a:t>
            </a:r>
            <a:r>
              <a:rPr lang="zh-CN" altLang="en-US" sz="1735" b="1">
                <a:solidFill>
                  <a:srgbClr val="1E4649"/>
                </a:solidFill>
                <a:latin typeface="微软雅黑" panose="020B0503020204020204" charset="-122"/>
                <a:ea typeface="微软雅黑" panose="020B0503020204020204" charset="-122"/>
                <a:cs typeface="微软雅黑" panose="020B0503020204020204" charset="-122"/>
                <a:sym typeface="+mn-ea"/>
              </a:rPr>
              <a:t>毒品危害</a:t>
            </a:r>
            <a:endPar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endParaRPr>
          </a:p>
        </p:txBody>
      </p:sp>
      <p:sp>
        <p:nvSpPr>
          <p:cNvPr id="7" name="矩形 6"/>
          <p:cNvSpPr/>
          <p:nvPr/>
        </p:nvSpPr>
        <p:spPr>
          <a:xfrm>
            <a:off x="0" y="9090025"/>
            <a:ext cx="431800" cy="612775"/>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48132" name="图片 2" descr="D:\2019\岳阳禁毒展厅\最后一稿\效果图\禁毒效果图、\JPEG\006.jpg006"/>
          <p:cNvPicPr>
            <a:picLocks noChangeAspect="1"/>
          </p:cNvPicPr>
          <p:nvPr/>
        </p:nvPicPr>
        <p:blipFill>
          <a:blip r:embed="rId3"/>
          <a:stretch>
            <a:fillRect/>
          </a:stretch>
        </p:blipFill>
        <p:spPr>
          <a:xfrm>
            <a:off x="0" y="-6350"/>
            <a:ext cx="15119350" cy="8448675"/>
          </a:xfrm>
          <a:prstGeom prst="rect">
            <a:avLst/>
          </a:prstGeom>
          <a:noFill/>
          <a:ln w="9525">
            <a:noFill/>
          </a:ln>
        </p:spPr>
      </p:pic>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新改平面图-Model"/>
          <p:cNvPicPr>
            <a:picLocks noChangeAspect="1"/>
          </p:cNvPicPr>
          <p:nvPr/>
        </p:nvPicPr>
        <p:blipFill>
          <a:blip r:embed="rId3"/>
          <a:stretch>
            <a:fillRect/>
          </a:stretch>
        </p:blipFill>
        <p:spPr>
          <a:xfrm rot="10800000">
            <a:off x="772795" y="6647180"/>
            <a:ext cx="4168140" cy="2712720"/>
          </a:xfrm>
          <a:prstGeom prst="rect">
            <a:avLst/>
          </a:prstGeom>
        </p:spPr>
      </p:pic>
      <p:pic>
        <p:nvPicPr>
          <p:cNvPr id="49153" name="图片 2" descr="D:\2019\岳阳禁毒展厅\最后一稿\效果图\禁毒效果图、\JPEG\006.jpg006"/>
          <p:cNvPicPr>
            <a:picLocks noChangeAspect="1"/>
          </p:cNvPicPr>
          <p:nvPr/>
        </p:nvPicPr>
        <p:blipFill>
          <a:blip r:embed="rId4"/>
          <a:stretch>
            <a:fillRect/>
          </a:stretch>
        </p:blipFill>
        <p:spPr>
          <a:xfrm>
            <a:off x="4662488" y="4303713"/>
            <a:ext cx="9313862" cy="5203825"/>
          </a:xfrm>
          <a:prstGeom prst="rect">
            <a:avLst/>
          </a:prstGeom>
          <a:noFill/>
          <a:ln w="9525">
            <a:noFill/>
          </a:ln>
        </p:spPr>
      </p:pic>
      <p:pic>
        <p:nvPicPr>
          <p:cNvPr id="49154" name="Picture 3" descr="C:\Users\Administrator\Desktop\未标题-1.png"/>
          <p:cNvPicPr>
            <a:picLocks noChangeAspect="1"/>
          </p:cNvPicPr>
          <p:nvPr/>
        </p:nvPicPr>
        <p:blipFill>
          <a:blip r:embed="rId5"/>
          <a:stretch>
            <a:fillRect/>
          </a:stretch>
        </p:blipFill>
        <p:spPr>
          <a:xfrm>
            <a:off x="895350" y="650875"/>
            <a:ext cx="576263" cy="1081088"/>
          </a:xfrm>
          <a:prstGeom prst="rect">
            <a:avLst/>
          </a:prstGeom>
          <a:noFill/>
          <a:ln w="9525">
            <a:noFill/>
          </a:ln>
        </p:spPr>
      </p:pic>
      <p:sp>
        <p:nvSpPr>
          <p:cNvPr id="49155" name="Text Box 8"/>
          <p:cNvSpPr txBox="1"/>
          <p:nvPr/>
        </p:nvSpPr>
        <p:spPr>
          <a:xfrm>
            <a:off x="1403350" y="3381375"/>
            <a:ext cx="2049463" cy="738188"/>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吸毒传染各种疾病内容，深化毒品社会危害呈现。</a:t>
            </a:r>
          </a:p>
        </p:txBody>
      </p:sp>
      <p:sp>
        <p:nvSpPr>
          <p:cNvPr id="49156" name="Text Box 8"/>
          <p:cNvSpPr txBox="1"/>
          <p:nvPr/>
        </p:nvSpPr>
        <p:spPr>
          <a:xfrm>
            <a:off x="1609725" y="976313"/>
            <a:ext cx="2892425" cy="768350"/>
          </a:xfrm>
          <a:prstGeom prst="rect">
            <a:avLst/>
          </a:prstGeom>
          <a:noFill/>
          <a:ln w="9525">
            <a:noFill/>
          </a:ln>
        </p:spPr>
        <p:txBody>
          <a:bodyPr wrap="square" anchor="t">
            <a:spAutoFit/>
          </a:bodyPr>
          <a:lstStyle/>
          <a:p>
            <a:pPr>
              <a:lnSpc>
                <a:spcPct val="110000"/>
              </a:lnSpc>
              <a:buSzTx/>
            </a:pPr>
            <a:r>
              <a:rPr lang="zh-CN" altLang="en-US" sz="2000" b="1" dirty="0">
                <a:latin typeface="微软雅黑" panose="020B0503020204020204" charset="-122"/>
                <a:ea typeface="微软雅黑" panose="020B0503020204020204" charset="-122"/>
                <a:sym typeface="宋体" panose="02010600030101010101" pitchFamily="2" charset="-122"/>
              </a:rPr>
              <a:t> </a:t>
            </a:r>
            <a:r>
              <a:rPr lang="en-US" altLang="zh-CN" sz="2000" b="1">
                <a:solidFill>
                  <a:srgbClr val="1E4649"/>
                </a:solidFill>
                <a:latin typeface="微软雅黑" panose="020B0503020204020204" charset="-122"/>
                <a:ea typeface="微软雅黑" panose="020B0503020204020204" charset="-122"/>
                <a:sym typeface="宋体" panose="02010600030101010101" pitchFamily="2" charset="-122"/>
              </a:rPr>
              <a:t>第三部分 </a:t>
            </a:r>
            <a:r>
              <a:rPr lang="zh-CN" altLang="en-US" sz="2000" b="1">
                <a:solidFill>
                  <a:srgbClr val="1E4649"/>
                </a:solidFill>
                <a:latin typeface="微软雅黑" panose="020B0503020204020204" charset="-122"/>
                <a:ea typeface="微软雅黑" panose="020B0503020204020204" charset="-122"/>
                <a:cs typeface="微软雅黑" panose="020B0503020204020204" charset="-122"/>
                <a:sym typeface="+mn-ea"/>
              </a:rPr>
              <a:t>毒品危害</a:t>
            </a:r>
            <a:endParaRPr lang="en-US" altLang="zh-CN" sz="2000" b="1" noProof="1">
              <a:solidFill>
                <a:srgbClr val="1E4649"/>
              </a:solidFill>
              <a:latin typeface="微软雅黑" panose="020B0503020204020204" charset="-122"/>
              <a:ea typeface="微软雅黑" panose="020B0503020204020204" charset="-122"/>
              <a:cs typeface="微软雅黑" panose="020B0503020204020204" charset="-122"/>
              <a:sym typeface="+mn-ea"/>
            </a:endParaRPr>
          </a:p>
          <a:p>
            <a:pPr>
              <a:lnSpc>
                <a:spcPct val="110000"/>
              </a:lnSpc>
              <a:buSzTx/>
            </a:pPr>
            <a:endParaRPr lang="zh-CN" altLang="en-US" sz="2000" b="1" dirty="0">
              <a:solidFill>
                <a:srgbClr val="1E4649"/>
              </a:solidFill>
              <a:latin typeface="微软雅黑" panose="020B0503020204020204" charset="-122"/>
              <a:ea typeface="微软雅黑" panose="020B0503020204020204" charset="-122"/>
              <a:sym typeface="宋体" panose="02010600030101010101" pitchFamily="2" charset="-122"/>
            </a:endParaRPr>
          </a:p>
        </p:txBody>
      </p:sp>
      <p:sp>
        <p:nvSpPr>
          <p:cNvPr id="49157" name="Text Box 8"/>
          <p:cNvSpPr txBox="1"/>
          <p:nvPr/>
        </p:nvSpPr>
        <p:spPr>
          <a:xfrm>
            <a:off x="4803775" y="1292225"/>
            <a:ext cx="3692525" cy="738188"/>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模拟显示吸毒后面部1至5年内产生的恶变，通过强烈对比，警示其珍爱生命，远离毒品。</a:t>
            </a:r>
          </a:p>
        </p:txBody>
      </p:sp>
      <p:cxnSp>
        <p:nvCxnSpPr>
          <p:cNvPr id="7" name="肘形连接符 6"/>
          <p:cNvCxnSpPr/>
          <p:nvPr/>
        </p:nvCxnSpPr>
        <p:spPr>
          <a:xfrm rot="16200000" flipV="1">
            <a:off x="2663825" y="4119563"/>
            <a:ext cx="3455988" cy="3455988"/>
          </a:xfrm>
          <a:prstGeom prst="bentConnector3">
            <a:avLst>
              <a:gd name="adj1" fmla="val 50000"/>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肘形连接符 13"/>
          <p:cNvCxnSpPr/>
          <p:nvPr/>
        </p:nvCxnSpPr>
        <p:spPr>
          <a:xfrm rot="16200000" flipV="1">
            <a:off x="3887788" y="4262438"/>
            <a:ext cx="3887788" cy="2592388"/>
          </a:xfrm>
          <a:prstGeom prst="bentConnector3">
            <a:avLst>
              <a:gd name="adj1" fmla="val 50000"/>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rot="16200000" flipV="1">
            <a:off x="4789488" y="3795713"/>
            <a:ext cx="5324475" cy="1946275"/>
          </a:xfrm>
          <a:prstGeom prst="bentConnector3">
            <a:avLst>
              <a:gd name="adj1" fmla="val 50000"/>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肘形连接符 16"/>
          <p:cNvCxnSpPr/>
          <p:nvPr/>
        </p:nvCxnSpPr>
        <p:spPr>
          <a:xfrm rot="16200000" flipV="1">
            <a:off x="8747919" y="3939381"/>
            <a:ext cx="4175125" cy="2519363"/>
          </a:xfrm>
          <a:prstGeom prst="bentConnector3">
            <a:avLst>
              <a:gd name="adj1" fmla="val 49985"/>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rot="16200000" flipV="1">
            <a:off x="9397206" y="4444206"/>
            <a:ext cx="5613400" cy="792163"/>
          </a:xfrm>
          <a:prstGeom prst="bentConnector3">
            <a:avLst>
              <a:gd name="adj1" fmla="val 50000"/>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rot="16200000">
            <a:off x="11426825" y="4427538"/>
            <a:ext cx="4248150" cy="1327150"/>
          </a:xfrm>
          <a:prstGeom prst="bentConnector3">
            <a:avLst>
              <a:gd name="adj1" fmla="val 8313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9164" name="Text Box 8"/>
          <p:cNvSpPr txBox="1"/>
          <p:nvPr/>
        </p:nvSpPr>
        <p:spPr>
          <a:xfrm>
            <a:off x="12555538" y="2230438"/>
            <a:ext cx="2343150" cy="73660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抽象的时钟造型，暗示接触毒品就是消耗生命。</a:t>
            </a:r>
          </a:p>
        </p:txBody>
      </p:sp>
      <p:sp>
        <p:nvSpPr>
          <p:cNvPr id="49165" name="Text Box 8"/>
          <p:cNvSpPr txBox="1"/>
          <p:nvPr/>
        </p:nvSpPr>
        <p:spPr>
          <a:xfrm>
            <a:off x="8108950" y="2233613"/>
            <a:ext cx="2989263" cy="73660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微电脑人体模型模拟演示吸毒危害人体系统，直观形象，震慑人心。</a:t>
            </a:r>
          </a:p>
        </p:txBody>
      </p:sp>
      <p:sp>
        <p:nvSpPr>
          <p:cNvPr id="49166" name="Text Box 8"/>
          <p:cNvSpPr txBox="1"/>
          <p:nvPr/>
        </p:nvSpPr>
        <p:spPr>
          <a:xfrm>
            <a:off x="3452813" y="2878138"/>
            <a:ext cx="2247900" cy="73660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明星吸毒恶劣影响与危害，深化毒品社会危害呈现。</a:t>
            </a:r>
          </a:p>
        </p:txBody>
      </p:sp>
      <p:sp>
        <p:nvSpPr>
          <p:cNvPr id="49167" name="Text Box 8"/>
          <p:cNvSpPr txBox="1"/>
          <p:nvPr/>
        </p:nvSpPr>
        <p:spPr>
          <a:xfrm>
            <a:off x="11098213" y="1293813"/>
            <a:ext cx="1654175" cy="73660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机器人禁毒小卫士，宣传解答毒品危害。</a:t>
            </a:r>
          </a:p>
        </p:txBody>
      </p:sp>
      <p:sp>
        <p:nvSpPr>
          <p:cNvPr id="21" name="Text Box 8"/>
          <p:cNvSpPr txBox="1"/>
          <p:nvPr/>
        </p:nvSpPr>
        <p:spPr>
          <a:xfrm>
            <a:off x="772847" y="9164511"/>
            <a:ext cx="1655762" cy="274637"/>
          </a:xfrm>
          <a:prstGeom prst="rect">
            <a:avLst/>
          </a:prstGeom>
          <a:noFill/>
          <a:ln w="9525">
            <a:noFill/>
          </a:ln>
        </p:spPr>
        <p:txBody>
          <a:bodyPr anchor="t">
            <a:spAutoFit/>
          </a:bodyPr>
          <a:lstStyle/>
          <a:p>
            <a:pPr algn="ctr" defTabSz="1475105">
              <a:buSzTx/>
            </a:pPr>
            <a:r>
              <a:rPr lang="zh-CN" altLang="en-US" sz="1200" dirty="0">
                <a:solidFill>
                  <a:srgbClr val="000000"/>
                </a:solidFill>
                <a:latin typeface="微软雅黑" panose="020B0503020204020204" charset="-122"/>
                <a:ea typeface="微软雅黑" panose="020B0503020204020204" charset="-122"/>
              </a:rPr>
              <a:t>效果图所在位置示意</a:t>
            </a:r>
          </a:p>
        </p:txBody>
      </p:sp>
      <p:sp>
        <p:nvSpPr>
          <p:cNvPr id="22" name="矩形 21"/>
          <p:cNvSpPr/>
          <p:nvPr/>
        </p:nvSpPr>
        <p:spPr>
          <a:xfrm>
            <a:off x="927088" y="7904464"/>
            <a:ext cx="438150" cy="1185390"/>
          </a:xfrm>
          <a:prstGeom prst="rect">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70355" y="9023350"/>
            <a:ext cx="10968990" cy="720725"/>
          </a:xfrm>
          <a:prstGeom prst="rect">
            <a:avLst/>
          </a:prstGeom>
          <a:noFill/>
        </p:spPr>
        <p:txBody>
          <a:bodyPr wrap="square" rtlCol="0">
            <a:spAutoFit/>
          </a:bodyPr>
          <a:lstStyle/>
          <a:p>
            <a:pPr algn="just" defTabSz="914400">
              <a:lnSpc>
                <a:spcPct val="150000"/>
              </a:lnSpc>
            </a:pPr>
            <a:r>
              <a:rPr lang="en-US" altLang="zh-CN" sz="1365" noProof="1">
                <a:latin typeface="微软雅黑" panose="020B0503020204020204" charset="-122"/>
                <a:ea typeface="微软雅黑" panose="020B0503020204020204" charset="-122"/>
                <a:cs typeface="微软雅黑" panose="020B0503020204020204" charset="-122"/>
                <a:sym typeface="+mn-ea"/>
              </a:rPr>
              <a:t>    </a:t>
            </a:r>
            <a:r>
              <a:rPr altLang="zh-CN" sz="1360">
                <a:latin typeface="微软雅黑" panose="020B0503020204020204" charset="-122"/>
                <a:ea typeface="微软雅黑" panose="020B0503020204020204" charset="-122"/>
                <a:cs typeface="微软雅黑" panose="020B0503020204020204" charset="-122"/>
                <a:sym typeface="+mn-ea"/>
              </a:rPr>
              <a:t>吸毒危害巨大，当和驾驶联系起来，肇事不言而喻，罪恶更为深重。毒驾模拟体验系统，让参观者超现实体验毒瘾发作时与吸毒后出现的幻想错觉、反应迟缓等恶性感官，导致肢体行为错乱，驾驶失控，发生严重车祸，造成巨大伤亡，由此自警，坚决抵制毒驾。</a:t>
            </a:r>
            <a:endParaRPr altLang="zh-CN" sz="1365" noProof="1">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431800" y="9023350"/>
            <a:ext cx="1257300" cy="974090"/>
          </a:xfrm>
          <a:prstGeom prst="rect">
            <a:avLst/>
          </a:prstGeom>
          <a:noFill/>
        </p:spPr>
        <p:txBody>
          <a:bodyPr wrap="square" rtlCol="0" anchor="t">
            <a:spAutoFit/>
          </a:bodyPr>
          <a:lstStyle/>
          <a:p>
            <a:pPr>
              <a:lnSpc>
                <a:spcPct val="110000"/>
              </a:lnSpc>
              <a:buClrTx/>
              <a:buSzTx/>
            </a:pPr>
            <a:r>
              <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rPr>
              <a:t>第三部分 </a:t>
            </a:r>
            <a:r>
              <a:rPr lang="zh-CN" altLang="en-US" sz="1735" b="1">
                <a:solidFill>
                  <a:srgbClr val="1E4649"/>
                </a:solidFill>
                <a:latin typeface="微软雅黑" panose="020B0503020204020204" charset="-122"/>
                <a:ea typeface="微软雅黑" panose="020B0503020204020204" charset="-122"/>
                <a:cs typeface="微软雅黑" panose="020B0503020204020204" charset="-122"/>
                <a:sym typeface="+mn-ea"/>
              </a:rPr>
              <a:t>毒品危害</a:t>
            </a:r>
            <a:endPar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endParaRPr>
          </a:p>
          <a:p>
            <a:pPr>
              <a:lnSpc>
                <a:spcPct val="110000"/>
              </a:lnSpc>
              <a:buClrTx/>
              <a:buSzTx/>
            </a:pPr>
            <a:endPar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endParaRPr>
          </a:p>
        </p:txBody>
      </p:sp>
      <p:sp>
        <p:nvSpPr>
          <p:cNvPr id="7" name="矩形 6"/>
          <p:cNvSpPr/>
          <p:nvPr/>
        </p:nvSpPr>
        <p:spPr>
          <a:xfrm>
            <a:off x="0" y="9090025"/>
            <a:ext cx="431800" cy="612775"/>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cxnSp>
        <p:nvCxnSpPr>
          <p:cNvPr id="2" name="肘形连接符 1"/>
          <p:cNvCxnSpPr/>
          <p:nvPr/>
        </p:nvCxnSpPr>
        <p:spPr>
          <a:xfrm>
            <a:off x="6294438" y="9324975"/>
            <a:ext cx="923925" cy="944563"/>
          </a:xfrm>
          <a:prstGeom prst="bentConnector3">
            <a:avLst>
              <a:gd name="adj1" fmla="val 50069"/>
            </a:avLst>
          </a:prstGeom>
          <a:ln>
            <a:tailEnd type="arrow"/>
          </a:ln>
        </p:spPr>
        <p:style>
          <a:lnRef idx="1">
            <a:schemeClr val="accent1"/>
          </a:lnRef>
          <a:fillRef idx="0">
            <a:schemeClr val="accent1"/>
          </a:fillRef>
          <a:effectRef idx="0">
            <a:schemeClr val="accent1"/>
          </a:effectRef>
          <a:fontRef idx="minor">
            <a:schemeClr val="tx1"/>
          </a:fontRef>
        </p:style>
      </p:cxnSp>
      <p:pic>
        <p:nvPicPr>
          <p:cNvPr id="51205" name="图片 2" descr="D:\2019\岳阳禁毒展厅\再改呀\效果图\JPEG\010111.jpg010111"/>
          <p:cNvPicPr>
            <a:picLocks noChangeAspect="1"/>
          </p:cNvPicPr>
          <p:nvPr/>
        </p:nvPicPr>
        <p:blipFill>
          <a:blip r:embed="rId3"/>
          <a:srcRect/>
          <a:stretch>
            <a:fillRect/>
          </a:stretch>
        </p:blipFill>
        <p:spPr>
          <a:xfrm>
            <a:off x="0" y="-5080"/>
            <a:ext cx="15111730" cy="8524240"/>
          </a:xfrm>
          <a:prstGeom prst="rect">
            <a:avLst/>
          </a:prstGeom>
          <a:noFill/>
          <a:ln w="9525">
            <a:noFill/>
          </a:ln>
        </p:spPr>
      </p:pic>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70355" y="9023350"/>
            <a:ext cx="11010900" cy="720725"/>
          </a:xfrm>
          <a:prstGeom prst="rect">
            <a:avLst/>
          </a:prstGeom>
          <a:noFill/>
        </p:spPr>
        <p:txBody>
          <a:bodyPr wrap="square" rtlCol="0">
            <a:spAutoFit/>
          </a:bodyPr>
          <a:lstStyle/>
          <a:p>
            <a:pPr algn="just" defTabSz="914400">
              <a:lnSpc>
                <a:spcPct val="150000"/>
              </a:lnSpc>
            </a:pPr>
            <a:r>
              <a:rPr lang="en-US" altLang="zh-CN" sz="1365" noProof="1">
                <a:latin typeface="微软雅黑" panose="020B0503020204020204" charset="-122"/>
                <a:ea typeface="微软雅黑" panose="020B0503020204020204" charset="-122"/>
                <a:cs typeface="微软雅黑" panose="020B0503020204020204" charset="-122"/>
                <a:sym typeface="+mn-ea"/>
              </a:rPr>
              <a:t>    </a:t>
            </a:r>
            <a:r>
              <a:rPr altLang="zh-CN" sz="1360">
                <a:latin typeface="微软雅黑" panose="020B0503020204020204" charset="-122"/>
                <a:ea typeface="微软雅黑" panose="020B0503020204020204" charset="-122"/>
                <a:cs typeface="微软雅黑" panose="020B0503020204020204" charset="-122"/>
                <a:sym typeface="+mn-ea"/>
              </a:rPr>
              <a:t>吸毒危害巨大，当和驾驶联系起来，肇事不言而喻，罪恶更为深重。毒驾模拟体验系统，让参观者超现实体验毒瘾发作时与吸毒后出现的幻想错觉、反应迟缓等恶性感官，导致肢体行为错乱，驾驶失控，发生严重车祸，造成巨大伤亡，由此自警，坚决抵制毒驾。</a:t>
            </a:r>
            <a:endParaRPr altLang="zh-CN" sz="1365" noProof="1">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431800" y="9023350"/>
            <a:ext cx="1257300" cy="974090"/>
          </a:xfrm>
          <a:prstGeom prst="rect">
            <a:avLst/>
          </a:prstGeom>
          <a:noFill/>
        </p:spPr>
        <p:txBody>
          <a:bodyPr wrap="square" rtlCol="0" anchor="t">
            <a:spAutoFit/>
          </a:bodyPr>
          <a:lstStyle/>
          <a:p>
            <a:pPr>
              <a:lnSpc>
                <a:spcPct val="110000"/>
              </a:lnSpc>
              <a:buClrTx/>
              <a:buSzTx/>
            </a:pPr>
            <a:r>
              <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rPr>
              <a:t>第三部分 </a:t>
            </a:r>
            <a:r>
              <a:rPr lang="zh-CN" altLang="en-US" sz="1735" b="1">
                <a:solidFill>
                  <a:srgbClr val="1E4649"/>
                </a:solidFill>
                <a:latin typeface="微软雅黑" panose="020B0503020204020204" charset="-122"/>
                <a:ea typeface="微软雅黑" panose="020B0503020204020204" charset="-122"/>
                <a:cs typeface="微软雅黑" panose="020B0503020204020204" charset="-122"/>
                <a:sym typeface="+mn-ea"/>
              </a:rPr>
              <a:t>毒品危害</a:t>
            </a:r>
            <a:endPar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endParaRPr>
          </a:p>
          <a:p>
            <a:pPr>
              <a:lnSpc>
                <a:spcPct val="110000"/>
              </a:lnSpc>
              <a:buClrTx/>
              <a:buSzTx/>
            </a:pPr>
            <a:endPar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endParaRPr>
          </a:p>
        </p:txBody>
      </p:sp>
      <p:sp>
        <p:nvSpPr>
          <p:cNvPr id="7" name="矩形 6"/>
          <p:cNvSpPr/>
          <p:nvPr/>
        </p:nvSpPr>
        <p:spPr>
          <a:xfrm>
            <a:off x="0" y="9090025"/>
            <a:ext cx="431800" cy="612775"/>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cxnSp>
        <p:nvCxnSpPr>
          <p:cNvPr id="2" name="肘形连接符 1"/>
          <p:cNvCxnSpPr/>
          <p:nvPr/>
        </p:nvCxnSpPr>
        <p:spPr>
          <a:xfrm>
            <a:off x="6294438" y="9324975"/>
            <a:ext cx="923925" cy="944563"/>
          </a:xfrm>
          <a:prstGeom prst="bentConnector3">
            <a:avLst>
              <a:gd name="adj1" fmla="val 50069"/>
            </a:avLst>
          </a:prstGeom>
          <a:ln>
            <a:tailEnd type="arrow"/>
          </a:ln>
        </p:spPr>
        <p:style>
          <a:lnRef idx="1">
            <a:schemeClr val="accent1"/>
          </a:lnRef>
          <a:fillRef idx="0">
            <a:schemeClr val="accent1"/>
          </a:fillRef>
          <a:effectRef idx="0">
            <a:schemeClr val="accent1"/>
          </a:effectRef>
          <a:fontRef idx="minor">
            <a:schemeClr val="tx1"/>
          </a:fontRef>
        </p:style>
      </p:cxnSp>
      <p:pic>
        <p:nvPicPr>
          <p:cNvPr id="51205" name="图片 2" descr="C:\Users\Administrator\Desktop\0.23\02222.jpg02222"/>
          <p:cNvPicPr>
            <a:picLocks noChangeAspect="1"/>
          </p:cNvPicPr>
          <p:nvPr/>
        </p:nvPicPr>
        <p:blipFill>
          <a:blip r:embed="rId3"/>
          <a:srcRect/>
          <a:stretch>
            <a:fillRect/>
          </a:stretch>
        </p:blipFill>
        <p:spPr>
          <a:xfrm>
            <a:off x="3810" y="479425"/>
            <a:ext cx="15111730" cy="7555865"/>
          </a:xfrm>
          <a:prstGeom prst="rect">
            <a:avLst/>
          </a:prstGeom>
          <a:noFill/>
          <a:ln w="9525">
            <a:noFill/>
          </a:ln>
        </p:spPr>
      </p:pic>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1570355" y="9023350"/>
            <a:ext cx="11010900" cy="720725"/>
          </a:xfrm>
          <a:prstGeom prst="rect">
            <a:avLst/>
          </a:prstGeom>
          <a:noFill/>
        </p:spPr>
        <p:txBody>
          <a:bodyPr wrap="square" rtlCol="0">
            <a:spAutoFit/>
          </a:bodyPr>
          <a:lstStyle/>
          <a:p>
            <a:pPr algn="just" defTabSz="914400">
              <a:lnSpc>
                <a:spcPct val="150000"/>
              </a:lnSpc>
            </a:pPr>
            <a:r>
              <a:rPr lang="en-US" altLang="zh-CN" sz="1365" noProof="1">
                <a:latin typeface="微软雅黑" panose="020B0503020204020204" charset="-122"/>
                <a:ea typeface="微软雅黑" panose="020B0503020204020204" charset="-122"/>
                <a:cs typeface="微软雅黑" panose="020B0503020204020204" charset="-122"/>
                <a:sym typeface="+mn-ea"/>
              </a:rPr>
              <a:t>     </a:t>
            </a:r>
            <a:r>
              <a:rPr lang="en-US" altLang="zh-CN" sz="1360">
                <a:latin typeface="微软雅黑" panose="020B0503020204020204" charset="-122"/>
                <a:ea typeface="微软雅黑" panose="020B0503020204020204" charset="-122"/>
                <a:cs typeface="微软雅黑" panose="020B0503020204020204" charset="-122"/>
                <a:sym typeface="+mn-ea"/>
              </a:rPr>
              <a:t> </a:t>
            </a:r>
            <a:r>
              <a:rPr altLang="zh-CN" sz="1360">
                <a:latin typeface="微软雅黑" panose="020B0503020204020204" charset="-122"/>
                <a:ea typeface="微软雅黑" panose="020B0503020204020204" charset="-122"/>
                <a:cs typeface="微软雅黑" panose="020B0503020204020204" charset="-122"/>
                <a:sym typeface="+mn-ea"/>
              </a:rPr>
              <a:t>吸毒危害VR体验，参观者通过体验设备，瞬间感受吸毒后的状态——出现恶心难受，头昏目眩，视觉扭曲的幻觉、反应迟缓、双手颤抖、错误判断物体的位置等等。让参与者在互动体验中感受</a:t>
            </a:r>
            <a:r>
              <a:rPr lang="zh-CN" sz="1360">
                <a:latin typeface="微软雅黑" panose="020B0503020204020204" charset="-122"/>
                <a:ea typeface="微软雅黑" panose="020B0503020204020204" charset="-122"/>
                <a:cs typeface="微软雅黑" panose="020B0503020204020204" charset="-122"/>
                <a:sym typeface="+mn-ea"/>
              </a:rPr>
              <a:t>吸毒毒害，心理从此抵触，反对毒品，坚决支持禁毒。</a:t>
            </a:r>
            <a:endParaRPr altLang="zh-CN" sz="1365" noProof="1">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431800" y="9023350"/>
            <a:ext cx="1257300" cy="974090"/>
          </a:xfrm>
          <a:prstGeom prst="rect">
            <a:avLst/>
          </a:prstGeom>
          <a:noFill/>
        </p:spPr>
        <p:txBody>
          <a:bodyPr wrap="square" rtlCol="0" anchor="t">
            <a:spAutoFit/>
          </a:bodyPr>
          <a:lstStyle/>
          <a:p>
            <a:pPr>
              <a:lnSpc>
                <a:spcPct val="110000"/>
              </a:lnSpc>
              <a:buClrTx/>
              <a:buSzTx/>
            </a:pPr>
            <a:r>
              <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rPr>
              <a:t>第三部分 </a:t>
            </a:r>
            <a:r>
              <a:rPr lang="zh-CN" altLang="en-US" sz="1735" b="1">
                <a:solidFill>
                  <a:srgbClr val="1E4649"/>
                </a:solidFill>
                <a:latin typeface="微软雅黑" panose="020B0503020204020204" charset="-122"/>
                <a:ea typeface="微软雅黑" panose="020B0503020204020204" charset="-122"/>
                <a:cs typeface="微软雅黑" panose="020B0503020204020204" charset="-122"/>
                <a:sym typeface="+mn-ea"/>
              </a:rPr>
              <a:t>毒品危害</a:t>
            </a:r>
            <a:endPar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endParaRPr>
          </a:p>
          <a:p>
            <a:pPr>
              <a:lnSpc>
                <a:spcPct val="110000"/>
              </a:lnSpc>
              <a:buClrTx/>
              <a:buSzTx/>
            </a:pPr>
            <a:endPar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endParaRPr>
          </a:p>
        </p:txBody>
      </p:sp>
      <p:pic>
        <p:nvPicPr>
          <p:cNvPr id="52227" name="图片 5" descr="D:\2019\岳阳禁毒展厅\再改呀\效果图\JPEG\7.jpg7"/>
          <p:cNvPicPr>
            <a:picLocks noChangeAspect="1"/>
          </p:cNvPicPr>
          <p:nvPr/>
        </p:nvPicPr>
        <p:blipFill>
          <a:blip r:embed="rId3"/>
          <a:srcRect/>
          <a:stretch>
            <a:fillRect/>
          </a:stretch>
        </p:blipFill>
        <p:spPr>
          <a:xfrm>
            <a:off x="0" y="-10795"/>
            <a:ext cx="15153005" cy="8517890"/>
          </a:xfrm>
          <a:prstGeom prst="rect">
            <a:avLst/>
          </a:prstGeom>
          <a:noFill/>
          <a:ln w="9525">
            <a:noFill/>
          </a:ln>
        </p:spPr>
      </p:pic>
      <p:sp>
        <p:nvSpPr>
          <p:cNvPr id="8" name="矩形 7"/>
          <p:cNvSpPr/>
          <p:nvPr/>
        </p:nvSpPr>
        <p:spPr>
          <a:xfrm>
            <a:off x="0" y="9090025"/>
            <a:ext cx="431800" cy="612775"/>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31800" y="9023350"/>
            <a:ext cx="1257300" cy="974090"/>
          </a:xfrm>
          <a:prstGeom prst="rect">
            <a:avLst/>
          </a:prstGeom>
          <a:noFill/>
        </p:spPr>
        <p:txBody>
          <a:bodyPr wrap="square" rtlCol="0" anchor="t">
            <a:spAutoFit/>
          </a:bodyPr>
          <a:lstStyle/>
          <a:p>
            <a:pPr>
              <a:lnSpc>
                <a:spcPct val="110000"/>
              </a:lnSpc>
              <a:buClrTx/>
              <a:buSzTx/>
            </a:pPr>
            <a:r>
              <a:rPr lang="en-US" altLang="zh-CN" sz="1735" b="1" noProof="1">
                <a:solidFill>
                  <a:schemeClr val="accent1">
                    <a:lumMod val="25000"/>
                  </a:schemeClr>
                </a:solidFill>
                <a:latin typeface="微软雅黑" panose="020B0503020204020204" charset="-122"/>
                <a:ea typeface="微软雅黑" panose="020B0503020204020204" charset="-122"/>
                <a:cs typeface="微软雅黑" panose="020B0503020204020204" charset="-122"/>
                <a:sym typeface="+mn-ea"/>
              </a:rPr>
              <a:t>第四部分</a:t>
            </a:r>
          </a:p>
          <a:p>
            <a:pPr>
              <a:lnSpc>
                <a:spcPct val="110000"/>
              </a:lnSpc>
              <a:buClrTx/>
              <a:buSzTx/>
            </a:pPr>
            <a:r>
              <a:rPr lang="zh-CN" altLang="en-US" sz="1735" b="1" noProof="1">
                <a:solidFill>
                  <a:srgbClr val="1E4649"/>
                </a:solidFill>
                <a:latin typeface="微软雅黑" panose="020B0503020204020204" charset="-122"/>
                <a:ea typeface="微软雅黑" panose="020B0503020204020204" charset="-122"/>
                <a:cs typeface="微软雅黑" panose="020B0503020204020204" charset="-122"/>
                <a:sym typeface="+mn-ea"/>
              </a:rPr>
              <a:t>毒情形势</a:t>
            </a:r>
            <a:endPar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endParaRPr>
          </a:p>
          <a:p>
            <a:pPr>
              <a:lnSpc>
                <a:spcPct val="110000"/>
              </a:lnSpc>
              <a:buClrTx/>
              <a:buSzTx/>
            </a:pPr>
            <a:endPar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1570355" y="9023350"/>
            <a:ext cx="10968990" cy="1039495"/>
          </a:xfrm>
          <a:prstGeom prst="rect">
            <a:avLst/>
          </a:prstGeom>
          <a:noFill/>
        </p:spPr>
        <p:txBody>
          <a:bodyPr wrap="square" rtlCol="0">
            <a:spAutoFit/>
          </a:bodyPr>
          <a:lstStyle/>
          <a:p>
            <a:pPr algn="just" defTabSz="914400">
              <a:lnSpc>
                <a:spcPct val="150000"/>
              </a:lnSpc>
            </a:pPr>
            <a:r>
              <a:rPr lang="en-US" altLang="zh-CN" sz="1365" noProof="1">
                <a:latin typeface="微软雅黑" panose="020B0503020204020204" charset="-122"/>
                <a:ea typeface="微软雅黑" panose="020B0503020204020204" charset="-122"/>
                <a:cs typeface="微软雅黑" panose="020B0503020204020204" charset="-122"/>
                <a:sym typeface="+mn-ea"/>
              </a:rPr>
              <a:t>      </a:t>
            </a:r>
            <a:r>
              <a:rPr altLang="zh-CN" sz="1365" noProof="1">
                <a:latin typeface="微软雅黑" panose="020B0503020204020204" charset="-122"/>
                <a:ea typeface="微软雅黑" panose="020B0503020204020204" charset="-122"/>
                <a:cs typeface="微软雅黑" panose="020B0503020204020204" charset="-122"/>
                <a:sym typeface="+mn-ea"/>
              </a:rPr>
              <a:t>当前，全球毒品问题持续泛滥。受此影响，国内毒情形势严峻，岳阳毒患也不容乐观。此部分充分利用造型，丰富空间层次，讲述国内、省市毒情态势等内容。 触摸屏互动装置结合图文造型，系统的展示省市各地毒情，参观者通过互动屏灵活选择，详细了解毒情基本态势，由此提高对毒品的警惕性和对禁毒的积极性。</a:t>
            </a:r>
            <a:r>
              <a:rPr lang="zh-CN" sz="1365" noProof="1">
                <a:latin typeface="微软雅黑" panose="020B0503020204020204" charset="-122"/>
                <a:ea typeface="微软雅黑" panose="020B0503020204020204" charset="-122"/>
                <a:cs typeface="微软雅黑" panose="020B0503020204020204" charset="-122"/>
                <a:sym typeface="+mn-ea"/>
              </a:rPr>
              <a:t>制毒工厂场景还原，触目惊心，再现制毒之恐怖与危害深远。</a:t>
            </a:r>
          </a:p>
        </p:txBody>
      </p:sp>
      <p:sp>
        <p:nvSpPr>
          <p:cNvPr id="7" name="矩形 6"/>
          <p:cNvSpPr/>
          <p:nvPr/>
        </p:nvSpPr>
        <p:spPr>
          <a:xfrm>
            <a:off x="0" y="9090025"/>
            <a:ext cx="431800" cy="612775"/>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54276" name="图片 1" descr="D:\2019\岳阳禁毒展厅\再改呀\效果图\JPEG\01.jpg01"/>
          <p:cNvPicPr>
            <a:picLocks noChangeAspect="1"/>
          </p:cNvPicPr>
          <p:nvPr/>
        </p:nvPicPr>
        <p:blipFill>
          <a:blip r:embed="rId3"/>
          <a:srcRect/>
          <a:stretch>
            <a:fillRect/>
          </a:stretch>
        </p:blipFill>
        <p:spPr>
          <a:xfrm>
            <a:off x="1570355" y="2284095"/>
            <a:ext cx="10891520" cy="6123940"/>
          </a:xfrm>
          <a:prstGeom prst="rect">
            <a:avLst/>
          </a:prstGeom>
          <a:noFill/>
          <a:ln w="9525">
            <a:noFill/>
          </a:ln>
        </p:spPr>
      </p:pic>
      <p:cxnSp>
        <p:nvCxnSpPr>
          <p:cNvPr id="15" name="肘形连接符 14"/>
          <p:cNvCxnSpPr/>
          <p:nvPr/>
        </p:nvCxnSpPr>
        <p:spPr>
          <a:xfrm rot="16200000">
            <a:off x="3314065" y="2847975"/>
            <a:ext cx="4410710" cy="1199515"/>
          </a:xfrm>
          <a:prstGeom prst="bentConnector3">
            <a:avLst>
              <a:gd name="adj1" fmla="val 49993"/>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 name="肘形连接符 1"/>
          <p:cNvCxnSpPr/>
          <p:nvPr/>
        </p:nvCxnSpPr>
        <p:spPr>
          <a:xfrm rot="16200000" flipV="1">
            <a:off x="9338628" y="1991360"/>
            <a:ext cx="3325813" cy="1716088"/>
          </a:xfrm>
          <a:prstGeom prst="bentConnector3">
            <a:avLst>
              <a:gd name="adj1" fmla="val 73558"/>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49154" name="Picture 3" descr="C:\Users\Administrator\Desktop\未标题-1.png"/>
          <p:cNvPicPr>
            <a:picLocks noChangeAspect="1"/>
          </p:cNvPicPr>
          <p:nvPr/>
        </p:nvPicPr>
        <p:blipFill>
          <a:blip r:embed="rId4"/>
          <a:stretch>
            <a:fillRect/>
          </a:stretch>
        </p:blipFill>
        <p:spPr>
          <a:xfrm>
            <a:off x="493395" y="92710"/>
            <a:ext cx="576263" cy="1081088"/>
          </a:xfrm>
          <a:prstGeom prst="rect">
            <a:avLst/>
          </a:prstGeom>
          <a:noFill/>
          <a:ln w="9525">
            <a:noFill/>
          </a:ln>
        </p:spPr>
      </p:pic>
      <p:sp>
        <p:nvSpPr>
          <p:cNvPr id="49156" name="Text Box 8"/>
          <p:cNvSpPr txBox="1"/>
          <p:nvPr/>
        </p:nvSpPr>
        <p:spPr>
          <a:xfrm>
            <a:off x="1207770" y="418148"/>
            <a:ext cx="2892425" cy="768350"/>
          </a:xfrm>
          <a:prstGeom prst="rect">
            <a:avLst/>
          </a:prstGeom>
          <a:noFill/>
          <a:ln w="9525">
            <a:noFill/>
          </a:ln>
        </p:spPr>
        <p:txBody>
          <a:bodyPr wrap="square" anchor="t">
            <a:spAutoFit/>
          </a:bodyPr>
          <a:lstStyle/>
          <a:p>
            <a:pPr>
              <a:lnSpc>
                <a:spcPct val="110000"/>
              </a:lnSpc>
              <a:buSzTx/>
            </a:pPr>
            <a:r>
              <a:rPr lang="en-US" altLang="zh-CN" sz="2000" b="1">
                <a:solidFill>
                  <a:schemeClr val="accent1">
                    <a:lumMod val="25000"/>
                  </a:schemeClr>
                </a:solidFill>
                <a:latin typeface="微软雅黑" panose="020B0503020204020204" charset="-122"/>
                <a:ea typeface="微软雅黑" panose="020B0503020204020204" charset="-122"/>
                <a:cs typeface="微软雅黑" panose="020B0503020204020204" charset="-122"/>
                <a:sym typeface="+mn-ea"/>
              </a:rPr>
              <a:t>第四部分  </a:t>
            </a:r>
            <a:r>
              <a:rPr lang="zh-CN" altLang="en-US" sz="2000" b="1">
                <a:solidFill>
                  <a:srgbClr val="1E4649"/>
                </a:solidFill>
                <a:latin typeface="微软雅黑" panose="020B0503020204020204" charset="-122"/>
                <a:ea typeface="微软雅黑" panose="020B0503020204020204" charset="-122"/>
                <a:cs typeface="微软雅黑" panose="020B0503020204020204" charset="-122"/>
                <a:sym typeface="+mn-ea"/>
              </a:rPr>
              <a:t>毒情形势</a:t>
            </a:r>
            <a:endParaRPr lang="en-US" altLang="zh-CN" sz="2000" b="1" noProof="1">
              <a:solidFill>
                <a:srgbClr val="1E4649"/>
              </a:solidFill>
              <a:latin typeface="微软雅黑" panose="020B0503020204020204" charset="-122"/>
              <a:ea typeface="微软雅黑" panose="020B0503020204020204" charset="-122"/>
              <a:cs typeface="微软雅黑" panose="020B0503020204020204" charset="-122"/>
              <a:sym typeface="+mn-ea"/>
            </a:endParaRPr>
          </a:p>
          <a:p>
            <a:pPr>
              <a:lnSpc>
                <a:spcPct val="110000"/>
              </a:lnSpc>
              <a:buSzTx/>
            </a:pPr>
            <a:endParaRPr lang="zh-CN" altLang="en-US" sz="2000" b="1" dirty="0">
              <a:solidFill>
                <a:srgbClr val="1E4649"/>
              </a:solidFill>
              <a:latin typeface="微软雅黑" panose="020B0503020204020204" charset="-122"/>
              <a:ea typeface="微软雅黑" panose="020B0503020204020204" charset="-122"/>
              <a:sym typeface="宋体" panose="02010600030101010101" pitchFamily="2" charset="-122"/>
            </a:endParaRPr>
          </a:p>
        </p:txBody>
      </p:sp>
      <p:sp>
        <p:nvSpPr>
          <p:cNvPr id="4" name="文本框 3"/>
          <p:cNvSpPr txBox="1"/>
          <p:nvPr/>
        </p:nvSpPr>
        <p:spPr>
          <a:xfrm>
            <a:off x="8771890" y="464820"/>
            <a:ext cx="2504440" cy="721995"/>
          </a:xfrm>
          <a:prstGeom prst="rect">
            <a:avLst/>
          </a:prstGeom>
          <a:noFill/>
        </p:spPr>
        <p:txBody>
          <a:bodyPr wrap="square" rtlCol="0" anchor="t">
            <a:spAutoFit/>
          </a:bodyPr>
          <a:lstStyle/>
          <a:p>
            <a:r>
              <a:rPr lang="zh-CN" sz="1365">
                <a:latin typeface="微软雅黑" panose="020B0503020204020204" charset="-122"/>
                <a:ea typeface="微软雅黑" panose="020B0503020204020204" charset="-122"/>
                <a:cs typeface="微软雅黑" panose="020B0503020204020204" charset="-122"/>
                <a:sym typeface="+mn-ea"/>
              </a:rPr>
              <a:t>参观者通过</a:t>
            </a:r>
            <a:r>
              <a:rPr lang="en-US" altLang="zh-CN" sz="1365">
                <a:latin typeface="微软雅黑" panose="020B0503020204020204" charset="-122"/>
                <a:ea typeface="微软雅黑" panose="020B0503020204020204" charset="-122"/>
                <a:cs typeface="微软雅黑" panose="020B0503020204020204" charset="-122"/>
                <a:sym typeface="+mn-ea"/>
              </a:rPr>
              <a:t>LED</a:t>
            </a:r>
            <a:r>
              <a:rPr lang="zh-CN" altLang="zh-CN" sz="1365">
                <a:latin typeface="微软雅黑" panose="020B0503020204020204" charset="-122"/>
                <a:ea typeface="微软雅黑" panose="020B0503020204020204" charset="-122"/>
                <a:cs typeface="微软雅黑" panose="020B0503020204020204" charset="-122"/>
                <a:sym typeface="+mn-ea"/>
              </a:rPr>
              <a:t>屏</a:t>
            </a:r>
            <a:r>
              <a:rPr lang="zh-CN" sz="1365">
                <a:latin typeface="微软雅黑" panose="020B0503020204020204" charset="-122"/>
                <a:ea typeface="微软雅黑" panose="020B0503020204020204" charset="-122"/>
                <a:cs typeface="微软雅黑" panose="020B0503020204020204" charset="-122"/>
                <a:sym typeface="+mn-ea"/>
              </a:rPr>
              <a:t>，详细了解毒情基本态势，由此提高对毒品的警惕性和对禁毒的积极性。</a:t>
            </a:r>
            <a:endParaRPr lang="zh-CN" sz="1365">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5291455" y="520700"/>
            <a:ext cx="2504440" cy="511810"/>
          </a:xfrm>
          <a:prstGeom prst="rect">
            <a:avLst/>
          </a:prstGeom>
          <a:noFill/>
        </p:spPr>
        <p:txBody>
          <a:bodyPr wrap="square" rtlCol="0" anchor="t">
            <a:spAutoFit/>
          </a:bodyPr>
          <a:lstStyle/>
          <a:p>
            <a:r>
              <a:rPr lang="zh-CN" sz="1365">
                <a:latin typeface="微软雅黑" panose="020B0503020204020204" charset="-122"/>
                <a:ea typeface="微软雅黑" panose="020B0503020204020204" charset="-122"/>
                <a:cs typeface="微软雅黑" panose="020B0503020204020204" charset="-122"/>
                <a:sym typeface="+mn-ea"/>
              </a:rPr>
              <a:t>观众通过查询屏了解相关制毒的危害，及毒品对人的伤害。</a:t>
            </a:r>
            <a:endParaRPr lang="zh-CN" sz="1365">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31800" y="9023350"/>
            <a:ext cx="1257300" cy="679450"/>
          </a:xfrm>
          <a:prstGeom prst="rect">
            <a:avLst/>
          </a:prstGeom>
          <a:noFill/>
        </p:spPr>
        <p:txBody>
          <a:bodyPr wrap="square" rtlCol="0" anchor="t">
            <a:spAutoFit/>
          </a:bodyPr>
          <a:lstStyle/>
          <a:p>
            <a:pPr>
              <a:lnSpc>
                <a:spcPct val="110000"/>
              </a:lnSpc>
              <a:buClrTx/>
              <a:buSzTx/>
            </a:pPr>
            <a:r>
              <a:rPr lang="en-US" altLang="zh-CN" sz="1735" b="1" noProof="1">
                <a:solidFill>
                  <a:schemeClr val="accent1">
                    <a:lumMod val="25000"/>
                  </a:schemeClr>
                </a:solidFill>
                <a:latin typeface="微软雅黑" panose="020B0503020204020204" charset="-122"/>
                <a:ea typeface="微软雅黑" panose="020B0503020204020204" charset="-122"/>
                <a:cs typeface="微软雅黑" panose="020B0503020204020204" charset="-122"/>
                <a:sym typeface="+mn-ea"/>
              </a:rPr>
              <a:t>第四部分</a:t>
            </a:r>
          </a:p>
          <a:p>
            <a:pPr>
              <a:lnSpc>
                <a:spcPct val="110000"/>
              </a:lnSpc>
              <a:buClrTx/>
              <a:buSzTx/>
            </a:pPr>
            <a:r>
              <a:rPr lang="zh-CN" altLang="en-US" sz="1735" b="1">
                <a:solidFill>
                  <a:srgbClr val="1E4649"/>
                </a:solidFill>
                <a:latin typeface="微软雅黑" panose="020B0503020204020204" charset="-122"/>
                <a:ea typeface="微软雅黑" panose="020B0503020204020204" charset="-122"/>
                <a:cs typeface="微软雅黑" panose="020B0503020204020204" charset="-122"/>
                <a:sym typeface="+mn-ea"/>
              </a:rPr>
              <a:t>毒情形势</a:t>
            </a:r>
            <a:endPar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1570355" y="9023350"/>
            <a:ext cx="11039475" cy="723265"/>
          </a:xfrm>
          <a:prstGeom prst="rect">
            <a:avLst/>
          </a:prstGeom>
          <a:noFill/>
        </p:spPr>
        <p:txBody>
          <a:bodyPr wrap="square" rtlCol="0">
            <a:spAutoFit/>
          </a:bodyPr>
          <a:lstStyle/>
          <a:p>
            <a:pPr algn="just" defTabSz="914400">
              <a:lnSpc>
                <a:spcPct val="150000"/>
              </a:lnSpc>
            </a:pPr>
            <a:r>
              <a:rPr lang="en-US" altLang="zh-CN" sz="1365" noProof="1">
                <a:latin typeface="微软雅黑" panose="020B0503020204020204" charset="-122"/>
                <a:ea typeface="微软雅黑" panose="020B0503020204020204" charset="-122"/>
                <a:cs typeface="微软雅黑" panose="020B0503020204020204" charset="-122"/>
                <a:sym typeface="+mn-ea"/>
              </a:rPr>
              <a:t>     </a:t>
            </a:r>
            <a:r>
              <a:rPr lang="zh-CN" altLang="en-US" sz="1365" noProof="1">
                <a:latin typeface="微软雅黑" panose="020B0503020204020204" charset="-122"/>
                <a:ea typeface="微软雅黑" panose="020B0503020204020204" charset="-122"/>
                <a:cs typeface="微软雅黑" panose="020B0503020204020204" charset="-122"/>
                <a:sym typeface="+mn-ea"/>
              </a:rPr>
              <a:t>制毒工厂场景还原，形式新颖，代入感强。通过场景真实再现制毒危害。杂乱的环境，恐怖的氛围，深刻反映毒品之害深远，也同时展示了制毒分子的疯狂恶毒，毫无人性。</a:t>
            </a:r>
          </a:p>
        </p:txBody>
      </p:sp>
      <p:sp>
        <p:nvSpPr>
          <p:cNvPr id="7" name="矩形 6"/>
          <p:cNvSpPr/>
          <p:nvPr/>
        </p:nvSpPr>
        <p:spPr>
          <a:xfrm>
            <a:off x="0" y="9090025"/>
            <a:ext cx="431800" cy="612775"/>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60420" name="图片 2" descr="D:\2019\岳阳禁毒展厅\再改呀\效果图\JPEG\03.jpg03"/>
          <p:cNvPicPr>
            <a:picLocks noChangeAspect="1"/>
          </p:cNvPicPr>
          <p:nvPr/>
        </p:nvPicPr>
        <p:blipFill>
          <a:blip r:embed="rId3"/>
          <a:srcRect/>
          <a:stretch>
            <a:fillRect/>
          </a:stretch>
        </p:blipFill>
        <p:spPr>
          <a:xfrm>
            <a:off x="0" y="-2540"/>
            <a:ext cx="15132050" cy="8481060"/>
          </a:xfrm>
          <a:prstGeom prst="rect">
            <a:avLst/>
          </a:prstGeom>
          <a:noFill/>
          <a:ln w="9525">
            <a:noFill/>
          </a:ln>
        </p:spPr>
      </p:pic>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31800" y="9023350"/>
            <a:ext cx="1257300" cy="679450"/>
          </a:xfrm>
          <a:prstGeom prst="rect">
            <a:avLst/>
          </a:prstGeom>
          <a:noFill/>
        </p:spPr>
        <p:txBody>
          <a:bodyPr wrap="square" rtlCol="0" anchor="t">
            <a:spAutoFit/>
          </a:bodyPr>
          <a:lstStyle/>
          <a:p>
            <a:pPr>
              <a:lnSpc>
                <a:spcPct val="110000"/>
              </a:lnSpc>
              <a:buClrTx/>
              <a:buSzTx/>
            </a:pPr>
            <a:r>
              <a:rPr lang="zh-CN" altLang="en-US" sz="1735" b="1" noProof="1">
                <a:solidFill>
                  <a:srgbClr val="1E4649"/>
                </a:solidFill>
                <a:latin typeface="微软雅黑" panose="020B0503020204020204" charset="-122"/>
                <a:ea typeface="微软雅黑" panose="020B0503020204020204" charset="-122"/>
                <a:cs typeface="微软雅黑" panose="020B0503020204020204" charset="-122"/>
                <a:sym typeface="+mn-ea"/>
              </a:rPr>
              <a:t>第五部分 禁毒</a:t>
            </a:r>
            <a:r>
              <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rPr>
              <a:t>战争</a:t>
            </a:r>
          </a:p>
        </p:txBody>
      </p:sp>
      <p:sp>
        <p:nvSpPr>
          <p:cNvPr id="20" name="文本框 19"/>
          <p:cNvSpPr txBox="1"/>
          <p:nvPr/>
        </p:nvSpPr>
        <p:spPr>
          <a:xfrm>
            <a:off x="1570038" y="9023350"/>
            <a:ext cx="13193713" cy="1039813"/>
          </a:xfrm>
          <a:prstGeom prst="rect">
            <a:avLst/>
          </a:prstGeom>
          <a:noFill/>
        </p:spPr>
        <p:txBody>
          <a:bodyPr wrap="square" rtlCol="0">
            <a:spAutoFit/>
          </a:bodyPr>
          <a:lstStyle/>
          <a:p>
            <a:pPr algn="just" defTabSz="914400">
              <a:lnSpc>
                <a:spcPct val="150000"/>
              </a:lnSpc>
            </a:pPr>
            <a:r>
              <a:rPr altLang="zh-CN" sz="1365" noProof="1">
                <a:latin typeface="微软雅黑" panose="020B0503020204020204" charset="-122"/>
                <a:ea typeface="微软雅黑" panose="020B0503020204020204" charset="-122"/>
                <a:cs typeface="微软雅黑" panose="020B0503020204020204" charset="-122"/>
                <a:sym typeface="+mn-ea"/>
              </a:rPr>
              <a:t>       毒品祸国殃民。2018年6月，习近平总书记就禁毒工作作出重要指示强调，要依法严厉打击毒品违法犯罪，加大重点地区整治力度，坚决摧毁制贩毒团伙网络，深挖涉毒黑恶势力及其“保护伞”，铲除毒品问题滋生蔓延的土壤。要坚持关口前移、预防为先，重点针对青少年等群体，深入开展毒品预防宣传教育，在全社会形成自觉抵制毒品的浓厚氛围。在此展区，</a:t>
            </a:r>
            <a:r>
              <a:rPr lang="zh-CN" sz="1365" noProof="1">
                <a:latin typeface="微软雅黑" panose="020B0503020204020204" charset="-122"/>
                <a:ea typeface="微软雅黑" panose="020B0503020204020204" charset="-122"/>
                <a:cs typeface="微软雅黑" panose="020B0503020204020204" charset="-122"/>
                <a:sym typeface="+mn-ea"/>
              </a:rPr>
              <a:t>重点呈现岳阳禁毒成果，禁毒先锋模范以及未来禁毒建设工作。明灯装置，彰显英雄风采，激励全面进行人民禁毒人民战争。</a:t>
            </a:r>
          </a:p>
        </p:txBody>
      </p:sp>
      <p:sp>
        <p:nvSpPr>
          <p:cNvPr id="7" name="矩形 6"/>
          <p:cNvSpPr/>
          <p:nvPr/>
        </p:nvSpPr>
        <p:spPr>
          <a:xfrm>
            <a:off x="0" y="9090025"/>
            <a:ext cx="431800" cy="612775"/>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62468" name="图片 2" descr="D:\2019\岳阳禁毒展厅\最后一稿\效果图\禁毒效果图、\JPEG\014.jpg014"/>
          <p:cNvPicPr>
            <a:picLocks noChangeAspect="1"/>
          </p:cNvPicPr>
          <p:nvPr/>
        </p:nvPicPr>
        <p:blipFill>
          <a:blip r:embed="rId3"/>
          <a:stretch>
            <a:fillRect/>
          </a:stretch>
        </p:blipFill>
        <p:spPr>
          <a:xfrm>
            <a:off x="0" y="-9525"/>
            <a:ext cx="15122525" cy="8489950"/>
          </a:xfrm>
          <a:prstGeom prst="rect">
            <a:avLst/>
          </a:prstGeom>
          <a:noFill/>
          <a:ln w="9525">
            <a:noFill/>
          </a:ln>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45"/>
          <p:cNvGrpSpPr/>
          <p:nvPr/>
        </p:nvGrpSpPr>
        <p:grpSpPr>
          <a:xfrm>
            <a:off x="1438275" y="6307138"/>
            <a:ext cx="1882775" cy="280987"/>
            <a:chOff x="1826" y="6647"/>
            <a:chExt cx="2392" cy="357"/>
          </a:xfrm>
        </p:grpSpPr>
        <p:sp>
          <p:nvSpPr>
            <p:cNvPr id="19" name="椭圆 18"/>
            <p:cNvSpPr/>
            <p:nvPr/>
          </p:nvSpPr>
          <p:spPr>
            <a:xfrm>
              <a:off x="1826" y="6727"/>
              <a:ext cx="227" cy="227"/>
            </a:xfrm>
            <a:prstGeom prst="ellipse">
              <a:avLst/>
            </a:prstGeom>
            <a:solidFill>
              <a:srgbClr val="C8E6E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00000"/>
                </a:lnSpc>
              </a:pPr>
              <a:endParaRPr lang="zh-CN" altLang="en-US" sz="100" strike="noStrike" noProof="1">
                <a:solidFill>
                  <a:schemeClr val="tx1">
                    <a:lumMod val="75000"/>
                    <a:lumOff val="25000"/>
                  </a:schemeClr>
                </a:solidFill>
              </a:endParaRPr>
            </a:p>
          </p:txBody>
        </p:sp>
        <p:sp>
          <p:nvSpPr>
            <p:cNvPr id="23" name="文本框 22"/>
            <p:cNvSpPr txBox="1"/>
            <p:nvPr/>
          </p:nvSpPr>
          <p:spPr>
            <a:xfrm>
              <a:off x="2166" y="6647"/>
              <a:ext cx="2052" cy="357"/>
            </a:xfrm>
            <a:prstGeom prst="rect">
              <a:avLst/>
            </a:prstGeom>
            <a:noFill/>
          </p:spPr>
          <p:txBody>
            <a:bodyPr wrap="square" rtlCol="0">
              <a:spAutoFit/>
            </a:bodyPr>
            <a:lstStyle/>
            <a:p>
              <a:r>
                <a:rPr lang="zh-CN" altLang="zh-CN" sz="1240" noProof="1">
                  <a:solidFill>
                    <a:schemeClr val="tx1">
                      <a:lumMod val="75000"/>
                      <a:lumOff val="25000"/>
                    </a:schemeClr>
                  </a:solidFill>
                  <a:latin typeface="微软雅黑" panose="020B0503020204020204" charset="-122"/>
                  <a:ea typeface="微软雅黑" panose="020B0503020204020204" charset="-122"/>
                  <a:cs typeface="+mn-cs"/>
                </a:rPr>
                <a:t>第一部分 禁毒历史</a:t>
              </a:r>
              <a:endParaRPr lang="zh-CN" altLang="zh-CN" sz="1240" noProof="1">
                <a:solidFill>
                  <a:schemeClr val="tx1">
                    <a:lumMod val="75000"/>
                    <a:lumOff val="25000"/>
                  </a:schemeClr>
                </a:solidFill>
                <a:latin typeface="微软雅黑" panose="020B0503020204020204" charset="-122"/>
                <a:ea typeface="微软雅黑" panose="020B0503020204020204" charset="-122"/>
              </a:endParaRPr>
            </a:p>
          </p:txBody>
        </p:sp>
      </p:grpSp>
      <p:grpSp>
        <p:nvGrpSpPr>
          <p:cNvPr id="25605" name="组合 42"/>
          <p:cNvGrpSpPr/>
          <p:nvPr/>
        </p:nvGrpSpPr>
        <p:grpSpPr>
          <a:xfrm>
            <a:off x="1438275" y="6615113"/>
            <a:ext cx="1882775" cy="280987"/>
            <a:chOff x="1826" y="7036"/>
            <a:chExt cx="2392" cy="357"/>
          </a:xfrm>
        </p:grpSpPr>
        <p:sp>
          <p:nvSpPr>
            <p:cNvPr id="32" name="椭圆 31"/>
            <p:cNvSpPr/>
            <p:nvPr/>
          </p:nvSpPr>
          <p:spPr>
            <a:xfrm>
              <a:off x="1826" y="7115"/>
              <a:ext cx="227" cy="227"/>
            </a:xfrm>
            <a:prstGeom prst="ellipse">
              <a:avLst/>
            </a:prstGeom>
            <a:solidFill>
              <a:srgbClr val="E8C4B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00000"/>
                </a:lnSpc>
              </a:pPr>
              <a:endParaRPr lang="zh-CN" altLang="en-US" sz="100" strike="noStrike" noProof="1">
                <a:solidFill>
                  <a:schemeClr val="tx1">
                    <a:lumMod val="75000"/>
                    <a:lumOff val="25000"/>
                  </a:schemeClr>
                </a:solidFill>
              </a:endParaRPr>
            </a:p>
          </p:txBody>
        </p:sp>
        <p:sp>
          <p:nvSpPr>
            <p:cNvPr id="33" name="文本框 32"/>
            <p:cNvSpPr txBox="1"/>
            <p:nvPr/>
          </p:nvSpPr>
          <p:spPr>
            <a:xfrm>
              <a:off x="2166" y="7036"/>
              <a:ext cx="2052" cy="357"/>
            </a:xfrm>
            <a:prstGeom prst="rect">
              <a:avLst/>
            </a:prstGeom>
            <a:noFill/>
          </p:spPr>
          <p:txBody>
            <a:bodyPr wrap="square" rtlCol="0">
              <a:spAutoFit/>
            </a:bodyPr>
            <a:lstStyle/>
            <a:p>
              <a:r>
                <a:rPr lang="zh-CN" altLang="zh-CN" sz="1240" noProof="1">
                  <a:solidFill>
                    <a:schemeClr val="tx1">
                      <a:lumMod val="75000"/>
                      <a:lumOff val="25000"/>
                    </a:schemeClr>
                  </a:solidFill>
                  <a:latin typeface="微软雅黑" panose="020B0503020204020204" charset="-122"/>
                  <a:ea typeface="微软雅黑" panose="020B0503020204020204" charset="-122"/>
                  <a:cs typeface="+mn-cs"/>
                </a:rPr>
                <a:t>第二部分 认识毒品</a:t>
              </a:r>
              <a:endParaRPr lang="zh-CN" altLang="zh-CN" sz="1240" noProof="1">
                <a:solidFill>
                  <a:schemeClr val="tx1">
                    <a:lumMod val="75000"/>
                    <a:lumOff val="25000"/>
                  </a:schemeClr>
                </a:solidFill>
                <a:latin typeface="微软雅黑" panose="020B0503020204020204" charset="-122"/>
                <a:ea typeface="微软雅黑" panose="020B0503020204020204" charset="-122"/>
              </a:endParaRPr>
            </a:p>
          </p:txBody>
        </p:sp>
      </p:grpSp>
      <p:grpSp>
        <p:nvGrpSpPr>
          <p:cNvPr id="25608" name="组合 39"/>
          <p:cNvGrpSpPr/>
          <p:nvPr/>
        </p:nvGrpSpPr>
        <p:grpSpPr>
          <a:xfrm>
            <a:off x="1438275" y="6923088"/>
            <a:ext cx="1882775" cy="280987"/>
            <a:chOff x="1826" y="7423"/>
            <a:chExt cx="2392" cy="357"/>
          </a:xfrm>
        </p:grpSpPr>
        <p:sp>
          <p:nvSpPr>
            <p:cNvPr id="35" name="椭圆 34"/>
            <p:cNvSpPr/>
            <p:nvPr/>
          </p:nvSpPr>
          <p:spPr>
            <a:xfrm>
              <a:off x="1826" y="7503"/>
              <a:ext cx="227" cy="227"/>
            </a:xfrm>
            <a:prstGeom prst="ellipse">
              <a:avLst/>
            </a:prstGeom>
            <a:solidFill>
              <a:srgbClr val="F2EBD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00000"/>
                </a:lnSpc>
              </a:pPr>
              <a:endParaRPr lang="zh-CN" altLang="en-US" sz="100" strike="noStrike" noProof="1">
                <a:solidFill>
                  <a:schemeClr val="tx1">
                    <a:lumMod val="75000"/>
                    <a:lumOff val="25000"/>
                  </a:schemeClr>
                </a:solidFill>
              </a:endParaRPr>
            </a:p>
          </p:txBody>
        </p:sp>
        <p:sp>
          <p:nvSpPr>
            <p:cNvPr id="36" name="文本框 35"/>
            <p:cNvSpPr txBox="1"/>
            <p:nvPr/>
          </p:nvSpPr>
          <p:spPr>
            <a:xfrm>
              <a:off x="2166" y="7423"/>
              <a:ext cx="2052" cy="357"/>
            </a:xfrm>
            <a:prstGeom prst="rect">
              <a:avLst/>
            </a:prstGeom>
            <a:noFill/>
          </p:spPr>
          <p:txBody>
            <a:bodyPr wrap="square" rtlCol="0">
              <a:spAutoFit/>
            </a:bodyPr>
            <a:lstStyle/>
            <a:p>
              <a:r>
                <a:rPr lang="zh-CN" altLang="zh-CN" sz="1240" noProof="1">
                  <a:solidFill>
                    <a:schemeClr val="tx1">
                      <a:lumMod val="75000"/>
                      <a:lumOff val="25000"/>
                    </a:schemeClr>
                  </a:solidFill>
                  <a:latin typeface="微软雅黑" panose="020B0503020204020204" charset="-122"/>
                  <a:ea typeface="微软雅黑" panose="020B0503020204020204" charset="-122"/>
                  <a:cs typeface="+mn-cs"/>
                </a:rPr>
                <a:t>第三部分 毒品危害</a:t>
              </a:r>
              <a:endParaRPr lang="zh-CN" altLang="zh-CN" sz="1240" noProof="1">
                <a:solidFill>
                  <a:schemeClr val="tx1">
                    <a:lumMod val="75000"/>
                    <a:lumOff val="25000"/>
                  </a:schemeClr>
                </a:solidFill>
                <a:latin typeface="微软雅黑" panose="020B0503020204020204" charset="-122"/>
                <a:ea typeface="微软雅黑" panose="020B0503020204020204" charset="-122"/>
              </a:endParaRPr>
            </a:p>
          </p:txBody>
        </p:sp>
      </p:grpSp>
      <p:grpSp>
        <p:nvGrpSpPr>
          <p:cNvPr id="25611" name="组合 36"/>
          <p:cNvGrpSpPr/>
          <p:nvPr/>
        </p:nvGrpSpPr>
        <p:grpSpPr>
          <a:xfrm>
            <a:off x="1438275" y="7231063"/>
            <a:ext cx="1882775" cy="280987"/>
            <a:chOff x="1826" y="7812"/>
            <a:chExt cx="2392" cy="357"/>
          </a:xfrm>
        </p:grpSpPr>
        <p:sp>
          <p:nvSpPr>
            <p:cNvPr id="38" name="椭圆 37"/>
            <p:cNvSpPr/>
            <p:nvPr/>
          </p:nvSpPr>
          <p:spPr>
            <a:xfrm>
              <a:off x="1826" y="7891"/>
              <a:ext cx="227" cy="227"/>
            </a:xfrm>
            <a:prstGeom prst="ellipse">
              <a:avLst/>
            </a:prstGeom>
            <a:solidFill>
              <a:srgbClr val="DEDEB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00000"/>
                </a:lnSpc>
              </a:pPr>
              <a:endParaRPr lang="zh-CN" altLang="en-US" sz="100" strike="noStrike" noProof="1">
                <a:solidFill>
                  <a:schemeClr val="tx1">
                    <a:lumMod val="75000"/>
                    <a:lumOff val="25000"/>
                  </a:schemeClr>
                </a:solidFill>
              </a:endParaRPr>
            </a:p>
          </p:txBody>
        </p:sp>
        <p:sp>
          <p:nvSpPr>
            <p:cNvPr id="39" name="文本框 38"/>
            <p:cNvSpPr txBox="1"/>
            <p:nvPr/>
          </p:nvSpPr>
          <p:spPr>
            <a:xfrm>
              <a:off x="2166" y="7812"/>
              <a:ext cx="2052" cy="357"/>
            </a:xfrm>
            <a:prstGeom prst="rect">
              <a:avLst/>
            </a:prstGeom>
            <a:noFill/>
          </p:spPr>
          <p:txBody>
            <a:bodyPr wrap="square" rtlCol="0">
              <a:spAutoFit/>
            </a:bodyPr>
            <a:lstStyle/>
            <a:p>
              <a:r>
                <a:rPr lang="zh-CN" altLang="zh-CN" sz="1240" noProof="1">
                  <a:solidFill>
                    <a:schemeClr val="tx1">
                      <a:lumMod val="75000"/>
                      <a:lumOff val="25000"/>
                    </a:schemeClr>
                  </a:solidFill>
                  <a:latin typeface="微软雅黑" panose="020B0503020204020204" charset="-122"/>
                  <a:ea typeface="微软雅黑" panose="020B0503020204020204" charset="-122"/>
                  <a:cs typeface="+mn-cs"/>
                </a:rPr>
                <a:t>第四部分 毒情形势</a:t>
              </a:r>
              <a:endParaRPr lang="zh-CN" altLang="zh-CN" sz="1240" noProof="1">
                <a:solidFill>
                  <a:schemeClr val="tx1">
                    <a:lumMod val="75000"/>
                    <a:lumOff val="25000"/>
                  </a:schemeClr>
                </a:solidFill>
                <a:latin typeface="微软雅黑" panose="020B0503020204020204" charset="-122"/>
                <a:ea typeface="微软雅黑" panose="020B0503020204020204" charset="-122"/>
              </a:endParaRPr>
            </a:p>
          </p:txBody>
        </p:sp>
      </p:grpSp>
      <p:grpSp>
        <p:nvGrpSpPr>
          <p:cNvPr id="25614" name="组合 33"/>
          <p:cNvGrpSpPr/>
          <p:nvPr/>
        </p:nvGrpSpPr>
        <p:grpSpPr>
          <a:xfrm>
            <a:off x="1438275" y="7539038"/>
            <a:ext cx="1882775" cy="280987"/>
            <a:chOff x="1826" y="8199"/>
            <a:chExt cx="2392" cy="357"/>
          </a:xfrm>
        </p:grpSpPr>
        <p:sp>
          <p:nvSpPr>
            <p:cNvPr id="41" name="椭圆 40"/>
            <p:cNvSpPr/>
            <p:nvPr/>
          </p:nvSpPr>
          <p:spPr>
            <a:xfrm>
              <a:off x="1826" y="8279"/>
              <a:ext cx="227" cy="227"/>
            </a:xfrm>
            <a:prstGeom prst="ellipse">
              <a:avLst/>
            </a:prstGeom>
            <a:solidFill>
              <a:srgbClr val="DCEE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00000"/>
                </a:lnSpc>
              </a:pPr>
              <a:endParaRPr lang="zh-CN" altLang="en-US" sz="100" strike="noStrike" noProof="1">
                <a:solidFill>
                  <a:schemeClr val="tx1">
                    <a:lumMod val="75000"/>
                    <a:lumOff val="25000"/>
                  </a:schemeClr>
                </a:solidFill>
              </a:endParaRPr>
            </a:p>
          </p:txBody>
        </p:sp>
        <p:sp>
          <p:nvSpPr>
            <p:cNvPr id="42" name="文本框 41"/>
            <p:cNvSpPr txBox="1"/>
            <p:nvPr/>
          </p:nvSpPr>
          <p:spPr>
            <a:xfrm>
              <a:off x="2166" y="8199"/>
              <a:ext cx="2052" cy="357"/>
            </a:xfrm>
            <a:prstGeom prst="rect">
              <a:avLst/>
            </a:prstGeom>
            <a:noFill/>
          </p:spPr>
          <p:txBody>
            <a:bodyPr wrap="square" rtlCol="0">
              <a:spAutoFit/>
            </a:bodyPr>
            <a:lstStyle/>
            <a:p>
              <a:r>
                <a:rPr lang="zh-CN" altLang="zh-CN" sz="1240" noProof="1">
                  <a:solidFill>
                    <a:schemeClr val="tx1">
                      <a:lumMod val="75000"/>
                      <a:lumOff val="25000"/>
                    </a:schemeClr>
                  </a:solidFill>
                  <a:latin typeface="微软雅黑" panose="020B0503020204020204" charset="-122"/>
                  <a:ea typeface="微软雅黑" panose="020B0503020204020204" charset="-122"/>
                  <a:cs typeface="+mn-cs"/>
                </a:rPr>
                <a:t>第五部分 禁毒战争</a:t>
              </a:r>
              <a:endParaRPr lang="zh-CN" altLang="zh-CN" sz="1240" noProof="1">
                <a:solidFill>
                  <a:schemeClr val="tx1">
                    <a:lumMod val="75000"/>
                    <a:lumOff val="25000"/>
                  </a:schemeClr>
                </a:solidFill>
                <a:latin typeface="微软雅黑" panose="020B0503020204020204" charset="-122"/>
                <a:ea typeface="微软雅黑" panose="020B0503020204020204" charset="-122"/>
              </a:endParaRPr>
            </a:p>
          </p:txBody>
        </p:sp>
      </p:grpSp>
      <p:grpSp>
        <p:nvGrpSpPr>
          <p:cNvPr id="25617" name="组合 30"/>
          <p:cNvGrpSpPr/>
          <p:nvPr/>
        </p:nvGrpSpPr>
        <p:grpSpPr>
          <a:xfrm>
            <a:off x="1438275" y="7847013"/>
            <a:ext cx="1882775" cy="280987"/>
            <a:chOff x="1826" y="8587"/>
            <a:chExt cx="2392" cy="357"/>
          </a:xfrm>
        </p:grpSpPr>
        <p:sp>
          <p:nvSpPr>
            <p:cNvPr id="44" name="椭圆 43"/>
            <p:cNvSpPr/>
            <p:nvPr/>
          </p:nvSpPr>
          <p:spPr>
            <a:xfrm>
              <a:off x="1826" y="8667"/>
              <a:ext cx="227" cy="227"/>
            </a:xfrm>
            <a:prstGeom prst="ellipse">
              <a:avLst/>
            </a:prstGeom>
            <a:solidFill>
              <a:srgbClr val="DADFF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00000"/>
                </a:lnSpc>
              </a:pPr>
              <a:endParaRPr lang="zh-CN" altLang="en-US" sz="100" strike="noStrike" noProof="1">
                <a:solidFill>
                  <a:schemeClr val="tx1">
                    <a:lumMod val="75000"/>
                    <a:lumOff val="25000"/>
                  </a:schemeClr>
                </a:solidFill>
              </a:endParaRPr>
            </a:p>
          </p:txBody>
        </p:sp>
        <p:sp>
          <p:nvSpPr>
            <p:cNvPr id="45" name="文本框 44"/>
            <p:cNvSpPr txBox="1"/>
            <p:nvPr/>
          </p:nvSpPr>
          <p:spPr>
            <a:xfrm>
              <a:off x="2166" y="8587"/>
              <a:ext cx="2052" cy="357"/>
            </a:xfrm>
            <a:prstGeom prst="rect">
              <a:avLst/>
            </a:prstGeom>
            <a:noFill/>
          </p:spPr>
          <p:txBody>
            <a:bodyPr wrap="square" rtlCol="0">
              <a:spAutoFit/>
            </a:bodyPr>
            <a:lstStyle/>
            <a:p>
              <a:r>
                <a:rPr lang="zh-CN" altLang="zh-CN" sz="1240" noProof="1">
                  <a:solidFill>
                    <a:schemeClr val="tx1">
                      <a:lumMod val="75000"/>
                      <a:lumOff val="25000"/>
                    </a:schemeClr>
                  </a:solidFill>
                  <a:latin typeface="微软雅黑" panose="020B0503020204020204" charset="-122"/>
                  <a:ea typeface="微软雅黑" panose="020B0503020204020204" charset="-122"/>
                  <a:cs typeface="+mn-cs"/>
                </a:rPr>
                <a:t>第六部分 毒品预防</a:t>
              </a:r>
              <a:endParaRPr lang="zh-CN" altLang="zh-CN" sz="1240" noProof="1">
                <a:solidFill>
                  <a:schemeClr val="tx1">
                    <a:lumMod val="75000"/>
                    <a:lumOff val="25000"/>
                  </a:schemeClr>
                </a:solidFill>
                <a:latin typeface="微软雅黑" panose="020B0503020204020204" charset="-122"/>
                <a:ea typeface="微软雅黑" panose="020B0503020204020204" charset="-122"/>
              </a:endParaRPr>
            </a:p>
          </p:txBody>
        </p:sp>
      </p:grpSp>
      <p:grpSp>
        <p:nvGrpSpPr>
          <p:cNvPr id="25620" name="组合 26"/>
          <p:cNvGrpSpPr/>
          <p:nvPr/>
        </p:nvGrpSpPr>
        <p:grpSpPr>
          <a:xfrm>
            <a:off x="1438275" y="8154988"/>
            <a:ext cx="1882775" cy="280987"/>
            <a:chOff x="1826" y="8975"/>
            <a:chExt cx="2392" cy="357"/>
          </a:xfrm>
        </p:grpSpPr>
        <p:sp>
          <p:nvSpPr>
            <p:cNvPr id="47" name="椭圆 46"/>
            <p:cNvSpPr/>
            <p:nvPr/>
          </p:nvSpPr>
          <p:spPr>
            <a:xfrm>
              <a:off x="1826" y="9055"/>
              <a:ext cx="227" cy="227"/>
            </a:xfrm>
            <a:prstGeom prst="ellipse">
              <a:avLst/>
            </a:prstGeom>
            <a:solidFill>
              <a:srgbClr val="EDCDC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00000"/>
                </a:lnSpc>
              </a:pPr>
              <a:endParaRPr lang="zh-CN" altLang="en-US" sz="100" strike="noStrike" noProof="1">
                <a:solidFill>
                  <a:schemeClr val="tx1">
                    <a:lumMod val="75000"/>
                    <a:lumOff val="25000"/>
                  </a:schemeClr>
                </a:solidFill>
              </a:endParaRPr>
            </a:p>
          </p:txBody>
        </p:sp>
        <p:sp>
          <p:nvSpPr>
            <p:cNvPr id="48" name="文本框 47"/>
            <p:cNvSpPr txBox="1"/>
            <p:nvPr/>
          </p:nvSpPr>
          <p:spPr>
            <a:xfrm>
              <a:off x="2166" y="8975"/>
              <a:ext cx="2052" cy="357"/>
            </a:xfrm>
            <a:prstGeom prst="rect">
              <a:avLst/>
            </a:prstGeom>
            <a:noFill/>
          </p:spPr>
          <p:txBody>
            <a:bodyPr wrap="square" rtlCol="0">
              <a:spAutoFit/>
            </a:bodyPr>
            <a:lstStyle/>
            <a:p>
              <a:r>
                <a:rPr lang="zh-CN" altLang="zh-CN" sz="1240" noProof="1">
                  <a:solidFill>
                    <a:schemeClr val="tx1">
                      <a:lumMod val="75000"/>
                      <a:lumOff val="25000"/>
                    </a:schemeClr>
                  </a:solidFill>
                  <a:latin typeface="微软雅黑" panose="020B0503020204020204" charset="-122"/>
                  <a:ea typeface="微软雅黑" panose="020B0503020204020204" charset="-122"/>
                  <a:cs typeface="+mn-cs"/>
                </a:rPr>
                <a:t>多功能厅</a:t>
              </a:r>
              <a:endParaRPr lang="zh-CN" altLang="zh-CN" sz="1240" noProof="1">
                <a:solidFill>
                  <a:schemeClr val="tx1">
                    <a:lumMod val="75000"/>
                    <a:lumOff val="25000"/>
                  </a:schemeClr>
                </a:solidFill>
                <a:latin typeface="微软雅黑" panose="020B0503020204020204" charset="-122"/>
                <a:ea typeface="微软雅黑" panose="020B0503020204020204" charset="-122"/>
              </a:endParaRPr>
            </a:p>
          </p:txBody>
        </p:sp>
      </p:grpSp>
      <p:grpSp>
        <p:nvGrpSpPr>
          <p:cNvPr id="25623" name="组合 16"/>
          <p:cNvGrpSpPr/>
          <p:nvPr/>
        </p:nvGrpSpPr>
        <p:grpSpPr>
          <a:xfrm>
            <a:off x="1438275" y="8461375"/>
            <a:ext cx="1882775" cy="282575"/>
            <a:chOff x="1826" y="9357"/>
            <a:chExt cx="2392" cy="357"/>
          </a:xfrm>
        </p:grpSpPr>
        <p:sp>
          <p:nvSpPr>
            <p:cNvPr id="50" name="椭圆 49"/>
            <p:cNvSpPr/>
            <p:nvPr/>
          </p:nvSpPr>
          <p:spPr>
            <a:xfrm>
              <a:off x="1826" y="9437"/>
              <a:ext cx="227" cy="227"/>
            </a:xfrm>
            <a:prstGeom prst="ellipse">
              <a:avLst/>
            </a:prstGeom>
            <a:solidFill>
              <a:srgbClr val="BAC4D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00000"/>
                </a:lnSpc>
              </a:pPr>
              <a:endParaRPr lang="zh-CN" altLang="en-US" sz="100" strike="noStrike" noProof="1">
                <a:solidFill>
                  <a:schemeClr val="tx1">
                    <a:lumMod val="75000"/>
                    <a:lumOff val="25000"/>
                  </a:schemeClr>
                </a:solidFill>
              </a:endParaRPr>
            </a:p>
          </p:txBody>
        </p:sp>
        <p:sp>
          <p:nvSpPr>
            <p:cNvPr id="51" name="文本框 50"/>
            <p:cNvSpPr txBox="1"/>
            <p:nvPr/>
          </p:nvSpPr>
          <p:spPr>
            <a:xfrm>
              <a:off x="2166" y="9357"/>
              <a:ext cx="2052" cy="357"/>
            </a:xfrm>
            <a:prstGeom prst="rect">
              <a:avLst/>
            </a:prstGeom>
            <a:noFill/>
          </p:spPr>
          <p:txBody>
            <a:bodyPr wrap="square" rtlCol="0">
              <a:spAutoFit/>
            </a:bodyPr>
            <a:lstStyle/>
            <a:p>
              <a:r>
                <a:rPr lang="zh-CN" altLang="zh-CN" sz="1240" noProof="1">
                  <a:solidFill>
                    <a:schemeClr val="tx1">
                      <a:lumMod val="75000"/>
                      <a:lumOff val="25000"/>
                    </a:schemeClr>
                  </a:solidFill>
                  <a:latin typeface="微软雅黑" panose="020B0503020204020204" charset="-122"/>
                  <a:ea typeface="微软雅黑" panose="020B0503020204020204" charset="-122"/>
                  <a:cs typeface="+mn-cs"/>
                </a:rPr>
                <a:t>办公室</a:t>
              </a:r>
              <a:endParaRPr lang="zh-CN" altLang="zh-CN" sz="1240" noProof="1">
                <a:solidFill>
                  <a:schemeClr val="tx1">
                    <a:lumMod val="75000"/>
                    <a:lumOff val="25000"/>
                  </a:schemeClr>
                </a:solidFill>
                <a:latin typeface="微软雅黑" panose="020B0503020204020204" charset="-122"/>
                <a:ea typeface="微软雅黑" panose="020B0503020204020204" charset="-122"/>
              </a:endParaRPr>
            </a:p>
          </p:txBody>
        </p:sp>
      </p:grpSp>
      <p:sp>
        <p:nvSpPr>
          <p:cNvPr id="138" name="文本框 137"/>
          <p:cNvSpPr txBox="1"/>
          <p:nvPr/>
        </p:nvSpPr>
        <p:spPr>
          <a:xfrm>
            <a:off x="1257300" y="5167313"/>
            <a:ext cx="1698625" cy="320675"/>
          </a:xfrm>
          <a:prstGeom prst="rect">
            <a:avLst/>
          </a:prstGeom>
          <a:noFill/>
        </p:spPr>
        <p:txBody>
          <a:bodyPr wrap="square" rtlCol="0">
            <a:spAutoFit/>
          </a:bodyPr>
          <a:lstStyle/>
          <a:p>
            <a:r>
              <a:rPr lang="zh-CN" altLang="zh-CN" sz="1490" b="1" noProof="1">
                <a:solidFill>
                  <a:schemeClr val="tx1">
                    <a:lumMod val="75000"/>
                    <a:lumOff val="25000"/>
                  </a:schemeClr>
                </a:solidFill>
                <a:latin typeface="微软雅黑" panose="020B0503020204020204" charset="-122"/>
                <a:ea typeface="微软雅黑" panose="020B0503020204020204" charset="-122"/>
                <a:cs typeface="+mn-cs"/>
              </a:rPr>
              <a:t>内容分布</a:t>
            </a:r>
            <a:endParaRPr lang="zh-CN" altLang="zh-CN" sz="1490" b="1" noProof="1">
              <a:solidFill>
                <a:schemeClr val="tx1">
                  <a:lumMod val="75000"/>
                  <a:lumOff val="25000"/>
                </a:schemeClr>
              </a:solidFill>
              <a:latin typeface="微软雅黑" panose="020B0503020204020204" charset="-122"/>
              <a:ea typeface="微软雅黑" panose="020B0503020204020204" charset="-122"/>
            </a:endParaRPr>
          </a:p>
        </p:txBody>
      </p:sp>
      <p:grpSp>
        <p:nvGrpSpPr>
          <p:cNvPr id="25627" name="组合 14"/>
          <p:cNvGrpSpPr/>
          <p:nvPr/>
        </p:nvGrpSpPr>
        <p:grpSpPr>
          <a:xfrm>
            <a:off x="1435100" y="5716588"/>
            <a:ext cx="1517650" cy="225425"/>
            <a:chOff x="1550" y="5924"/>
            <a:chExt cx="1927" cy="285"/>
          </a:xfrm>
        </p:grpSpPr>
        <p:sp>
          <p:nvSpPr>
            <p:cNvPr id="9" name="椭圆 8"/>
            <p:cNvSpPr/>
            <p:nvPr/>
          </p:nvSpPr>
          <p:spPr>
            <a:xfrm>
              <a:off x="1550" y="5967"/>
              <a:ext cx="227" cy="227"/>
            </a:xfrm>
            <a:prstGeom prst="ellipse">
              <a:avLst/>
            </a:prstGeom>
            <a:solidFill>
              <a:srgbClr val="CCE7E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0000"/>
                </a:lnSpc>
              </a:pPr>
              <a:endParaRPr lang="zh-CN" altLang="en-US" sz="100" strike="noStrike" noProof="1">
                <a:solidFill>
                  <a:schemeClr val="tx1">
                    <a:lumMod val="75000"/>
                    <a:lumOff val="25000"/>
                  </a:schemeClr>
                </a:solidFill>
              </a:endParaRPr>
            </a:p>
          </p:txBody>
        </p:sp>
        <p:sp>
          <p:nvSpPr>
            <p:cNvPr id="14" name="文本框 13"/>
            <p:cNvSpPr txBox="1"/>
            <p:nvPr/>
          </p:nvSpPr>
          <p:spPr>
            <a:xfrm>
              <a:off x="1890" y="5924"/>
              <a:ext cx="1587" cy="285"/>
            </a:xfrm>
            <a:prstGeom prst="rect">
              <a:avLst/>
            </a:prstGeom>
            <a:noFill/>
          </p:spPr>
          <p:txBody>
            <a:bodyPr wrap="square" rtlCol="0">
              <a:spAutoFit/>
            </a:bodyPr>
            <a:lstStyle/>
            <a:p>
              <a:pPr>
                <a:lnSpc>
                  <a:spcPct val="70000"/>
                </a:lnSpc>
              </a:pPr>
              <a:r>
                <a:rPr lang="zh-CN" altLang="zh-CN" sz="1240" noProof="1">
                  <a:solidFill>
                    <a:schemeClr val="tx1">
                      <a:lumMod val="75000"/>
                      <a:lumOff val="25000"/>
                    </a:schemeClr>
                  </a:solidFill>
                  <a:latin typeface="微软雅黑" panose="020B0503020204020204" charset="-122"/>
                  <a:ea typeface="微软雅黑" panose="020B0503020204020204" charset="-122"/>
                  <a:cs typeface="+mn-cs"/>
                </a:rPr>
                <a:t>序厅</a:t>
              </a:r>
              <a:endParaRPr lang="zh-CN" altLang="zh-CN" sz="1240" noProof="1">
                <a:solidFill>
                  <a:schemeClr val="tx1">
                    <a:lumMod val="75000"/>
                    <a:lumOff val="25000"/>
                  </a:schemeClr>
                </a:solidFill>
                <a:latin typeface="微软雅黑" panose="020B0503020204020204" charset="-122"/>
                <a:ea typeface="微软雅黑" panose="020B0503020204020204" charset="-122"/>
              </a:endParaRPr>
            </a:p>
          </p:txBody>
        </p:sp>
      </p:grpSp>
      <p:grpSp>
        <p:nvGrpSpPr>
          <p:cNvPr id="25630" name="组合 10"/>
          <p:cNvGrpSpPr/>
          <p:nvPr/>
        </p:nvGrpSpPr>
        <p:grpSpPr>
          <a:xfrm>
            <a:off x="1438275" y="6056313"/>
            <a:ext cx="1517650" cy="223837"/>
            <a:chOff x="1550" y="5924"/>
            <a:chExt cx="1927" cy="285"/>
          </a:xfrm>
        </p:grpSpPr>
        <p:sp>
          <p:nvSpPr>
            <p:cNvPr id="12" name="椭圆 11"/>
            <p:cNvSpPr/>
            <p:nvPr/>
          </p:nvSpPr>
          <p:spPr>
            <a:xfrm>
              <a:off x="1550" y="5967"/>
              <a:ext cx="227" cy="227"/>
            </a:xfrm>
            <a:prstGeom prst="ellipse">
              <a:avLst/>
            </a:prstGeom>
            <a:solidFill>
              <a:srgbClr val="AADBE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lnSpc>
                  <a:spcPct val="10000"/>
                </a:lnSpc>
              </a:pPr>
              <a:endParaRPr lang="zh-CN" altLang="en-US" sz="100" strike="noStrike" noProof="1">
                <a:solidFill>
                  <a:schemeClr val="tx1">
                    <a:lumMod val="75000"/>
                    <a:lumOff val="25000"/>
                  </a:schemeClr>
                </a:solidFill>
              </a:endParaRPr>
            </a:p>
          </p:txBody>
        </p:sp>
        <p:sp>
          <p:nvSpPr>
            <p:cNvPr id="13" name="文本框 12"/>
            <p:cNvSpPr txBox="1"/>
            <p:nvPr/>
          </p:nvSpPr>
          <p:spPr>
            <a:xfrm>
              <a:off x="1890" y="5924"/>
              <a:ext cx="1587" cy="285"/>
            </a:xfrm>
            <a:prstGeom prst="rect">
              <a:avLst/>
            </a:prstGeom>
            <a:noFill/>
          </p:spPr>
          <p:txBody>
            <a:bodyPr wrap="square" rtlCol="0">
              <a:spAutoFit/>
            </a:bodyPr>
            <a:lstStyle/>
            <a:p>
              <a:pPr>
                <a:lnSpc>
                  <a:spcPct val="70000"/>
                </a:lnSpc>
              </a:pPr>
              <a:r>
                <a:rPr lang="zh-CN" altLang="zh-CN" sz="1240" noProof="1">
                  <a:solidFill>
                    <a:schemeClr val="tx1">
                      <a:lumMod val="75000"/>
                      <a:lumOff val="25000"/>
                    </a:schemeClr>
                  </a:solidFill>
                  <a:latin typeface="微软雅黑" panose="020B0503020204020204" charset="-122"/>
                  <a:ea typeface="微软雅黑" panose="020B0503020204020204" charset="-122"/>
                  <a:cs typeface="+mn-cs"/>
                </a:rPr>
                <a:t>引厅</a:t>
              </a:r>
              <a:endParaRPr lang="zh-CN" altLang="zh-CN" sz="1240" noProof="1">
                <a:solidFill>
                  <a:schemeClr val="tx1">
                    <a:lumMod val="75000"/>
                    <a:lumOff val="25000"/>
                  </a:schemeClr>
                </a:solidFill>
                <a:latin typeface="微软雅黑" panose="020B0503020204020204" charset="-122"/>
                <a:ea typeface="微软雅黑" panose="020B0503020204020204" charset="-122"/>
              </a:endParaRPr>
            </a:p>
          </p:txBody>
        </p:sp>
      </p:grpSp>
      <p:sp>
        <p:nvSpPr>
          <p:cNvPr id="49" name="文本框 48"/>
          <p:cNvSpPr txBox="1"/>
          <p:nvPr/>
        </p:nvSpPr>
        <p:spPr>
          <a:xfrm>
            <a:off x="752475" y="908050"/>
            <a:ext cx="2084388" cy="778510"/>
          </a:xfrm>
          <a:prstGeom prst="rect">
            <a:avLst/>
          </a:prstGeom>
          <a:noFill/>
          <a:ln w="9525">
            <a:noFill/>
          </a:ln>
        </p:spPr>
        <p:txBody>
          <a:bodyPr wrap="square">
            <a:spAutoFit/>
          </a:bodyPr>
          <a:lstStyle/>
          <a:p>
            <a:pPr algn="ctr">
              <a:lnSpc>
                <a:spcPct val="150000"/>
              </a:lnSpc>
            </a:pPr>
            <a:r>
              <a:rPr lang="zh-CN" sz="2975" b="1" noProof="1">
                <a:solidFill>
                  <a:schemeClr val="tx1">
                    <a:lumMod val="85000"/>
                    <a:lumOff val="15000"/>
                  </a:schemeClr>
                </a:solidFill>
                <a:effectLst>
                  <a:outerShdw blurRad="38100" dist="25400" dir="5400000" algn="ctr" rotWithShape="0">
                    <a:srgbClr val="6E747A">
                      <a:alpha val="43000"/>
                    </a:srgbClr>
                  </a:outerShdw>
                </a:effectLst>
                <a:latin typeface="+mj-ea"/>
                <a:ea typeface="+mj-ea"/>
                <a:cs typeface="+mn-cs"/>
                <a:sym typeface="+mn-ea"/>
              </a:rPr>
              <a:t>平面布局</a:t>
            </a:r>
          </a:p>
        </p:txBody>
      </p:sp>
      <p:cxnSp>
        <p:nvCxnSpPr>
          <p:cNvPr id="52" name="直接连接符 51"/>
          <p:cNvCxnSpPr/>
          <p:nvPr/>
        </p:nvCxnSpPr>
        <p:spPr>
          <a:xfrm>
            <a:off x="1254125" y="1708150"/>
            <a:ext cx="1082675"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pic>
        <p:nvPicPr>
          <p:cNvPr id="8" name="图片 7" descr="角标"/>
          <p:cNvPicPr>
            <a:picLocks noChangeAspect="1"/>
          </p:cNvPicPr>
          <p:nvPr/>
        </p:nvPicPr>
        <p:blipFill>
          <a:blip r:embed="rId3"/>
          <a:stretch>
            <a:fillRect/>
          </a:stretch>
        </p:blipFill>
        <p:spPr>
          <a:xfrm>
            <a:off x="12969240" y="186055"/>
            <a:ext cx="1974215" cy="650240"/>
          </a:xfrm>
          <a:prstGeom prst="rect">
            <a:avLst/>
          </a:prstGeom>
        </p:spPr>
      </p:pic>
      <p:grpSp>
        <p:nvGrpSpPr>
          <p:cNvPr id="4" name="组合 3"/>
          <p:cNvGrpSpPr/>
          <p:nvPr/>
        </p:nvGrpSpPr>
        <p:grpSpPr>
          <a:xfrm>
            <a:off x="2837180" y="1094740"/>
            <a:ext cx="10691495" cy="8739505"/>
            <a:chOff x="4468" y="1724"/>
            <a:chExt cx="16837" cy="13763"/>
          </a:xfrm>
        </p:grpSpPr>
        <p:pic>
          <p:nvPicPr>
            <p:cNvPr id="25601" name="图片 1" descr="C:\Users\Administrator\Desktop\gai\新改平面图-Model.png新改平面图-Model"/>
            <p:cNvPicPr>
              <a:picLocks noChangeAspect="1"/>
            </p:cNvPicPr>
            <p:nvPr/>
          </p:nvPicPr>
          <p:blipFill rotWithShape="1">
            <a:blip r:embed="rId4"/>
            <a:srcRect l="20388"/>
            <a:stretch>
              <a:fillRect/>
            </a:stretch>
          </p:blipFill>
          <p:spPr>
            <a:xfrm rot="10800000">
              <a:off x="4468" y="1724"/>
              <a:ext cx="16837" cy="13763"/>
            </a:xfrm>
            <a:prstGeom prst="rect">
              <a:avLst/>
            </a:prstGeom>
            <a:noFill/>
            <a:ln w="9525">
              <a:noFill/>
            </a:ln>
          </p:spPr>
        </p:pic>
        <p:sp>
          <p:nvSpPr>
            <p:cNvPr id="2" name="文本框 1"/>
            <p:cNvSpPr txBox="1"/>
            <p:nvPr/>
          </p:nvSpPr>
          <p:spPr>
            <a:xfrm>
              <a:off x="14179" y="8959"/>
              <a:ext cx="5684" cy="436"/>
            </a:xfrm>
            <a:prstGeom prst="rect">
              <a:avLst/>
            </a:prstGeom>
            <a:noFill/>
          </p:spPr>
          <p:txBody>
            <a:bodyPr wrap="square" rtlCol="0">
              <a:spAutoFit/>
            </a:bodyPr>
            <a:lstStyle/>
            <a:p>
              <a:r>
                <a:rPr lang="zh-CN" altLang="en-US" sz="1200" b="1" smtClean="0">
                  <a:latin typeface="+mn-ea"/>
                  <a:ea typeface="+mn-ea"/>
                </a:rPr>
                <a:t>序厅 </a:t>
              </a:r>
              <a:r>
                <a:rPr lang="en-US" altLang="zh-CN" sz="1200" b="1" smtClean="0">
                  <a:latin typeface="+mn-ea"/>
                  <a:ea typeface="+mn-ea"/>
                </a:rPr>
                <a:t>170</a:t>
              </a:r>
              <a:r>
                <a:rPr lang="zh-CN" altLang="en-US" sz="1200" b="1" smtClean="0">
                  <a:latin typeface="+mn-ea"/>
                  <a:ea typeface="+mn-ea"/>
                </a:rPr>
                <a:t>平方米</a:t>
              </a:r>
              <a:endParaRPr lang="zh-CN" altLang="en-US" sz="1200" b="1">
                <a:latin typeface="+mn-ea"/>
                <a:ea typeface="+mn-ea"/>
              </a:endParaRPr>
            </a:p>
          </p:txBody>
        </p:sp>
        <p:sp>
          <p:nvSpPr>
            <p:cNvPr id="40" name="文本框 39"/>
            <p:cNvSpPr txBox="1"/>
            <p:nvPr/>
          </p:nvSpPr>
          <p:spPr>
            <a:xfrm>
              <a:off x="14533" y="7924"/>
              <a:ext cx="2154" cy="364"/>
            </a:xfrm>
            <a:prstGeom prst="rect">
              <a:avLst/>
            </a:prstGeom>
            <a:noFill/>
          </p:spPr>
          <p:txBody>
            <a:bodyPr wrap="square" rtlCol="0">
              <a:spAutoFit/>
            </a:bodyPr>
            <a:lstStyle/>
            <a:p>
              <a:r>
                <a:rPr lang="zh-CN" altLang="en-US" sz="900" smtClean="0">
                  <a:latin typeface="+mn-ea"/>
                  <a:ea typeface="+mn-ea"/>
                </a:rPr>
                <a:t>“无尽深渊”装置</a:t>
              </a:r>
              <a:endParaRPr lang="zh-CN" altLang="en-US" sz="900">
                <a:latin typeface="+mn-ea"/>
                <a:ea typeface="+mn-ea"/>
              </a:endParaRPr>
            </a:p>
          </p:txBody>
        </p:sp>
        <p:sp>
          <p:nvSpPr>
            <p:cNvPr id="43" name="文本框 42"/>
            <p:cNvSpPr txBox="1"/>
            <p:nvPr/>
          </p:nvSpPr>
          <p:spPr>
            <a:xfrm>
              <a:off x="15136" y="8668"/>
              <a:ext cx="2154" cy="364"/>
            </a:xfrm>
            <a:prstGeom prst="rect">
              <a:avLst/>
            </a:prstGeom>
            <a:noFill/>
          </p:spPr>
          <p:txBody>
            <a:bodyPr wrap="square" rtlCol="0">
              <a:spAutoFit/>
            </a:bodyPr>
            <a:lstStyle/>
            <a:p>
              <a:r>
                <a:rPr lang="zh-CN" altLang="en-US" sz="900">
                  <a:latin typeface="+mn-ea"/>
                  <a:ea typeface="+mn-ea"/>
                </a:rPr>
                <a:t>警钟</a:t>
              </a:r>
            </a:p>
          </p:txBody>
        </p:sp>
        <p:sp>
          <p:nvSpPr>
            <p:cNvPr id="46" name="文本框 45"/>
            <p:cNvSpPr txBox="1"/>
            <p:nvPr/>
          </p:nvSpPr>
          <p:spPr>
            <a:xfrm>
              <a:off x="17205" y="9395"/>
              <a:ext cx="2154" cy="364"/>
            </a:xfrm>
            <a:prstGeom prst="rect">
              <a:avLst/>
            </a:prstGeom>
            <a:noFill/>
          </p:spPr>
          <p:txBody>
            <a:bodyPr wrap="square" rtlCol="0">
              <a:spAutoFit/>
            </a:bodyPr>
            <a:lstStyle/>
            <a:p>
              <a:r>
                <a:rPr lang="zh-CN" altLang="en-US" sz="900" smtClean="0">
                  <a:latin typeface="+mn-ea"/>
                  <a:ea typeface="+mn-ea"/>
                </a:rPr>
                <a:t>前言</a:t>
              </a:r>
              <a:endParaRPr lang="zh-CN" altLang="en-US" sz="900">
                <a:latin typeface="+mn-ea"/>
                <a:ea typeface="+mn-ea"/>
              </a:endParaRPr>
            </a:p>
          </p:txBody>
        </p:sp>
        <p:sp>
          <p:nvSpPr>
            <p:cNvPr id="54" name="文本框 53"/>
            <p:cNvSpPr txBox="1"/>
            <p:nvPr/>
          </p:nvSpPr>
          <p:spPr>
            <a:xfrm>
              <a:off x="11229" y="7684"/>
              <a:ext cx="1752" cy="822"/>
            </a:xfrm>
            <a:prstGeom prst="rect">
              <a:avLst/>
            </a:prstGeom>
            <a:noFill/>
          </p:spPr>
          <p:txBody>
            <a:bodyPr wrap="square" rtlCol="0">
              <a:spAutoFit/>
            </a:bodyPr>
            <a:lstStyle/>
            <a:p>
              <a:r>
                <a:rPr lang="zh-CN" altLang="en-US" sz="1400" b="1" smtClean="0">
                  <a:latin typeface="+mn-ea"/>
                  <a:ea typeface="+mn-ea"/>
                </a:rPr>
                <a:t>引厅 </a:t>
              </a:r>
              <a:endParaRPr lang="en-US" altLang="zh-CN" sz="1400" b="1" smtClean="0">
                <a:latin typeface="+mn-ea"/>
                <a:ea typeface="+mn-ea"/>
              </a:endParaRPr>
            </a:p>
            <a:p>
              <a:r>
                <a:rPr lang="en-US" altLang="zh-CN" sz="1400" b="1" smtClean="0">
                  <a:latin typeface="+mn-ea"/>
                  <a:ea typeface="+mn-ea"/>
                </a:rPr>
                <a:t>65</a:t>
              </a:r>
              <a:r>
                <a:rPr lang="zh-CN" altLang="en-US" sz="1400" b="1" smtClean="0">
                  <a:latin typeface="+mn-ea"/>
                  <a:ea typeface="+mn-ea"/>
                </a:rPr>
                <a:t>平方米</a:t>
              </a:r>
              <a:endParaRPr lang="zh-CN" altLang="en-US" sz="1400" b="1">
                <a:latin typeface="+mn-ea"/>
                <a:ea typeface="+mn-ea"/>
              </a:endParaRPr>
            </a:p>
          </p:txBody>
        </p:sp>
        <p:sp>
          <p:nvSpPr>
            <p:cNvPr id="57" name="文本框 56"/>
            <p:cNvSpPr txBox="1"/>
            <p:nvPr/>
          </p:nvSpPr>
          <p:spPr>
            <a:xfrm>
              <a:off x="10265" y="9696"/>
              <a:ext cx="1752" cy="1016"/>
            </a:xfrm>
            <a:prstGeom prst="rect">
              <a:avLst/>
            </a:prstGeom>
            <a:noFill/>
          </p:spPr>
          <p:txBody>
            <a:bodyPr wrap="square" rtlCol="0">
              <a:spAutoFit/>
            </a:bodyPr>
            <a:lstStyle/>
            <a:p>
              <a:r>
                <a:rPr lang="zh-CN" altLang="en-US" sz="1200" b="1" smtClean="0">
                  <a:latin typeface="+mn-ea"/>
                  <a:ea typeface="+mn-ea"/>
                </a:rPr>
                <a:t>第一部分</a:t>
              </a:r>
              <a:endParaRPr lang="en-US" altLang="zh-CN" sz="1200" b="1" smtClean="0">
                <a:latin typeface="+mn-ea"/>
                <a:ea typeface="+mn-ea"/>
              </a:endParaRPr>
            </a:p>
            <a:p>
              <a:r>
                <a:rPr lang="zh-CN" altLang="en-US" sz="1200" b="1" smtClean="0">
                  <a:latin typeface="+mn-ea"/>
                  <a:ea typeface="+mn-ea"/>
                </a:rPr>
                <a:t>禁毒历史</a:t>
              </a:r>
              <a:endParaRPr lang="en-US" altLang="zh-CN" sz="1200" b="1" smtClean="0">
                <a:latin typeface="+mn-ea"/>
                <a:ea typeface="+mn-ea"/>
              </a:endParaRPr>
            </a:p>
            <a:p>
              <a:r>
                <a:rPr lang="en-US" altLang="zh-CN" sz="1200" b="1" smtClean="0">
                  <a:latin typeface="+mn-ea"/>
                  <a:ea typeface="+mn-ea"/>
                </a:rPr>
                <a:t>105</a:t>
              </a:r>
              <a:r>
                <a:rPr lang="zh-CN" altLang="en-US" sz="1200" b="1" smtClean="0">
                  <a:latin typeface="+mn-ea"/>
                  <a:ea typeface="+mn-ea"/>
                </a:rPr>
                <a:t>平方米</a:t>
              </a:r>
              <a:endParaRPr lang="zh-CN" altLang="en-US" sz="1200" b="1">
                <a:latin typeface="+mn-ea"/>
                <a:ea typeface="+mn-ea"/>
              </a:endParaRPr>
            </a:p>
          </p:txBody>
        </p:sp>
        <p:sp>
          <p:nvSpPr>
            <p:cNvPr id="58" name="文本框 57"/>
            <p:cNvSpPr txBox="1"/>
            <p:nvPr/>
          </p:nvSpPr>
          <p:spPr>
            <a:xfrm>
              <a:off x="11229" y="11242"/>
              <a:ext cx="1159" cy="582"/>
            </a:xfrm>
            <a:prstGeom prst="rect">
              <a:avLst/>
            </a:prstGeom>
            <a:noFill/>
          </p:spPr>
          <p:txBody>
            <a:bodyPr wrap="square" rtlCol="0">
              <a:spAutoFit/>
            </a:bodyPr>
            <a:lstStyle/>
            <a:p>
              <a:r>
                <a:rPr lang="zh-CN" altLang="en-US" sz="900" smtClean="0">
                  <a:latin typeface="+mn-ea"/>
                  <a:ea typeface="+mn-ea"/>
                </a:rPr>
                <a:t>第一组</a:t>
              </a:r>
              <a:endParaRPr lang="en-US" altLang="zh-CN" sz="900" smtClean="0">
                <a:latin typeface="+mn-ea"/>
                <a:ea typeface="+mn-ea"/>
              </a:endParaRPr>
            </a:p>
            <a:p>
              <a:r>
                <a:rPr lang="zh-CN" altLang="en-US" sz="900">
                  <a:latin typeface="+mn-ea"/>
                  <a:ea typeface="+mn-ea"/>
                </a:rPr>
                <a:t>鸦</a:t>
              </a:r>
              <a:r>
                <a:rPr lang="zh-CN" altLang="en-US" sz="900" smtClean="0">
                  <a:latin typeface="+mn-ea"/>
                  <a:ea typeface="+mn-ea"/>
                </a:rPr>
                <a:t>片巨祸</a:t>
              </a:r>
              <a:endParaRPr lang="zh-CN" altLang="en-US" sz="900">
                <a:latin typeface="+mn-ea"/>
                <a:ea typeface="+mn-ea"/>
              </a:endParaRPr>
            </a:p>
          </p:txBody>
        </p:sp>
        <p:sp>
          <p:nvSpPr>
            <p:cNvPr id="59" name="文本框 58"/>
            <p:cNvSpPr txBox="1"/>
            <p:nvPr/>
          </p:nvSpPr>
          <p:spPr>
            <a:xfrm>
              <a:off x="10649" y="11983"/>
              <a:ext cx="1159" cy="582"/>
            </a:xfrm>
            <a:prstGeom prst="rect">
              <a:avLst/>
            </a:prstGeom>
            <a:noFill/>
          </p:spPr>
          <p:txBody>
            <a:bodyPr wrap="square" rtlCol="0">
              <a:spAutoFit/>
            </a:bodyPr>
            <a:lstStyle/>
            <a:p>
              <a:r>
                <a:rPr lang="zh-CN" altLang="en-US" sz="900" smtClean="0">
                  <a:latin typeface="+mn-ea"/>
                  <a:ea typeface="+mn-ea"/>
                </a:rPr>
                <a:t>第二组</a:t>
              </a:r>
              <a:endParaRPr lang="en-US" altLang="zh-CN" sz="900" smtClean="0">
                <a:latin typeface="+mn-ea"/>
                <a:ea typeface="+mn-ea"/>
              </a:endParaRPr>
            </a:p>
            <a:p>
              <a:r>
                <a:rPr lang="zh-CN" altLang="en-US" sz="900" smtClean="0">
                  <a:latin typeface="+mn-ea"/>
                  <a:ea typeface="+mn-ea"/>
                </a:rPr>
                <a:t>禁烟运动</a:t>
              </a:r>
              <a:endParaRPr lang="zh-CN" altLang="en-US" sz="900">
                <a:latin typeface="+mn-ea"/>
                <a:ea typeface="+mn-ea"/>
              </a:endParaRPr>
            </a:p>
          </p:txBody>
        </p:sp>
        <p:sp>
          <p:nvSpPr>
            <p:cNvPr id="61" name="文本框 60"/>
            <p:cNvSpPr txBox="1"/>
            <p:nvPr/>
          </p:nvSpPr>
          <p:spPr>
            <a:xfrm>
              <a:off x="8412" y="12457"/>
              <a:ext cx="1752" cy="1016"/>
            </a:xfrm>
            <a:prstGeom prst="rect">
              <a:avLst/>
            </a:prstGeom>
            <a:noFill/>
          </p:spPr>
          <p:txBody>
            <a:bodyPr wrap="square" rtlCol="0">
              <a:spAutoFit/>
            </a:bodyPr>
            <a:lstStyle/>
            <a:p>
              <a:r>
                <a:rPr lang="zh-CN" altLang="en-US" sz="1200" b="1" smtClean="0">
                  <a:latin typeface="+mn-ea"/>
                  <a:ea typeface="+mn-ea"/>
                </a:rPr>
                <a:t>第二部分</a:t>
              </a:r>
              <a:endParaRPr lang="en-US" altLang="zh-CN" sz="1200" b="1" smtClean="0">
                <a:latin typeface="+mn-ea"/>
                <a:ea typeface="+mn-ea"/>
              </a:endParaRPr>
            </a:p>
            <a:p>
              <a:r>
                <a:rPr lang="zh-CN" altLang="en-US" sz="1200" b="1" smtClean="0">
                  <a:latin typeface="+mn-ea"/>
                  <a:ea typeface="+mn-ea"/>
                </a:rPr>
                <a:t>认识毒品 </a:t>
              </a:r>
            </a:p>
            <a:p>
              <a:r>
                <a:rPr lang="en-US" altLang="zh-CN" sz="1200" b="1" smtClean="0">
                  <a:latin typeface="+mn-ea"/>
                  <a:ea typeface="+mn-ea"/>
                </a:rPr>
                <a:t>40</a:t>
              </a:r>
              <a:r>
                <a:rPr lang="zh-CN" altLang="en-US" sz="1200" b="1" smtClean="0">
                  <a:latin typeface="+mn-ea"/>
                  <a:ea typeface="+mn-ea"/>
                </a:rPr>
                <a:t>平方米</a:t>
              </a:r>
              <a:endParaRPr lang="zh-CN" altLang="en-US" sz="1200" b="1">
                <a:latin typeface="+mn-ea"/>
                <a:ea typeface="+mn-ea"/>
              </a:endParaRPr>
            </a:p>
          </p:txBody>
        </p:sp>
        <p:sp>
          <p:nvSpPr>
            <p:cNvPr id="62" name="文本框 61"/>
            <p:cNvSpPr txBox="1"/>
            <p:nvPr/>
          </p:nvSpPr>
          <p:spPr>
            <a:xfrm>
              <a:off x="6016" y="12178"/>
              <a:ext cx="1752" cy="1016"/>
            </a:xfrm>
            <a:prstGeom prst="rect">
              <a:avLst/>
            </a:prstGeom>
            <a:noFill/>
          </p:spPr>
          <p:txBody>
            <a:bodyPr wrap="square" rtlCol="0">
              <a:spAutoFit/>
            </a:bodyPr>
            <a:lstStyle/>
            <a:p>
              <a:r>
                <a:rPr lang="zh-CN" altLang="en-US" sz="1200" b="1" smtClean="0">
                  <a:latin typeface="+mn-ea"/>
                  <a:ea typeface="+mn-ea"/>
                </a:rPr>
                <a:t>第三部分</a:t>
              </a:r>
              <a:endParaRPr lang="en-US" altLang="zh-CN" sz="1200" b="1" smtClean="0">
                <a:latin typeface="+mn-ea"/>
                <a:ea typeface="+mn-ea"/>
              </a:endParaRPr>
            </a:p>
            <a:p>
              <a:r>
                <a:rPr lang="zh-CN" altLang="en-US" sz="1200" b="1" smtClean="0">
                  <a:latin typeface="+mn-ea"/>
                  <a:ea typeface="+mn-ea"/>
                </a:rPr>
                <a:t>毒品危害</a:t>
              </a:r>
            </a:p>
            <a:p>
              <a:r>
                <a:rPr lang="en-US" altLang="zh-CN" sz="1200" b="1" smtClean="0">
                  <a:latin typeface="+mn-ea"/>
                  <a:ea typeface="+mn-ea"/>
                </a:rPr>
                <a:t>260</a:t>
              </a:r>
              <a:r>
                <a:rPr lang="zh-CN" altLang="en-US" sz="1200" b="1" smtClean="0">
                  <a:latin typeface="+mn-ea"/>
                  <a:ea typeface="+mn-ea"/>
                </a:rPr>
                <a:t>平方米</a:t>
              </a:r>
              <a:endParaRPr lang="zh-CN" altLang="en-US" sz="1200" b="1">
                <a:latin typeface="+mn-ea"/>
                <a:ea typeface="+mn-ea"/>
              </a:endParaRPr>
            </a:p>
          </p:txBody>
        </p:sp>
        <p:sp>
          <p:nvSpPr>
            <p:cNvPr id="63" name="文本框 62"/>
            <p:cNvSpPr txBox="1"/>
            <p:nvPr/>
          </p:nvSpPr>
          <p:spPr>
            <a:xfrm>
              <a:off x="6145" y="10949"/>
              <a:ext cx="1290" cy="800"/>
            </a:xfrm>
            <a:prstGeom prst="rect">
              <a:avLst/>
            </a:prstGeom>
            <a:noFill/>
          </p:spPr>
          <p:txBody>
            <a:bodyPr wrap="square" rtlCol="0">
              <a:spAutoFit/>
            </a:bodyPr>
            <a:lstStyle/>
            <a:p>
              <a:r>
                <a:rPr lang="zh-CN" altLang="en-US" sz="900" smtClean="0">
                  <a:latin typeface="+mn-ea"/>
                  <a:ea typeface="+mn-ea"/>
                </a:rPr>
                <a:t>微电脑吸毒血液循环演示模型</a:t>
              </a:r>
              <a:endParaRPr lang="zh-CN" altLang="en-US" sz="900">
                <a:latin typeface="+mn-ea"/>
                <a:ea typeface="+mn-ea"/>
              </a:endParaRPr>
            </a:p>
          </p:txBody>
        </p:sp>
        <p:sp>
          <p:nvSpPr>
            <p:cNvPr id="64" name="文本框 63"/>
            <p:cNvSpPr txBox="1"/>
            <p:nvPr/>
          </p:nvSpPr>
          <p:spPr>
            <a:xfrm>
              <a:off x="7020" y="11352"/>
              <a:ext cx="1290" cy="364"/>
            </a:xfrm>
            <a:prstGeom prst="rect">
              <a:avLst/>
            </a:prstGeom>
            <a:noFill/>
          </p:spPr>
          <p:txBody>
            <a:bodyPr wrap="square" rtlCol="0">
              <a:spAutoFit/>
            </a:bodyPr>
            <a:lstStyle/>
            <a:p>
              <a:r>
                <a:rPr lang="zh-CN" altLang="en-US" sz="900" smtClean="0">
                  <a:latin typeface="+mn-ea"/>
                  <a:ea typeface="+mn-ea"/>
                </a:rPr>
                <a:t>机器人</a:t>
              </a:r>
              <a:endParaRPr lang="zh-CN" altLang="en-US" sz="900">
                <a:latin typeface="+mn-ea"/>
                <a:ea typeface="+mn-ea"/>
              </a:endParaRPr>
            </a:p>
          </p:txBody>
        </p:sp>
        <p:sp>
          <p:nvSpPr>
            <p:cNvPr id="65" name="文本框 64"/>
            <p:cNvSpPr txBox="1"/>
            <p:nvPr/>
          </p:nvSpPr>
          <p:spPr>
            <a:xfrm>
              <a:off x="5445" y="11612"/>
              <a:ext cx="1290" cy="582"/>
            </a:xfrm>
            <a:prstGeom prst="rect">
              <a:avLst/>
            </a:prstGeom>
            <a:noFill/>
          </p:spPr>
          <p:txBody>
            <a:bodyPr wrap="square" rtlCol="0">
              <a:spAutoFit/>
            </a:bodyPr>
            <a:lstStyle/>
            <a:p>
              <a:r>
                <a:rPr lang="zh-CN" altLang="en-US" sz="900" smtClean="0">
                  <a:latin typeface="+mn-ea"/>
                  <a:ea typeface="+mn-ea"/>
                </a:rPr>
                <a:t>第一组</a:t>
              </a:r>
              <a:endParaRPr lang="en-US" altLang="zh-CN" sz="900" smtClean="0">
                <a:latin typeface="+mn-ea"/>
                <a:ea typeface="+mn-ea"/>
              </a:endParaRPr>
            </a:p>
            <a:p>
              <a:r>
                <a:rPr lang="zh-CN" altLang="en-US" sz="900">
                  <a:latin typeface="+mn-ea"/>
                  <a:ea typeface="+mn-ea"/>
                </a:rPr>
                <a:t>生理</a:t>
              </a:r>
              <a:r>
                <a:rPr lang="zh-CN" altLang="en-US" sz="900" smtClean="0">
                  <a:latin typeface="+mn-ea"/>
                  <a:ea typeface="+mn-ea"/>
                </a:rPr>
                <a:t>危</a:t>
              </a:r>
              <a:r>
                <a:rPr lang="zh-CN" altLang="en-US" sz="900">
                  <a:latin typeface="+mn-ea"/>
                  <a:ea typeface="+mn-ea"/>
                </a:rPr>
                <a:t>害</a:t>
              </a:r>
            </a:p>
          </p:txBody>
        </p:sp>
        <p:sp>
          <p:nvSpPr>
            <p:cNvPr id="66" name="文本框 65"/>
            <p:cNvSpPr txBox="1"/>
            <p:nvPr/>
          </p:nvSpPr>
          <p:spPr>
            <a:xfrm>
              <a:off x="5445" y="9927"/>
              <a:ext cx="1290" cy="582"/>
            </a:xfrm>
            <a:prstGeom prst="rect">
              <a:avLst/>
            </a:prstGeom>
            <a:noFill/>
          </p:spPr>
          <p:txBody>
            <a:bodyPr wrap="square" rtlCol="0">
              <a:spAutoFit/>
            </a:bodyPr>
            <a:lstStyle/>
            <a:p>
              <a:r>
                <a:rPr lang="zh-CN" altLang="en-US" sz="900" smtClean="0">
                  <a:latin typeface="+mn-ea"/>
                  <a:ea typeface="+mn-ea"/>
                </a:rPr>
                <a:t>第二组</a:t>
              </a:r>
              <a:endParaRPr lang="en-US" altLang="zh-CN" sz="900" smtClean="0">
                <a:latin typeface="+mn-ea"/>
                <a:ea typeface="+mn-ea"/>
              </a:endParaRPr>
            </a:p>
            <a:p>
              <a:r>
                <a:rPr lang="zh-CN" altLang="en-US" sz="900" smtClean="0">
                  <a:latin typeface="+mn-ea"/>
                  <a:ea typeface="+mn-ea"/>
                </a:rPr>
                <a:t>心理危害</a:t>
              </a:r>
              <a:endParaRPr lang="zh-CN" altLang="en-US" sz="900">
                <a:latin typeface="+mn-ea"/>
                <a:ea typeface="+mn-ea"/>
              </a:endParaRPr>
            </a:p>
          </p:txBody>
        </p:sp>
        <p:sp>
          <p:nvSpPr>
            <p:cNvPr id="67" name="文本框 66"/>
            <p:cNvSpPr txBox="1"/>
            <p:nvPr/>
          </p:nvSpPr>
          <p:spPr>
            <a:xfrm>
              <a:off x="5445" y="8791"/>
              <a:ext cx="1290" cy="582"/>
            </a:xfrm>
            <a:prstGeom prst="rect">
              <a:avLst/>
            </a:prstGeom>
            <a:noFill/>
          </p:spPr>
          <p:txBody>
            <a:bodyPr wrap="square" rtlCol="0">
              <a:spAutoFit/>
            </a:bodyPr>
            <a:lstStyle/>
            <a:p>
              <a:r>
                <a:rPr lang="zh-CN" altLang="en-US" sz="900" smtClean="0">
                  <a:latin typeface="+mn-ea"/>
                  <a:ea typeface="+mn-ea"/>
                </a:rPr>
                <a:t>第三组</a:t>
              </a:r>
              <a:endParaRPr lang="en-US" altLang="zh-CN" sz="900" smtClean="0">
                <a:latin typeface="+mn-ea"/>
                <a:ea typeface="+mn-ea"/>
              </a:endParaRPr>
            </a:p>
            <a:p>
              <a:r>
                <a:rPr lang="zh-CN" altLang="en-US" sz="900" smtClean="0">
                  <a:latin typeface="+mn-ea"/>
                  <a:ea typeface="+mn-ea"/>
                </a:rPr>
                <a:t>家庭危害</a:t>
              </a:r>
              <a:endParaRPr lang="zh-CN" altLang="en-US" sz="900">
                <a:latin typeface="+mn-ea"/>
                <a:ea typeface="+mn-ea"/>
              </a:endParaRPr>
            </a:p>
          </p:txBody>
        </p:sp>
        <p:sp>
          <p:nvSpPr>
            <p:cNvPr id="68" name="文本框 67"/>
            <p:cNvSpPr txBox="1"/>
            <p:nvPr/>
          </p:nvSpPr>
          <p:spPr>
            <a:xfrm>
              <a:off x="5660" y="8170"/>
              <a:ext cx="1290" cy="582"/>
            </a:xfrm>
            <a:prstGeom prst="rect">
              <a:avLst/>
            </a:prstGeom>
            <a:noFill/>
          </p:spPr>
          <p:txBody>
            <a:bodyPr wrap="square" rtlCol="0">
              <a:spAutoFit/>
            </a:bodyPr>
            <a:lstStyle/>
            <a:p>
              <a:r>
                <a:rPr lang="zh-CN" altLang="en-US" sz="900" smtClean="0">
                  <a:latin typeface="+mn-ea"/>
                  <a:ea typeface="+mn-ea"/>
                </a:rPr>
                <a:t>第四组</a:t>
              </a:r>
              <a:endParaRPr lang="en-US" altLang="zh-CN" sz="900" smtClean="0">
                <a:latin typeface="+mn-ea"/>
                <a:ea typeface="+mn-ea"/>
              </a:endParaRPr>
            </a:p>
            <a:p>
              <a:r>
                <a:rPr lang="zh-CN" altLang="en-US" sz="900" smtClean="0">
                  <a:latin typeface="+mn-ea"/>
                  <a:ea typeface="+mn-ea"/>
                </a:rPr>
                <a:t>社会危害</a:t>
              </a:r>
              <a:endParaRPr lang="zh-CN" altLang="en-US" sz="900">
                <a:latin typeface="+mn-ea"/>
                <a:ea typeface="+mn-ea"/>
              </a:endParaRPr>
            </a:p>
          </p:txBody>
        </p:sp>
        <p:sp>
          <p:nvSpPr>
            <p:cNvPr id="69" name="文本框 68"/>
            <p:cNvSpPr txBox="1"/>
            <p:nvPr/>
          </p:nvSpPr>
          <p:spPr>
            <a:xfrm>
              <a:off x="6671" y="8217"/>
              <a:ext cx="1290" cy="582"/>
            </a:xfrm>
            <a:prstGeom prst="rect">
              <a:avLst/>
            </a:prstGeom>
            <a:noFill/>
          </p:spPr>
          <p:txBody>
            <a:bodyPr wrap="square" rtlCol="0">
              <a:spAutoFit/>
            </a:bodyPr>
            <a:lstStyle/>
            <a:p>
              <a:r>
                <a:rPr lang="zh-CN" altLang="en-US" sz="900" smtClean="0">
                  <a:latin typeface="+mn-ea"/>
                  <a:ea typeface="+mn-ea"/>
                </a:rPr>
                <a:t>第五组</a:t>
              </a:r>
              <a:endParaRPr lang="en-US" altLang="zh-CN" sz="900" smtClean="0">
                <a:latin typeface="+mn-ea"/>
                <a:ea typeface="+mn-ea"/>
              </a:endParaRPr>
            </a:p>
            <a:p>
              <a:r>
                <a:rPr lang="zh-CN" altLang="en-US" sz="900" smtClean="0">
                  <a:latin typeface="+mn-ea"/>
                  <a:ea typeface="+mn-ea"/>
                </a:rPr>
                <a:t>经济危害</a:t>
              </a:r>
              <a:endParaRPr lang="zh-CN" altLang="en-US" sz="900">
                <a:latin typeface="+mn-ea"/>
                <a:ea typeface="+mn-ea"/>
              </a:endParaRPr>
            </a:p>
          </p:txBody>
        </p:sp>
        <p:sp>
          <p:nvSpPr>
            <p:cNvPr id="70" name="文本框 69"/>
            <p:cNvSpPr txBox="1"/>
            <p:nvPr/>
          </p:nvSpPr>
          <p:spPr>
            <a:xfrm>
              <a:off x="7315" y="8840"/>
              <a:ext cx="386" cy="1236"/>
            </a:xfrm>
            <a:prstGeom prst="rect">
              <a:avLst/>
            </a:prstGeom>
            <a:noFill/>
          </p:spPr>
          <p:txBody>
            <a:bodyPr wrap="square" rtlCol="0">
              <a:spAutoFit/>
            </a:bodyPr>
            <a:lstStyle/>
            <a:p>
              <a:r>
                <a:rPr lang="zh-CN" altLang="en-US" sz="900" smtClean="0">
                  <a:latin typeface="+mn-ea"/>
                  <a:ea typeface="+mn-ea"/>
                </a:rPr>
                <a:t>吸</a:t>
              </a:r>
              <a:endParaRPr lang="en-US" altLang="zh-CN" sz="900" smtClean="0">
                <a:latin typeface="+mn-ea"/>
                <a:ea typeface="+mn-ea"/>
              </a:endParaRPr>
            </a:p>
            <a:p>
              <a:r>
                <a:rPr lang="zh-CN" altLang="en-US" sz="900" smtClean="0">
                  <a:latin typeface="+mn-ea"/>
                  <a:ea typeface="+mn-ea"/>
                </a:rPr>
                <a:t>毒</a:t>
              </a:r>
              <a:endParaRPr lang="en-US" altLang="zh-CN" sz="900" smtClean="0">
                <a:latin typeface="+mn-ea"/>
                <a:ea typeface="+mn-ea"/>
              </a:endParaRPr>
            </a:p>
            <a:p>
              <a:r>
                <a:rPr lang="zh-CN" altLang="en-US" sz="900" smtClean="0">
                  <a:latin typeface="+mn-ea"/>
                  <a:ea typeface="+mn-ea"/>
                </a:rPr>
                <a:t>后</a:t>
              </a:r>
              <a:endParaRPr lang="en-US" altLang="zh-CN" sz="900" smtClean="0">
                <a:latin typeface="+mn-ea"/>
                <a:ea typeface="+mn-ea"/>
              </a:endParaRPr>
            </a:p>
            <a:p>
              <a:r>
                <a:rPr lang="zh-CN" altLang="en-US" sz="900" smtClean="0">
                  <a:latin typeface="+mn-ea"/>
                  <a:ea typeface="+mn-ea"/>
                </a:rPr>
                <a:t>的</a:t>
              </a:r>
              <a:endParaRPr lang="en-US" altLang="zh-CN" sz="900" smtClean="0">
                <a:latin typeface="+mn-ea"/>
                <a:ea typeface="+mn-ea"/>
              </a:endParaRPr>
            </a:p>
            <a:p>
              <a:r>
                <a:rPr lang="zh-CN" altLang="en-US" sz="900" smtClean="0">
                  <a:latin typeface="+mn-ea"/>
                  <a:ea typeface="+mn-ea"/>
                </a:rPr>
                <a:t>你</a:t>
              </a:r>
              <a:endParaRPr lang="zh-CN" altLang="en-US" sz="900">
                <a:latin typeface="+mn-ea"/>
                <a:ea typeface="+mn-ea"/>
              </a:endParaRPr>
            </a:p>
          </p:txBody>
        </p:sp>
        <p:sp>
          <p:nvSpPr>
            <p:cNvPr id="71" name="文本框 70"/>
            <p:cNvSpPr txBox="1"/>
            <p:nvPr/>
          </p:nvSpPr>
          <p:spPr>
            <a:xfrm>
              <a:off x="9692" y="7924"/>
              <a:ext cx="1694" cy="364"/>
            </a:xfrm>
            <a:prstGeom prst="rect">
              <a:avLst/>
            </a:prstGeom>
            <a:noFill/>
          </p:spPr>
          <p:txBody>
            <a:bodyPr wrap="square" rtlCol="0">
              <a:spAutoFit/>
            </a:bodyPr>
            <a:lstStyle/>
            <a:p>
              <a:r>
                <a:rPr lang="zh-CN" altLang="en-US" sz="900" smtClean="0">
                  <a:latin typeface="+mn-ea"/>
                  <a:ea typeface="+mn-ea"/>
                </a:rPr>
                <a:t>“吸毒者”体验</a:t>
              </a:r>
              <a:endParaRPr lang="zh-CN" altLang="en-US" sz="900">
                <a:latin typeface="+mn-ea"/>
                <a:ea typeface="+mn-ea"/>
              </a:endParaRPr>
            </a:p>
          </p:txBody>
        </p:sp>
        <p:sp>
          <p:nvSpPr>
            <p:cNvPr id="72" name="文本框 71"/>
            <p:cNvSpPr txBox="1"/>
            <p:nvPr/>
          </p:nvSpPr>
          <p:spPr>
            <a:xfrm>
              <a:off x="8576" y="9358"/>
              <a:ext cx="1290" cy="582"/>
            </a:xfrm>
            <a:prstGeom prst="rect">
              <a:avLst/>
            </a:prstGeom>
            <a:noFill/>
          </p:spPr>
          <p:txBody>
            <a:bodyPr wrap="square" rtlCol="0">
              <a:spAutoFit/>
            </a:bodyPr>
            <a:lstStyle/>
            <a:p>
              <a:r>
                <a:rPr lang="zh-CN" altLang="en-US" sz="900" smtClean="0">
                  <a:latin typeface="+mn-ea"/>
                  <a:ea typeface="+mn-ea"/>
                </a:rPr>
                <a:t>第六组</a:t>
              </a:r>
              <a:endParaRPr lang="en-US" altLang="zh-CN" sz="900" smtClean="0">
                <a:latin typeface="+mn-ea"/>
                <a:ea typeface="+mn-ea"/>
              </a:endParaRPr>
            </a:p>
            <a:p>
              <a:r>
                <a:rPr lang="zh-CN" altLang="en-US" sz="900">
                  <a:latin typeface="+mn-ea"/>
                  <a:ea typeface="+mn-ea"/>
                </a:rPr>
                <a:t>毒驾</a:t>
              </a:r>
              <a:r>
                <a:rPr lang="zh-CN" altLang="en-US" sz="900" smtClean="0">
                  <a:latin typeface="+mn-ea"/>
                  <a:ea typeface="+mn-ea"/>
                </a:rPr>
                <a:t>危害</a:t>
              </a:r>
              <a:endParaRPr lang="zh-CN" altLang="en-US" sz="900">
                <a:latin typeface="+mn-ea"/>
                <a:ea typeface="+mn-ea"/>
              </a:endParaRPr>
            </a:p>
          </p:txBody>
        </p:sp>
        <p:sp>
          <p:nvSpPr>
            <p:cNvPr id="73" name="文本框 72"/>
            <p:cNvSpPr txBox="1"/>
            <p:nvPr/>
          </p:nvSpPr>
          <p:spPr>
            <a:xfrm>
              <a:off x="8772" y="11248"/>
              <a:ext cx="1290" cy="364"/>
            </a:xfrm>
            <a:prstGeom prst="rect">
              <a:avLst/>
            </a:prstGeom>
            <a:noFill/>
          </p:spPr>
          <p:txBody>
            <a:bodyPr wrap="square" rtlCol="0">
              <a:spAutoFit/>
            </a:bodyPr>
            <a:lstStyle/>
            <a:p>
              <a:r>
                <a:rPr lang="zh-CN" altLang="en-US" sz="900">
                  <a:latin typeface="+mn-ea"/>
                  <a:ea typeface="+mn-ea"/>
                </a:rPr>
                <a:t>毒</a:t>
              </a:r>
              <a:r>
                <a:rPr lang="zh-CN" altLang="en-US" sz="900" smtClean="0">
                  <a:latin typeface="+mn-ea"/>
                  <a:ea typeface="+mn-ea"/>
                </a:rPr>
                <a:t>驾体验</a:t>
              </a:r>
              <a:endParaRPr lang="zh-CN" altLang="en-US" sz="900">
                <a:latin typeface="+mn-ea"/>
                <a:ea typeface="+mn-ea"/>
              </a:endParaRPr>
            </a:p>
          </p:txBody>
        </p:sp>
        <p:sp>
          <p:nvSpPr>
            <p:cNvPr id="74" name="文本框 73"/>
            <p:cNvSpPr txBox="1"/>
            <p:nvPr/>
          </p:nvSpPr>
          <p:spPr>
            <a:xfrm>
              <a:off x="5919" y="7233"/>
              <a:ext cx="1849" cy="362"/>
            </a:xfrm>
            <a:prstGeom prst="rect">
              <a:avLst/>
            </a:prstGeom>
            <a:noFill/>
          </p:spPr>
          <p:txBody>
            <a:bodyPr wrap="square" rtlCol="0">
              <a:spAutoFit/>
            </a:bodyPr>
            <a:lstStyle/>
            <a:p>
              <a:r>
                <a:rPr lang="zh-CN" altLang="zh-CN" sz="900">
                  <a:latin typeface="+mn-ea"/>
                  <a:ea typeface="+mn-ea"/>
                </a:rPr>
                <a:t>吸毒工厂场景</a:t>
              </a:r>
            </a:p>
          </p:txBody>
        </p:sp>
        <p:sp>
          <p:nvSpPr>
            <p:cNvPr id="75" name="文本框 74"/>
            <p:cNvSpPr txBox="1"/>
            <p:nvPr/>
          </p:nvSpPr>
          <p:spPr>
            <a:xfrm>
              <a:off x="7020" y="5655"/>
              <a:ext cx="1752" cy="1016"/>
            </a:xfrm>
            <a:prstGeom prst="rect">
              <a:avLst/>
            </a:prstGeom>
            <a:noFill/>
          </p:spPr>
          <p:txBody>
            <a:bodyPr wrap="square" rtlCol="0">
              <a:spAutoFit/>
            </a:bodyPr>
            <a:lstStyle/>
            <a:p>
              <a:r>
                <a:rPr lang="zh-CN" altLang="en-US" sz="1200" b="1" smtClean="0">
                  <a:latin typeface="+mn-ea"/>
                  <a:ea typeface="+mn-ea"/>
                </a:rPr>
                <a:t>第四部分</a:t>
              </a:r>
              <a:endParaRPr lang="en-US" altLang="zh-CN" sz="1200" b="1" smtClean="0">
                <a:latin typeface="+mn-ea"/>
                <a:ea typeface="+mn-ea"/>
              </a:endParaRPr>
            </a:p>
            <a:p>
              <a:r>
                <a:rPr lang="zh-CN" altLang="en-US" sz="1200" b="1" smtClean="0">
                  <a:latin typeface="+mn-ea"/>
                  <a:ea typeface="+mn-ea"/>
                </a:rPr>
                <a:t>毒情形势</a:t>
              </a:r>
            </a:p>
            <a:p>
              <a:r>
                <a:rPr lang="en-US" altLang="zh-CN" sz="1200" b="1" smtClean="0">
                  <a:latin typeface="+mn-ea"/>
                  <a:ea typeface="+mn-ea"/>
                </a:rPr>
                <a:t>120</a:t>
              </a:r>
              <a:r>
                <a:rPr lang="zh-CN" altLang="en-US" sz="1200" b="1" smtClean="0">
                  <a:latin typeface="+mn-ea"/>
                  <a:ea typeface="+mn-ea"/>
                </a:rPr>
                <a:t>平方米</a:t>
              </a:r>
              <a:endParaRPr lang="zh-CN" altLang="en-US" sz="1200" b="1">
                <a:latin typeface="+mn-ea"/>
                <a:ea typeface="+mn-ea"/>
              </a:endParaRPr>
            </a:p>
          </p:txBody>
        </p:sp>
        <p:sp>
          <p:nvSpPr>
            <p:cNvPr id="76" name="文本框 75"/>
            <p:cNvSpPr txBox="1"/>
            <p:nvPr/>
          </p:nvSpPr>
          <p:spPr>
            <a:xfrm>
              <a:off x="11386" y="5061"/>
              <a:ext cx="2432" cy="485"/>
            </a:xfrm>
            <a:prstGeom prst="rect">
              <a:avLst/>
            </a:prstGeom>
            <a:noFill/>
          </p:spPr>
          <p:txBody>
            <a:bodyPr wrap="square" rtlCol="0">
              <a:spAutoFit/>
            </a:bodyPr>
            <a:lstStyle/>
            <a:p>
              <a:r>
                <a:rPr lang="zh-CN" altLang="en-US" sz="1400" b="1" smtClean="0">
                  <a:latin typeface="+mn-ea"/>
                  <a:ea typeface="+mn-ea"/>
                </a:rPr>
                <a:t>卫生间</a:t>
              </a:r>
              <a:r>
                <a:rPr lang="en-US" altLang="zh-CN" sz="1400" b="1" smtClean="0">
                  <a:latin typeface="+mn-ea"/>
                  <a:ea typeface="+mn-ea"/>
                </a:rPr>
                <a:t>46</a:t>
              </a:r>
              <a:r>
                <a:rPr lang="zh-CN" altLang="en-US" sz="1400" b="1" smtClean="0">
                  <a:latin typeface="+mn-ea"/>
                  <a:ea typeface="+mn-ea"/>
                </a:rPr>
                <a:t>平方米</a:t>
              </a:r>
              <a:endParaRPr lang="zh-CN" altLang="en-US" sz="1400" b="1">
                <a:latin typeface="+mn-ea"/>
                <a:ea typeface="+mn-ea"/>
              </a:endParaRPr>
            </a:p>
          </p:txBody>
        </p:sp>
        <p:sp>
          <p:nvSpPr>
            <p:cNvPr id="77" name="文本框 76"/>
            <p:cNvSpPr txBox="1"/>
            <p:nvPr/>
          </p:nvSpPr>
          <p:spPr>
            <a:xfrm>
              <a:off x="14256" y="3688"/>
              <a:ext cx="2949" cy="434"/>
            </a:xfrm>
            <a:prstGeom prst="rect">
              <a:avLst/>
            </a:prstGeom>
            <a:noFill/>
          </p:spPr>
          <p:txBody>
            <a:bodyPr wrap="square" rtlCol="0">
              <a:spAutoFit/>
            </a:bodyPr>
            <a:lstStyle/>
            <a:p>
              <a:r>
                <a:rPr lang="zh-CN" altLang="en-US" sz="1200" b="1" smtClean="0">
                  <a:latin typeface="+mn-ea"/>
                  <a:ea typeface="+mn-ea"/>
                </a:rPr>
                <a:t>多功能厅</a:t>
              </a:r>
              <a:r>
                <a:rPr lang="en-US" altLang="zh-CN" sz="1200" b="1" smtClean="0">
                  <a:latin typeface="+mn-ea"/>
                  <a:ea typeface="+mn-ea"/>
                </a:rPr>
                <a:t>110</a:t>
              </a:r>
              <a:r>
                <a:rPr lang="zh-CN" altLang="en-US" sz="1200" b="1" smtClean="0">
                  <a:latin typeface="+mn-ea"/>
                  <a:ea typeface="+mn-ea"/>
                </a:rPr>
                <a:t>平方米</a:t>
              </a:r>
              <a:endParaRPr lang="zh-CN" altLang="en-US" sz="1200" b="1">
                <a:latin typeface="+mn-ea"/>
                <a:ea typeface="+mn-ea"/>
              </a:endParaRPr>
            </a:p>
          </p:txBody>
        </p:sp>
        <p:sp>
          <p:nvSpPr>
            <p:cNvPr id="78" name="文本框 77"/>
            <p:cNvSpPr txBox="1"/>
            <p:nvPr/>
          </p:nvSpPr>
          <p:spPr>
            <a:xfrm>
              <a:off x="17966" y="4320"/>
              <a:ext cx="2949" cy="725"/>
            </a:xfrm>
            <a:prstGeom prst="rect">
              <a:avLst/>
            </a:prstGeom>
            <a:noFill/>
          </p:spPr>
          <p:txBody>
            <a:bodyPr wrap="square" rtlCol="0">
              <a:spAutoFit/>
            </a:bodyPr>
            <a:lstStyle/>
            <a:p>
              <a:r>
                <a:rPr lang="zh-CN" altLang="en-US" sz="1200" b="1" smtClean="0">
                  <a:latin typeface="+mn-ea"/>
                  <a:ea typeface="+mn-ea"/>
                </a:rPr>
                <a:t>办公室</a:t>
              </a:r>
              <a:endParaRPr lang="en-US" altLang="zh-CN" sz="1200" b="1" smtClean="0">
                <a:latin typeface="+mn-ea"/>
                <a:ea typeface="+mn-ea"/>
              </a:endParaRPr>
            </a:p>
            <a:p>
              <a:r>
                <a:rPr lang="en-US" altLang="zh-CN" sz="1200" b="1" smtClean="0">
                  <a:latin typeface="+mn-ea"/>
                  <a:ea typeface="+mn-ea"/>
                </a:rPr>
                <a:t>100</a:t>
              </a:r>
              <a:r>
                <a:rPr lang="zh-CN" altLang="en-US" sz="1200" b="1" smtClean="0">
                  <a:latin typeface="+mn-ea"/>
                  <a:ea typeface="+mn-ea"/>
                </a:rPr>
                <a:t>平方米</a:t>
              </a:r>
              <a:endParaRPr lang="zh-CN" altLang="en-US" sz="1200" b="1">
                <a:latin typeface="+mn-ea"/>
                <a:ea typeface="+mn-ea"/>
              </a:endParaRPr>
            </a:p>
          </p:txBody>
        </p:sp>
        <p:sp>
          <p:nvSpPr>
            <p:cNvPr id="79" name="文本框 78"/>
            <p:cNvSpPr txBox="1"/>
            <p:nvPr/>
          </p:nvSpPr>
          <p:spPr>
            <a:xfrm>
              <a:off x="11029" y="5655"/>
              <a:ext cx="1752" cy="1016"/>
            </a:xfrm>
            <a:prstGeom prst="rect">
              <a:avLst/>
            </a:prstGeom>
            <a:noFill/>
          </p:spPr>
          <p:txBody>
            <a:bodyPr wrap="square" rtlCol="0">
              <a:spAutoFit/>
            </a:bodyPr>
            <a:lstStyle/>
            <a:p>
              <a:r>
                <a:rPr lang="zh-CN" altLang="en-US" sz="1200" b="1" smtClean="0">
                  <a:latin typeface="+mn-ea"/>
                  <a:ea typeface="+mn-ea"/>
                </a:rPr>
                <a:t>第六部分</a:t>
              </a:r>
              <a:endParaRPr lang="en-US" altLang="zh-CN" sz="1200" b="1" smtClean="0">
                <a:latin typeface="+mn-ea"/>
                <a:ea typeface="+mn-ea"/>
              </a:endParaRPr>
            </a:p>
            <a:p>
              <a:r>
                <a:rPr lang="zh-CN" altLang="en-US" sz="1200" b="1" smtClean="0">
                  <a:latin typeface="+mn-ea"/>
                  <a:ea typeface="+mn-ea"/>
                </a:rPr>
                <a:t>毒品预防 </a:t>
              </a:r>
            </a:p>
            <a:p>
              <a:r>
                <a:rPr lang="en-US" altLang="zh-CN" sz="1200" b="1" smtClean="0">
                  <a:latin typeface="+mn-ea"/>
                  <a:ea typeface="+mn-ea"/>
                </a:rPr>
                <a:t>110</a:t>
              </a:r>
              <a:r>
                <a:rPr lang="zh-CN" altLang="en-US" sz="1200" b="1" smtClean="0">
                  <a:latin typeface="+mn-ea"/>
                  <a:ea typeface="+mn-ea"/>
                </a:rPr>
                <a:t>平方米</a:t>
              </a:r>
              <a:endParaRPr lang="zh-CN" altLang="en-US" sz="1200" b="1">
                <a:latin typeface="+mn-ea"/>
                <a:ea typeface="+mn-ea"/>
              </a:endParaRPr>
            </a:p>
          </p:txBody>
        </p:sp>
        <p:sp>
          <p:nvSpPr>
            <p:cNvPr id="80" name="文本框 79"/>
            <p:cNvSpPr txBox="1"/>
            <p:nvPr/>
          </p:nvSpPr>
          <p:spPr>
            <a:xfrm>
              <a:off x="6808" y="3885"/>
              <a:ext cx="1752" cy="1016"/>
            </a:xfrm>
            <a:prstGeom prst="rect">
              <a:avLst/>
            </a:prstGeom>
            <a:noFill/>
          </p:spPr>
          <p:txBody>
            <a:bodyPr wrap="square" rtlCol="0">
              <a:spAutoFit/>
            </a:bodyPr>
            <a:lstStyle/>
            <a:p>
              <a:r>
                <a:rPr lang="zh-CN" altLang="en-US" sz="1200" b="1" smtClean="0">
                  <a:latin typeface="+mn-ea"/>
                  <a:ea typeface="+mn-ea"/>
                </a:rPr>
                <a:t>第五部分</a:t>
              </a:r>
              <a:endParaRPr lang="en-US" altLang="zh-CN" sz="1200" b="1" smtClean="0">
                <a:latin typeface="+mn-ea"/>
                <a:ea typeface="+mn-ea"/>
              </a:endParaRPr>
            </a:p>
            <a:p>
              <a:r>
                <a:rPr lang="zh-CN" altLang="en-US" sz="1200" b="1" smtClean="0">
                  <a:latin typeface="+mn-ea"/>
                  <a:ea typeface="+mn-ea"/>
                </a:rPr>
                <a:t>禁毒战争</a:t>
              </a:r>
              <a:endParaRPr lang="en-US" altLang="zh-CN" sz="1200" b="1" smtClean="0">
                <a:latin typeface="+mn-ea"/>
                <a:ea typeface="+mn-ea"/>
              </a:endParaRPr>
            </a:p>
            <a:p>
              <a:r>
                <a:rPr lang="en-US" altLang="zh-CN" sz="1200" b="1" smtClean="0">
                  <a:latin typeface="+mn-ea"/>
                  <a:ea typeface="+mn-ea"/>
                </a:rPr>
                <a:t>85</a:t>
              </a:r>
              <a:r>
                <a:rPr lang="zh-CN" altLang="en-US" sz="1200" b="1" smtClean="0">
                  <a:latin typeface="+mn-ea"/>
                  <a:ea typeface="+mn-ea"/>
                </a:rPr>
                <a:t>平方米</a:t>
              </a:r>
              <a:endParaRPr lang="zh-CN" altLang="en-US" sz="1200" b="1">
                <a:latin typeface="+mn-ea"/>
                <a:ea typeface="+mn-ea"/>
              </a:endParaRPr>
            </a:p>
          </p:txBody>
        </p:sp>
        <p:sp>
          <p:nvSpPr>
            <p:cNvPr id="85" name="文本框 84"/>
            <p:cNvSpPr txBox="1"/>
            <p:nvPr/>
          </p:nvSpPr>
          <p:spPr>
            <a:xfrm>
              <a:off x="5547" y="4139"/>
              <a:ext cx="1403" cy="800"/>
            </a:xfrm>
            <a:prstGeom prst="rect">
              <a:avLst/>
            </a:prstGeom>
            <a:noFill/>
          </p:spPr>
          <p:txBody>
            <a:bodyPr wrap="square" rtlCol="0">
              <a:spAutoFit/>
            </a:bodyPr>
            <a:lstStyle/>
            <a:p>
              <a:r>
                <a:rPr lang="zh-CN" altLang="en-US" sz="900" smtClean="0">
                  <a:latin typeface="+mn-ea"/>
                  <a:ea typeface="+mn-ea"/>
                </a:rPr>
                <a:t>第一组</a:t>
              </a:r>
              <a:endParaRPr lang="en-US" altLang="zh-CN" sz="900" smtClean="0">
                <a:latin typeface="+mn-ea"/>
                <a:ea typeface="+mn-ea"/>
              </a:endParaRPr>
            </a:p>
            <a:p>
              <a:r>
                <a:rPr lang="zh-CN" altLang="en-US" sz="900" smtClean="0">
                  <a:latin typeface="+mn-ea"/>
                  <a:ea typeface="+mn-ea"/>
                </a:rPr>
                <a:t>国家领导人禁毒指示</a:t>
              </a:r>
              <a:endParaRPr lang="zh-CN" altLang="en-US" sz="900">
                <a:latin typeface="+mn-ea"/>
                <a:ea typeface="+mn-ea"/>
              </a:endParaRPr>
            </a:p>
          </p:txBody>
        </p:sp>
        <p:sp>
          <p:nvSpPr>
            <p:cNvPr id="86" name="文本框 85"/>
            <p:cNvSpPr txBox="1"/>
            <p:nvPr/>
          </p:nvSpPr>
          <p:spPr>
            <a:xfrm>
              <a:off x="5618" y="3688"/>
              <a:ext cx="1403" cy="582"/>
            </a:xfrm>
            <a:prstGeom prst="rect">
              <a:avLst/>
            </a:prstGeom>
            <a:noFill/>
          </p:spPr>
          <p:txBody>
            <a:bodyPr wrap="square" rtlCol="0">
              <a:spAutoFit/>
            </a:bodyPr>
            <a:lstStyle/>
            <a:p>
              <a:r>
                <a:rPr lang="zh-CN" altLang="en-US" sz="900" smtClean="0">
                  <a:latin typeface="+mn-ea"/>
                  <a:ea typeface="+mn-ea"/>
                </a:rPr>
                <a:t>第二组</a:t>
              </a:r>
              <a:endParaRPr lang="en-US" altLang="zh-CN" sz="900" smtClean="0">
                <a:latin typeface="+mn-ea"/>
                <a:ea typeface="+mn-ea"/>
              </a:endParaRPr>
            </a:p>
            <a:p>
              <a:r>
                <a:rPr lang="zh-CN" altLang="en-US" sz="900" smtClean="0">
                  <a:latin typeface="+mn-ea"/>
                  <a:ea typeface="+mn-ea"/>
                </a:rPr>
                <a:t>禁毒法律法规</a:t>
              </a:r>
              <a:endParaRPr lang="en-US" altLang="zh-CN" sz="900" smtClean="0">
                <a:latin typeface="+mn-ea"/>
                <a:ea typeface="+mn-ea"/>
              </a:endParaRPr>
            </a:p>
          </p:txBody>
        </p:sp>
        <p:sp>
          <p:nvSpPr>
            <p:cNvPr id="87" name="文本框 86"/>
            <p:cNvSpPr txBox="1"/>
            <p:nvPr/>
          </p:nvSpPr>
          <p:spPr>
            <a:xfrm>
              <a:off x="8140" y="3651"/>
              <a:ext cx="2020" cy="364"/>
            </a:xfrm>
            <a:prstGeom prst="rect">
              <a:avLst/>
            </a:prstGeom>
            <a:noFill/>
          </p:spPr>
          <p:txBody>
            <a:bodyPr wrap="square" rtlCol="0">
              <a:spAutoFit/>
            </a:bodyPr>
            <a:lstStyle/>
            <a:p>
              <a:r>
                <a:rPr lang="zh-CN" altLang="en-US" sz="900" smtClean="0">
                  <a:latin typeface="+mn-ea"/>
                  <a:ea typeface="+mn-ea"/>
                </a:rPr>
                <a:t>第三组 岳阳禁毒行动</a:t>
              </a:r>
              <a:endParaRPr lang="en-US" altLang="zh-CN" sz="900" smtClean="0">
                <a:latin typeface="+mn-ea"/>
                <a:ea typeface="+mn-ea"/>
              </a:endParaRPr>
            </a:p>
          </p:txBody>
        </p:sp>
        <p:sp>
          <p:nvSpPr>
            <p:cNvPr id="88" name="文本框 87"/>
            <p:cNvSpPr txBox="1"/>
            <p:nvPr/>
          </p:nvSpPr>
          <p:spPr>
            <a:xfrm>
              <a:off x="7817" y="4235"/>
              <a:ext cx="2020" cy="582"/>
            </a:xfrm>
            <a:prstGeom prst="rect">
              <a:avLst/>
            </a:prstGeom>
            <a:noFill/>
          </p:spPr>
          <p:txBody>
            <a:bodyPr wrap="square" rtlCol="0">
              <a:spAutoFit/>
            </a:bodyPr>
            <a:lstStyle/>
            <a:p>
              <a:r>
                <a:rPr lang="zh-CN" altLang="en-US" sz="900" smtClean="0">
                  <a:latin typeface="+mn-ea"/>
                  <a:ea typeface="+mn-ea"/>
                </a:rPr>
                <a:t>第四组</a:t>
              </a:r>
              <a:endParaRPr lang="en-US" altLang="zh-CN" sz="900" smtClean="0">
                <a:latin typeface="+mn-ea"/>
                <a:ea typeface="+mn-ea"/>
              </a:endParaRPr>
            </a:p>
            <a:p>
              <a:r>
                <a:rPr lang="zh-CN" altLang="en-US" sz="900" smtClean="0">
                  <a:latin typeface="+mn-ea"/>
                  <a:ea typeface="+mn-ea"/>
                </a:rPr>
                <a:t> 岳阳禁毒成果</a:t>
              </a:r>
              <a:endParaRPr lang="en-US" altLang="zh-CN" sz="900" smtClean="0">
                <a:latin typeface="+mn-ea"/>
                <a:ea typeface="+mn-ea"/>
              </a:endParaRPr>
            </a:p>
          </p:txBody>
        </p:sp>
        <p:sp>
          <p:nvSpPr>
            <p:cNvPr id="89" name="文本框 88"/>
            <p:cNvSpPr txBox="1"/>
            <p:nvPr/>
          </p:nvSpPr>
          <p:spPr>
            <a:xfrm>
              <a:off x="9121" y="4174"/>
              <a:ext cx="2020" cy="582"/>
            </a:xfrm>
            <a:prstGeom prst="rect">
              <a:avLst/>
            </a:prstGeom>
            <a:noFill/>
          </p:spPr>
          <p:txBody>
            <a:bodyPr wrap="square" rtlCol="0">
              <a:spAutoFit/>
            </a:bodyPr>
            <a:lstStyle/>
            <a:p>
              <a:r>
                <a:rPr lang="zh-CN" altLang="en-US" sz="900" smtClean="0">
                  <a:latin typeface="+mn-ea"/>
                  <a:ea typeface="+mn-ea"/>
                </a:rPr>
                <a:t>第五组</a:t>
              </a:r>
              <a:endParaRPr lang="en-US" altLang="zh-CN" sz="900" smtClean="0">
                <a:latin typeface="+mn-ea"/>
                <a:ea typeface="+mn-ea"/>
              </a:endParaRPr>
            </a:p>
            <a:p>
              <a:r>
                <a:rPr lang="zh-CN" altLang="en-US" sz="900" smtClean="0">
                  <a:latin typeface="+mn-ea"/>
                  <a:ea typeface="+mn-ea"/>
                </a:rPr>
                <a:t>未来建设</a:t>
              </a:r>
              <a:endParaRPr lang="en-US" altLang="zh-CN" sz="900" smtClean="0">
                <a:latin typeface="+mn-ea"/>
                <a:ea typeface="+mn-ea"/>
              </a:endParaRPr>
            </a:p>
          </p:txBody>
        </p:sp>
        <p:sp>
          <p:nvSpPr>
            <p:cNvPr id="90" name="文本框 89"/>
            <p:cNvSpPr txBox="1"/>
            <p:nvPr/>
          </p:nvSpPr>
          <p:spPr>
            <a:xfrm>
              <a:off x="10131" y="3944"/>
              <a:ext cx="2020" cy="800"/>
            </a:xfrm>
            <a:prstGeom prst="rect">
              <a:avLst/>
            </a:prstGeom>
            <a:noFill/>
          </p:spPr>
          <p:txBody>
            <a:bodyPr wrap="square" rtlCol="0">
              <a:spAutoFit/>
            </a:bodyPr>
            <a:lstStyle/>
            <a:p>
              <a:r>
                <a:rPr lang="zh-CN" altLang="en-US" sz="900" smtClean="0">
                  <a:latin typeface="+mn-ea"/>
                  <a:ea typeface="+mn-ea"/>
                </a:rPr>
                <a:t>第一组</a:t>
              </a:r>
              <a:endParaRPr lang="en-US" altLang="zh-CN" sz="900" smtClean="0">
                <a:latin typeface="+mn-ea"/>
                <a:ea typeface="+mn-ea"/>
              </a:endParaRPr>
            </a:p>
            <a:p>
              <a:r>
                <a:rPr lang="zh-CN" altLang="en-US" sz="900" smtClean="0">
                  <a:latin typeface="+mn-ea"/>
                  <a:ea typeface="+mn-ea"/>
                </a:rPr>
                <a:t>预防毒品</a:t>
              </a:r>
              <a:endParaRPr lang="en-US" altLang="zh-CN" sz="900" smtClean="0">
                <a:latin typeface="+mn-ea"/>
                <a:ea typeface="+mn-ea"/>
              </a:endParaRPr>
            </a:p>
            <a:p>
              <a:r>
                <a:rPr lang="zh-CN" altLang="en-US" sz="900" smtClean="0">
                  <a:latin typeface="+mn-ea"/>
                  <a:ea typeface="+mn-ea"/>
                </a:rPr>
                <a:t>侵蚀</a:t>
              </a:r>
              <a:endParaRPr lang="en-US" altLang="zh-CN" sz="900" smtClean="0">
                <a:latin typeface="+mn-ea"/>
                <a:ea typeface="+mn-ea"/>
              </a:endParaRPr>
            </a:p>
          </p:txBody>
        </p:sp>
        <p:sp>
          <p:nvSpPr>
            <p:cNvPr id="91" name="文本框 90"/>
            <p:cNvSpPr txBox="1"/>
            <p:nvPr/>
          </p:nvSpPr>
          <p:spPr>
            <a:xfrm>
              <a:off x="10062" y="5073"/>
              <a:ext cx="2020" cy="582"/>
            </a:xfrm>
            <a:prstGeom prst="rect">
              <a:avLst/>
            </a:prstGeom>
            <a:noFill/>
          </p:spPr>
          <p:txBody>
            <a:bodyPr wrap="square" rtlCol="0">
              <a:spAutoFit/>
            </a:bodyPr>
            <a:lstStyle/>
            <a:p>
              <a:r>
                <a:rPr lang="zh-CN" altLang="en-US" sz="900" smtClean="0">
                  <a:latin typeface="+mn-ea"/>
                  <a:ea typeface="+mn-ea"/>
                </a:rPr>
                <a:t>第二组</a:t>
              </a:r>
              <a:endParaRPr lang="en-US" altLang="zh-CN" sz="900" smtClean="0">
                <a:latin typeface="+mn-ea"/>
                <a:ea typeface="+mn-ea"/>
              </a:endParaRPr>
            </a:p>
            <a:p>
              <a:r>
                <a:rPr lang="zh-CN" altLang="en-US" sz="900" smtClean="0">
                  <a:latin typeface="+mn-ea"/>
                  <a:ea typeface="+mn-ea"/>
                </a:rPr>
                <a:t>关注禁毒行动</a:t>
              </a:r>
              <a:endParaRPr lang="en-US" altLang="zh-CN" sz="900" smtClean="0">
                <a:latin typeface="+mn-ea"/>
                <a:ea typeface="+mn-ea"/>
              </a:endParaRPr>
            </a:p>
          </p:txBody>
        </p:sp>
        <p:sp>
          <p:nvSpPr>
            <p:cNvPr id="93" name="文本框 92"/>
            <p:cNvSpPr txBox="1"/>
            <p:nvPr/>
          </p:nvSpPr>
          <p:spPr>
            <a:xfrm>
              <a:off x="18745" y="5894"/>
              <a:ext cx="949" cy="362"/>
            </a:xfrm>
            <a:prstGeom prst="rect">
              <a:avLst/>
            </a:prstGeom>
            <a:noFill/>
          </p:spPr>
          <p:txBody>
            <a:bodyPr wrap="square" rtlCol="0">
              <a:spAutoFit/>
            </a:bodyPr>
            <a:lstStyle/>
            <a:p>
              <a:r>
                <a:rPr lang="zh-CN" altLang="en-US" sz="900" smtClean="0">
                  <a:latin typeface="+mn-ea"/>
                  <a:ea typeface="+mn-ea"/>
                </a:rPr>
                <a:t>结束语</a:t>
              </a:r>
              <a:endParaRPr lang="en-US" altLang="zh-CN" sz="900" smtClean="0">
                <a:latin typeface="+mn-ea"/>
                <a:ea typeface="+mn-ea"/>
              </a:endParaRPr>
            </a:p>
          </p:txBody>
        </p:sp>
      </p:grpSp>
    </p:spTree>
    <p:custDataLst>
      <p:tags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新改平面图-Model"/>
          <p:cNvPicPr>
            <a:picLocks noChangeAspect="1"/>
          </p:cNvPicPr>
          <p:nvPr/>
        </p:nvPicPr>
        <p:blipFill>
          <a:blip r:embed="rId3"/>
          <a:stretch>
            <a:fillRect/>
          </a:stretch>
        </p:blipFill>
        <p:spPr>
          <a:xfrm rot="10800000">
            <a:off x="772795" y="6647180"/>
            <a:ext cx="4168140" cy="2712720"/>
          </a:xfrm>
          <a:prstGeom prst="rect">
            <a:avLst/>
          </a:prstGeom>
        </p:spPr>
      </p:pic>
      <p:pic>
        <p:nvPicPr>
          <p:cNvPr id="63489" name="图片 2" descr="D:\2019\岳阳禁毒展厅\最后一稿\效果图\禁毒效果图、\JPEG\014.jpg014"/>
          <p:cNvPicPr>
            <a:picLocks noChangeAspect="1"/>
          </p:cNvPicPr>
          <p:nvPr/>
        </p:nvPicPr>
        <p:blipFill>
          <a:blip r:embed="rId4"/>
          <a:stretch>
            <a:fillRect/>
          </a:stretch>
        </p:blipFill>
        <p:spPr>
          <a:xfrm>
            <a:off x="5445125" y="4195763"/>
            <a:ext cx="8686800" cy="5026025"/>
          </a:xfrm>
          <a:prstGeom prst="rect">
            <a:avLst/>
          </a:prstGeom>
          <a:noFill/>
          <a:ln w="9525">
            <a:noFill/>
          </a:ln>
        </p:spPr>
      </p:pic>
      <p:pic>
        <p:nvPicPr>
          <p:cNvPr id="63490" name="Picture 3" descr="C:\Users\Administrator\Desktop\未标题-1.png"/>
          <p:cNvPicPr>
            <a:picLocks noChangeAspect="1"/>
          </p:cNvPicPr>
          <p:nvPr/>
        </p:nvPicPr>
        <p:blipFill>
          <a:blip r:embed="rId5"/>
          <a:stretch>
            <a:fillRect/>
          </a:stretch>
        </p:blipFill>
        <p:spPr>
          <a:xfrm>
            <a:off x="895350" y="650875"/>
            <a:ext cx="576263" cy="1081088"/>
          </a:xfrm>
          <a:prstGeom prst="rect">
            <a:avLst/>
          </a:prstGeom>
          <a:noFill/>
          <a:ln w="9525">
            <a:noFill/>
          </a:ln>
        </p:spPr>
      </p:pic>
      <p:sp>
        <p:nvSpPr>
          <p:cNvPr id="63491" name="Text Box 8"/>
          <p:cNvSpPr txBox="1"/>
          <p:nvPr/>
        </p:nvSpPr>
        <p:spPr>
          <a:xfrm>
            <a:off x="1609725" y="976313"/>
            <a:ext cx="2892425" cy="429895"/>
          </a:xfrm>
          <a:prstGeom prst="rect">
            <a:avLst/>
          </a:prstGeom>
          <a:noFill/>
          <a:ln w="9525">
            <a:noFill/>
          </a:ln>
        </p:spPr>
        <p:txBody>
          <a:bodyPr wrap="square" anchor="t">
            <a:spAutoFit/>
          </a:bodyPr>
          <a:lstStyle/>
          <a:p>
            <a:pPr>
              <a:lnSpc>
                <a:spcPct val="110000"/>
              </a:lnSpc>
              <a:buSzTx/>
            </a:pPr>
            <a:r>
              <a:rPr lang="zh-CN" altLang="en-US" sz="2000" b="1" dirty="0">
                <a:latin typeface="微软雅黑" panose="020B0503020204020204" charset="-122"/>
                <a:ea typeface="微软雅黑" panose="020B0503020204020204" charset="-122"/>
                <a:sym typeface="宋体" panose="02010600030101010101" pitchFamily="2" charset="-122"/>
              </a:rPr>
              <a:t> </a:t>
            </a:r>
            <a:r>
              <a:rPr lang="zh-CN" altLang="en-US" sz="2000" b="1">
                <a:solidFill>
                  <a:srgbClr val="1E4649"/>
                </a:solidFill>
                <a:latin typeface="微软雅黑" panose="020B0503020204020204" charset="-122"/>
                <a:ea typeface="微软雅黑" panose="020B0503020204020204" charset="-122"/>
                <a:sym typeface="宋体" panose="02010600030101010101" pitchFamily="2" charset="-122"/>
              </a:rPr>
              <a:t>第五部分 禁毒</a:t>
            </a:r>
            <a:r>
              <a:rPr lang="en-US" altLang="zh-CN" sz="2000" b="1">
                <a:solidFill>
                  <a:srgbClr val="1E4649"/>
                </a:solidFill>
                <a:latin typeface="微软雅黑" panose="020B0503020204020204" charset="-122"/>
                <a:ea typeface="微软雅黑" panose="020B0503020204020204" charset="-122"/>
                <a:sym typeface="宋体" panose="02010600030101010101" pitchFamily="2" charset="-122"/>
              </a:rPr>
              <a:t>战争</a:t>
            </a:r>
            <a:endParaRPr lang="zh-CN" altLang="en-US" sz="2000" b="1" dirty="0">
              <a:solidFill>
                <a:srgbClr val="1E4649"/>
              </a:solidFill>
              <a:latin typeface="微软雅黑" panose="020B0503020204020204" charset="-122"/>
              <a:ea typeface="微软雅黑" panose="020B0503020204020204" charset="-122"/>
              <a:sym typeface="宋体" panose="02010600030101010101" pitchFamily="2" charset="-122"/>
            </a:endParaRPr>
          </a:p>
        </p:txBody>
      </p:sp>
      <p:cxnSp>
        <p:nvCxnSpPr>
          <p:cNvPr id="8" name="肘形连接符 7"/>
          <p:cNvCxnSpPr/>
          <p:nvPr/>
        </p:nvCxnSpPr>
        <p:spPr>
          <a:xfrm rot="10800000">
            <a:off x="3240088" y="3905250"/>
            <a:ext cx="2389188" cy="1746250"/>
          </a:xfrm>
          <a:prstGeom prst="bentConnector3">
            <a:avLst>
              <a:gd name="adj1" fmla="val 49987"/>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3493" name="Text Box 8"/>
          <p:cNvSpPr txBox="1"/>
          <p:nvPr/>
        </p:nvSpPr>
        <p:spPr>
          <a:xfrm>
            <a:off x="1049338" y="3511550"/>
            <a:ext cx="2190750" cy="138430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呈现岳阳禁毒工作未来建设，吹响岳阳禁毒人民战争的冲锋号，奋勇夺取禁毒胜利。</a:t>
            </a:r>
          </a:p>
        </p:txBody>
      </p:sp>
      <p:sp>
        <p:nvSpPr>
          <p:cNvPr id="63494" name="Text Box 8"/>
          <p:cNvSpPr txBox="1"/>
          <p:nvPr/>
        </p:nvSpPr>
        <p:spPr>
          <a:xfrm>
            <a:off x="4656138" y="1082675"/>
            <a:ext cx="2189162" cy="1382713"/>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岳阳市禁毒先进典型与人民英雄，犹如一盏盏明灯，引导、激励我们将禁毒斗争勇敢进行到底。</a:t>
            </a:r>
          </a:p>
        </p:txBody>
      </p:sp>
      <p:cxnSp>
        <p:nvCxnSpPr>
          <p:cNvPr id="14" name="肘形连接符 13"/>
          <p:cNvCxnSpPr/>
          <p:nvPr/>
        </p:nvCxnSpPr>
        <p:spPr>
          <a:xfrm rot="16200000" flipV="1">
            <a:off x="7272338" y="3473450"/>
            <a:ext cx="4464050" cy="2447925"/>
          </a:xfrm>
          <a:prstGeom prst="bentConnector3">
            <a:avLst>
              <a:gd name="adj1" fmla="val 84196"/>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rot="16200000" flipV="1">
            <a:off x="5875338" y="2493963"/>
            <a:ext cx="3924300" cy="3867150"/>
          </a:xfrm>
          <a:prstGeom prst="bentConnector3">
            <a:avLst>
              <a:gd name="adj1" fmla="val 62904"/>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肘形连接符 15"/>
          <p:cNvCxnSpPr/>
          <p:nvPr/>
        </p:nvCxnSpPr>
        <p:spPr>
          <a:xfrm rot="16200000">
            <a:off x="11238706" y="4364831"/>
            <a:ext cx="4557713" cy="901700"/>
          </a:xfrm>
          <a:prstGeom prst="bentConnector3">
            <a:avLst>
              <a:gd name="adj1" fmla="val 85858"/>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rot="16200000" flipV="1">
            <a:off x="9071769" y="4625181"/>
            <a:ext cx="4394200" cy="217488"/>
          </a:xfrm>
          <a:prstGeom prst="bentConnector3">
            <a:avLst>
              <a:gd name="adj1" fmla="val 85578"/>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3499" name="Text Box 8"/>
          <p:cNvSpPr txBox="1"/>
          <p:nvPr/>
        </p:nvSpPr>
        <p:spPr>
          <a:xfrm>
            <a:off x="7416800" y="1082675"/>
            <a:ext cx="2190750" cy="106045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岳阳禁毒成果丰硕，触摸屏呈现生动详实，也便于以后内容更新补充。</a:t>
            </a:r>
          </a:p>
        </p:txBody>
      </p:sp>
      <p:sp>
        <p:nvSpPr>
          <p:cNvPr id="63500" name="Text Box 8"/>
          <p:cNvSpPr txBox="1"/>
          <p:nvPr/>
        </p:nvSpPr>
        <p:spPr>
          <a:xfrm>
            <a:off x="10037763" y="1154113"/>
            <a:ext cx="2189162" cy="106045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参观者通过互动体验装置，点亮“明灯”，接受感人事迹的洗礼。</a:t>
            </a:r>
          </a:p>
        </p:txBody>
      </p:sp>
      <p:sp>
        <p:nvSpPr>
          <p:cNvPr id="63501" name="Text Box 8"/>
          <p:cNvSpPr txBox="1"/>
          <p:nvPr/>
        </p:nvSpPr>
        <p:spPr>
          <a:xfrm>
            <a:off x="12671425" y="1082675"/>
            <a:ext cx="2190750" cy="1382713"/>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考虑不同人群参观，设置两套内容，一套为领导人禁毒指示，一套为禁毒公益宣传视频。</a:t>
            </a:r>
          </a:p>
        </p:txBody>
      </p:sp>
      <p:sp>
        <p:nvSpPr>
          <p:cNvPr id="2" name="矩形 1"/>
          <p:cNvSpPr/>
          <p:nvPr/>
        </p:nvSpPr>
        <p:spPr>
          <a:xfrm>
            <a:off x="895350" y="7000875"/>
            <a:ext cx="1264400" cy="217005"/>
          </a:xfrm>
          <a:prstGeom prst="rect">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3" name="任意多边形 2"/>
          <p:cNvSpPr/>
          <p:nvPr/>
        </p:nvSpPr>
        <p:spPr>
          <a:xfrm>
            <a:off x="8664575" y="4170363"/>
            <a:ext cx="2790825" cy="1487488"/>
          </a:xfrm>
          <a:custGeom>
            <a:avLst/>
            <a:gdLst>
              <a:gd name="connisteX0" fmla="*/ 0 w 2789555"/>
              <a:gd name="connsiteY0" fmla="*/ 610870 h 1487805"/>
              <a:gd name="connisteX1" fmla="*/ 1567815 w 2789555"/>
              <a:gd name="connsiteY1" fmla="*/ 1487805 h 1487805"/>
              <a:gd name="connisteX2" fmla="*/ 2789555 w 2789555"/>
              <a:gd name="connsiteY2" fmla="*/ 743585 h 1487805"/>
              <a:gd name="connisteX3" fmla="*/ 2205355 w 2789555"/>
              <a:gd name="connsiteY3" fmla="*/ 0 h 1487805"/>
              <a:gd name="connisteX4" fmla="*/ 385445 w 2789555"/>
              <a:gd name="connsiteY4" fmla="*/ 0 h 1487805"/>
              <a:gd name="connisteX5" fmla="*/ 0 w 2789555"/>
              <a:gd name="connsiteY5" fmla="*/ 610870 h 148780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2789555" h="1487805">
                <a:moveTo>
                  <a:pt x="0" y="610870"/>
                </a:moveTo>
                <a:lnTo>
                  <a:pt x="1567815" y="1487805"/>
                </a:lnTo>
                <a:lnTo>
                  <a:pt x="2789555" y="743585"/>
                </a:lnTo>
                <a:lnTo>
                  <a:pt x="2205355" y="0"/>
                </a:lnTo>
                <a:lnTo>
                  <a:pt x="385445" y="0"/>
                </a:lnTo>
                <a:lnTo>
                  <a:pt x="0" y="610870"/>
                </a:lnTo>
                <a:close/>
              </a:path>
            </a:pathLst>
          </a:custGeom>
          <a:noFill/>
          <a:ln w="38100" cmpd="sng">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0" name="Text Box 8"/>
          <p:cNvSpPr txBox="1"/>
          <p:nvPr/>
        </p:nvSpPr>
        <p:spPr>
          <a:xfrm>
            <a:off x="772847" y="9164511"/>
            <a:ext cx="1655762" cy="274637"/>
          </a:xfrm>
          <a:prstGeom prst="rect">
            <a:avLst/>
          </a:prstGeom>
          <a:noFill/>
          <a:ln w="9525">
            <a:noFill/>
          </a:ln>
        </p:spPr>
        <p:txBody>
          <a:bodyPr anchor="t">
            <a:spAutoFit/>
          </a:bodyPr>
          <a:lstStyle/>
          <a:p>
            <a:pPr algn="ctr" defTabSz="1475105">
              <a:buSzTx/>
            </a:pPr>
            <a:r>
              <a:rPr lang="zh-CN" altLang="en-US" sz="1200" dirty="0">
                <a:solidFill>
                  <a:srgbClr val="000000"/>
                </a:solidFill>
                <a:latin typeface="微软雅黑" panose="020B0503020204020204" charset="-122"/>
                <a:ea typeface="微软雅黑" panose="020B0503020204020204" charset="-122"/>
              </a:rPr>
              <a:t>效果图所在位置示意</a:t>
            </a: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31800" y="9023350"/>
            <a:ext cx="1257300" cy="679450"/>
          </a:xfrm>
          <a:prstGeom prst="rect">
            <a:avLst/>
          </a:prstGeom>
          <a:noFill/>
        </p:spPr>
        <p:txBody>
          <a:bodyPr wrap="square" rtlCol="0" anchor="t">
            <a:spAutoFit/>
          </a:bodyPr>
          <a:lstStyle/>
          <a:p>
            <a:pPr>
              <a:lnSpc>
                <a:spcPct val="110000"/>
              </a:lnSpc>
              <a:buClrTx/>
              <a:buSzTx/>
            </a:pPr>
            <a:r>
              <a:rPr lang="zh-CN" altLang="en-US" sz="1735" b="1" noProof="1">
                <a:solidFill>
                  <a:srgbClr val="1E4649"/>
                </a:solidFill>
                <a:latin typeface="微软雅黑" panose="020B0503020204020204" charset="-122"/>
                <a:ea typeface="微软雅黑" panose="020B0503020204020204" charset="-122"/>
                <a:cs typeface="微软雅黑" panose="020B0503020204020204" charset="-122"/>
                <a:sym typeface="+mn-ea"/>
              </a:rPr>
              <a:t>第五部分 禁毒</a:t>
            </a:r>
            <a:r>
              <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rPr>
              <a:t>战争</a:t>
            </a:r>
          </a:p>
        </p:txBody>
      </p:sp>
      <p:sp>
        <p:nvSpPr>
          <p:cNvPr id="20" name="文本框 19"/>
          <p:cNvSpPr txBox="1"/>
          <p:nvPr/>
        </p:nvSpPr>
        <p:spPr>
          <a:xfrm>
            <a:off x="1570038" y="9023350"/>
            <a:ext cx="13193713" cy="1355725"/>
          </a:xfrm>
          <a:prstGeom prst="rect">
            <a:avLst/>
          </a:prstGeom>
          <a:noFill/>
        </p:spPr>
        <p:txBody>
          <a:bodyPr wrap="square" rtlCol="0">
            <a:spAutoFit/>
          </a:bodyPr>
          <a:lstStyle/>
          <a:p>
            <a:pPr algn="just" defTabSz="914400">
              <a:lnSpc>
                <a:spcPct val="150000"/>
              </a:lnSpc>
            </a:pPr>
            <a:r>
              <a:rPr altLang="zh-CN" sz="1365" noProof="1">
                <a:latin typeface="微软雅黑" panose="020B0503020204020204" charset="-122"/>
                <a:ea typeface="微软雅黑" panose="020B0503020204020204" charset="-122"/>
                <a:cs typeface="微软雅黑" panose="020B0503020204020204" charset="-122"/>
                <a:sym typeface="+mn-ea"/>
              </a:rPr>
              <a:t>       国家禁毒委和各地区、各有关部门坚决贯彻中央决策部署，主动作为、攻坚克难，推动禁毒工作取得重要阶段性成果，与此同时，岳阳市禁毒工作形成高效有序的禁毒工作格局，取得了显著成效。青少年毒品预防教育是人民禁毒战争的重中之重。岳阳市禁毒工作，坚持从娃娃抓起，从青少年抓起，切实将禁毒人民战争引向深入。针对青少年参观群体，设置趣味答题环节，墙面投影结合地面运动感应技术互动答题，形式新颖，寓教于乐，提高青少年防毒意识。</a:t>
            </a:r>
          </a:p>
          <a:p>
            <a:pPr algn="just" defTabSz="914400">
              <a:lnSpc>
                <a:spcPct val="150000"/>
              </a:lnSpc>
            </a:pPr>
            <a:r>
              <a:rPr altLang="zh-CN" sz="1365" noProof="1">
                <a:latin typeface="微软雅黑" panose="020B0503020204020204" charset="-122"/>
                <a:ea typeface="微软雅黑" panose="020B0503020204020204" charset="-122"/>
                <a:cs typeface="微软雅黑" panose="020B0503020204020204" charset="-122"/>
                <a:sym typeface="+mn-ea"/>
              </a:rPr>
              <a:t>       </a:t>
            </a:r>
          </a:p>
        </p:txBody>
      </p:sp>
      <p:sp>
        <p:nvSpPr>
          <p:cNvPr id="7" name="矩形 6"/>
          <p:cNvSpPr/>
          <p:nvPr/>
        </p:nvSpPr>
        <p:spPr>
          <a:xfrm>
            <a:off x="0" y="9090025"/>
            <a:ext cx="431800" cy="612775"/>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64516" name="图片 1" descr="D:\2019\岳阳禁毒展厅\最后一稿\效果图\0.jpg0"/>
          <p:cNvPicPr>
            <a:picLocks noChangeAspect="1"/>
          </p:cNvPicPr>
          <p:nvPr/>
        </p:nvPicPr>
        <p:blipFill>
          <a:blip r:embed="rId4"/>
          <a:srcRect/>
          <a:stretch>
            <a:fillRect/>
          </a:stretch>
        </p:blipFill>
        <p:spPr>
          <a:xfrm>
            <a:off x="0" y="4445"/>
            <a:ext cx="15111730" cy="8629015"/>
          </a:xfrm>
          <a:prstGeom prst="rect">
            <a:avLst/>
          </a:prstGeom>
          <a:noFill/>
          <a:ln w="9525">
            <a:noFill/>
          </a:ln>
        </p:spPr>
      </p:pic>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新改平面图-Model"/>
          <p:cNvPicPr>
            <a:picLocks noChangeAspect="1"/>
          </p:cNvPicPr>
          <p:nvPr/>
        </p:nvPicPr>
        <p:blipFill>
          <a:blip r:embed="rId3"/>
          <a:stretch>
            <a:fillRect/>
          </a:stretch>
        </p:blipFill>
        <p:spPr>
          <a:xfrm rot="10800000">
            <a:off x="772795" y="6647180"/>
            <a:ext cx="4168140" cy="2712720"/>
          </a:xfrm>
          <a:prstGeom prst="rect">
            <a:avLst/>
          </a:prstGeom>
        </p:spPr>
      </p:pic>
      <p:pic>
        <p:nvPicPr>
          <p:cNvPr id="64516" name="图片 1" descr="D:\2019\岳阳禁毒展厅\最后一稿\效果图\0.jpg0"/>
          <p:cNvPicPr>
            <a:picLocks noChangeAspect="1"/>
          </p:cNvPicPr>
          <p:nvPr/>
        </p:nvPicPr>
        <p:blipFill>
          <a:blip r:embed="rId4"/>
          <a:srcRect/>
          <a:stretch>
            <a:fillRect/>
          </a:stretch>
        </p:blipFill>
        <p:spPr>
          <a:xfrm>
            <a:off x="4608830" y="4527550"/>
            <a:ext cx="9427845" cy="4653915"/>
          </a:xfrm>
          <a:prstGeom prst="rect">
            <a:avLst/>
          </a:prstGeom>
          <a:noFill/>
          <a:ln w="9525">
            <a:noFill/>
          </a:ln>
        </p:spPr>
      </p:pic>
      <p:pic>
        <p:nvPicPr>
          <p:cNvPr id="66562" name="Picture 3" descr="C:\Users\Administrator\Desktop\未标题-1.png"/>
          <p:cNvPicPr>
            <a:picLocks noChangeAspect="1"/>
          </p:cNvPicPr>
          <p:nvPr/>
        </p:nvPicPr>
        <p:blipFill>
          <a:blip r:embed="rId5"/>
          <a:stretch>
            <a:fillRect/>
          </a:stretch>
        </p:blipFill>
        <p:spPr>
          <a:xfrm>
            <a:off x="895350" y="650875"/>
            <a:ext cx="576263" cy="1081088"/>
          </a:xfrm>
          <a:prstGeom prst="rect">
            <a:avLst/>
          </a:prstGeom>
          <a:noFill/>
          <a:ln w="9525">
            <a:noFill/>
          </a:ln>
        </p:spPr>
      </p:pic>
      <p:sp>
        <p:nvSpPr>
          <p:cNvPr id="66563" name="Text Box 8"/>
          <p:cNvSpPr txBox="1"/>
          <p:nvPr/>
        </p:nvSpPr>
        <p:spPr>
          <a:xfrm>
            <a:off x="1471613" y="2454275"/>
            <a:ext cx="3411537" cy="738188"/>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墙面投影结合地面运动感应技术互动答题，不答题时，展示青少年预防毒品知识。</a:t>
            </a:r>
          </a:p>
        </p:txBody>
      </p:sp>
      <p:sp>
        <p:nvSpPr>
          <p:cNvPr id="66564" name="Text Box 8"/>
          <p:cNvSpPr txBox="1"/>
          <p:nvPr/>
        </p:nvSpPr>
        <p:spPr>
          <a:xfrm>
            <a:off x="1609725" y="976313"/>
            <a:ext cx="2892425" cy="429895"/>
          </a:xfrm>
          <a:prstGeom prst="rect">
            <a:avLst/>
          </a:prstGeom>
          <a:noFill/>
          <a:ln w="9525">
            <a:noFill/>
          </a:ln>
        </p:spPr>
        <p:txBody>
          <a:bodyPr wrap="square" anchor="t">
            <a:spAutoFit/>
          </a:bodyPr>
          <a:lstStyle/>
          <a:p>
            <a:pPr>
              <a:lnSpc>
                <a:spcPct val="110000"/>
              </a:lnSpc>
              <a:buSzTx/>
            </a:pPr>
            <a:r>
              <a:rPr lang="zh-CN" altLang="en-US" sz="2000" b="1" dirty="0">
                <a:latin typeface="微软雅黑" panose="020B0503020204020204" charset="-122"/>
                <a:ea typeface="微软雅黑" panose="020B0503020204020204" charset="-122"/>
                <a:sym typeface="宋体" panose="02010600030101010101" pitchFamily="2" charset="-122"/>
              </a:rPr>
              <a:t> </a:t>
            </a:r>
            <a:r>
              <a:rPr lang="zh-CN" altLang="en-US" sz="2000" b="1">
                <a:solidFill>
                  <a:srgbClr val="1E4649"/>
                </a:solidFill>
                <a:latin typeface="微软雅黑" panose="020B0503020204020204" charset="-122"/>
                <a:ea typeface="微软雅黑" panose="020B0503020204020204" charset="-122"/>
                <a:sym typeface="宋体" panose="02010600030101010101" pitchFamily="2" charset="-122"/>
              </a:rPr>
              <a:t>第五部分 禁毒</a:t>
            </a:r>
            <a:r>
              <a:rPr lang="en-US" altLang="zh-CN" sz="2000" b="1">
                <a:solidFill>
                  <a:srgbClr val="1E4649"/>
                </a:solidFill>
                <a:latin typeface="微软雅黑" panose="020B0503020204020204" charset="-122"/>
                <a:ea typeface="微软雅黑" panose="020B0503020204020204" charset="-122"/>
                <a:sym typeface="宋体" panose="02010600030101010101" pitchFamily="2" charset="-122"/>
              </a:rPr>
              <a:t>战争</a:t>
            </a:r>
            <a:endParaRPr lang="zh-CN" altLang="en-US" sz="2000" b="1" dirty="0">
              <a:solidFill>
                <a:srgbClr val="1E4649"/>
              </a:solidFill>
              <a:latin typeface="微软雅黑" panose="020B0503020204020204" charset="-122"/>
              <a:ea typeface="微软雅黑" panose="020B0503020204020204" charset="-122"/>
              <a:sym typeface="宋体" panose="02010600030101010101" pitchFamily="2" charset="-122"/>
            </a:endParaRPr>
          </a:p>
        </p:txBody>
      </p:sp>
      <p:cxnSp>
        <p:nvCxnSpPr>
          <p:cNvPr id="15" name="肘形连接符 14"/>
          <p:cNvCxnSpPr/>
          <p:nvPr/>
        </p:nvCxnSpPr>
        <p:spPr>
          <a:xfrm rot="16200000" flipV="1">
            <a:off x="3387725" y="3302000"/>
            <a:ext cx="3082925" cy="3063875"/>
          </a:xfrm>
          <a:prstGeom prst="bentConnector3">
            <a:avLst>
              <a:gd name="adj1" fmla="val 67363"/>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7" name="肘形连接符 6"/>
          <p:cNvCxnSpPr/>
          <p:nvPr/>
        </p:nvCxnSpPr>
        <p:spPr>
          <a:xfrm rot="16200000" flipV="1">
            <a:off x="8723313" y="3854450"/>
            <a:ext cx="3325813" cy="1716088"/>
          </a:xfrm>
          <a:prstGeom prst="bentConnector3">
            <a:avLst>
              <a:gd name="adj1" fmla="val 73558"/>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肘形连接符 7"/>
          <p:cNvCxnSpPr/>
          <p:nvPr/>
        </p:nvCxnSpPr>
        <p:spPr>
          <a:xfrm rot="16200000">
            <a:off x="11971338" y="3835400"/>
            <a:ext cx="2660650" cy="749300"/>
          </a:xfrm>
          <a:prstGeom prst="bentConnector3">
            <a:avLst>
              <a:gd name="adj1" fmla="val 61622"/>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6568" name="Text Box 8"/>
          <p:cNvSpPr txBox="1"/>
          <p:nvPr/>
        </p:nvSpPr>
        <p:spPr>
          <a:xfrm>
            <a:off x="8234363" y="2362200"/>
            <a:ext cx="3565525" cy="738188"/>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呈现岳阳禁毒工作未来建设，吹响岳阳禁毒人民战争的冲锋号，奋勇夺取禁毒胜利。</a:t>
            </a:r>
          </a:p>
        </p:txBody>
      </p:sp>
      <p:cxnSp>
        <p:nvCxnSpPr>
          <p:cNvPr id="12" name="肘形连接符 11"/>
          <p:cNvCxnSpPr/>
          <p:nvPr/>
        </p:nvCxnSpPr>
        <p:spPr>
          <a:xfrm rot="16200000" flipV="1">
            <a:off x="4015581" y="4087019"/>
            <a:ext cx="6480175" cy="1944688"/>
          </a:xfrm>
          <a:prstGeom prst="bentConnector3">
            <a:avLst>
              <a:gd name="adj1" fmla="val 67383"/>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6570" name="Text Box 8"/>
          <p:cNvSpPr txBox="1"/>
          <p:nvPr/>
        </p:nvSpPr>
        <p:spPr>
          <a:xfrm>
            <a:off x="4975225" y="995363"/>
            <a:ext cx="3775075" cy="73660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墙面投影结合地面运动感应技术互动答题，形式新颖，寓教于乐，提高青少年防毒意识。</a:t>
            </a:r>
          </a:p>
        </p:txBody>
      </p:sp>
      <p:cxnSp>
        <p:nvCxnSpPr>
          <p:cNvPr id="16" name="肘形连接符 15"/>
          <p:cNvCxnSpPr/>
          <p:nvPr/>
        </p:nvCxnSpPr>
        <p:spPr>
          <a:xfrm rot="16200000" flipV="1">
            <a:off x="9028906" y="4601369"/>
            <a:ext cx="6245225" cy="506413"/>
          </a:xfrm>
          <a:prstGeom prst="bentConnector3">
            <a:avLst>
              <a:gd name="adj1" fmla="val 65114"/>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6572" name="Text Box 8"/>
          <p:cNvSpPr txBox="1"/>
          <p:nvPr/>
        </p:nvSpPr>
        <p:spPr>
          <a:xfrm>
            <a:off x="10556875" y="976313"/>
            <a:ext cx="3046413" cy="738187"/>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激昂的色调运用与恰当的背景烘托，承上启下，提振人心。</a:t>
            </a:r>
          </a:p>
        </p:txBody>
      </p:sp>
      <p:sp>
        <p:nvSpPr>
          <p:cNvPr id="66573" name="Text Box 8"/>
          <p:cNvSpPr txBox="1"/>
          <p:nvPr/>
        </p:nvSpPr>
        <p:spPr>
          <a:xfrm>
            <a:off x="12490450" y="1819275"/>
            <a:ext cx="2205038" cy="106045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鲜活的事例，精巧的图文版式，激励人民将禁毒战线稳步前推。</a:t>
            </a:r>
          </a:p>
        </p:txBody>
      </p:sp>
      <p:sp>
        <p:nvSpPr>
          <p:cNvPr id="2" name="矩形 1"/>
          <p:cNvSpPr/>
          <p:nvPr/>
        </p:nvSpPr>
        <p:spPr>
          <a:xfrm>
            <a:off x="1871510" y="7001883"/>
            <a:ext cx="287996" cy="215997"/>
          </a:xfrm>
          <a:prstGeom prst="rect">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3" name="任意多边形 2"/>
          <p:cNvSpPr/>
          <p:nvPr/>
        </p:nvSpPr>
        <p:spPr>
          <a:xfrm>
            <a:off x="8156575" y="6122988"/>
            <a:ext cx="1847850" cy="1554163"/>
          </a:xfrm>
          <a:custGeom>
            <a:avLst/>
            <a:gdLst>
              <a:gd name="connisteX0" fmla="*/ 53340 w 1846580"/>
              <a:gd name="connsiteY0" fmla="*/ 13335 h 1553845"/>
              <a:gd name="connisteX1" fmla="*/ 1846580 w 1846580"/>
              <a:gd name="connsiteY1" fmla="*/ 13335 h 1553845"/>
              <a:gd name="connisteX2" fmla="*/ 1846580 w 1846580"/>
              <a:gd name="connsiteY2" fmla="*/ 1513840 h 1553845"/>
              <a:gd name="connisteX3" fmla="*/ 1824355 w 1846580"/>
              <a:gd name="connsiteY3" fmla="*/ 1553845 h 1553845"/>
              <a:gd name="connisteX4" fmla="*/ 13335 w 1846580"/>
              <a:gd name="connsiteY4" fmla="*/ 1553845 h 1553845"/>
              <a:gd name="connisteX5" fmla="*/ 13335 w 1846580"/>
              <a:gd name="connsiteY5" fmla="*/ 13335 h 1553845"/>
              <a:gd name="connisteX6" fmla="*/ 0 w 1846580"/>
              <a:gd name="connsiteY6" fmla="*/ 0 h 1553845"/>
              <a:gd name="connisteX7" fmla="*/ 53340 w 1846580"/>
              <a:gd name="connsiteY7" fmla="*/ 13335 h 155384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Lst>
            <a:rect l="l" t="t" r="r" b="b"/>
            <a:pathLst>
              <a:path w="1846580" h="1553845">
                <a:moveTo>
                  <a:pt x="53340" y="13335"/>
                </a:moveTo>
                <a:lnTo>
                  <a:pt x="1846580" y="13335"/>
                </a:lnTo>
                <a:lnTo>
                  <a:pt x="1846580" y="1513840"/>
                </a:lnTo>
                <a:lnTo>
                  <a:pt x="1824355" y="1553845"/>
                </a:lnTo>
                <a:lnTo>
                  <a:pt x="13335" y="1553845"/>
                </a:lnTo>
                <a:lnTo>
                  <a:pt x="13335" y="13335"/>
                </a:lnTo>
                <a:lnTo>
                  <a:pt x="0" y="0"/>
                </a:lnTo>
                <a:lnTo>
                  <a:pt x="53340" y="13335"/>
                </a:lnTo>
                <a:close/>
              </a:path>
            </a:pathLst>
          </a:custGeom>
          <a:noFill/>
          <a:ln w="38100" cmpd="sng">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20" name="Text Box 8"/>
          <p:cNvSpPr txBox="1"/>
          <p:nvPr/>
        </p:nvSpPr>
        <p:spPr>
          <a:xfrm>
            <a:off x="772847" y="9164511"/>
            <a:ext cx="1655762" cy="274637"/>
          </a:xfrm>
          <a:prstGeom prst="rect">
            <a:avLst/>
          </a:prstGeom>
          <a:noFill/>
          <a:ln w="9525">
            <a:noFill/>
          </a:ln>
        </p:spPr>
        <p:txBody>
          <a:bodyPr anchor="t">
            <a:spAutoFit/>
          </a:bodyPr>
          <a:lstStyle/>
          <a:p>
            <a:pPr algn="ctr" defTabSz="1475105">
              <a:buSzTx/>
            </a:pPr>
            <a:r>
              <a:rPr lang="zh-CN" altLang="en-US" sz="1200" dirty="0">
                <a:solidFill>
                  <a:srgbClr val="000000"/>
                </a:solidFill>
                <a:latin typeface="微软雅黑" panose="020B0503020204020204" charset="-122"/>
                <a:ea typeface="微软雅黑" panose="020B0503020204020204" charset="-122"/>
              </a:rPr>
              <a:t>效果图所在位置示意</a:t>
            </a: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31800" y="9023350"/>
            <a:ext cx="1257300" cy="679450"/>
          </a:xfrm>
          <a:prstGeom prst="rect">
            <a:avLst/>
          </a:prstGeom>
          <a:noFill/>
        </p:spPr>
        <p:txBody>
          <a:bodyPr wrap="square" rtlCol="0" anchor="t">
            <a:spAutoFit/>
          </a:bodyPr>
          <a:lstStyle/>
          <a:p>
            <a:pPr>
              <a:lnSpc>
                <a:spcPct val="110000"/>
              </a:lnSpc>
              <a:buClrTx/>
              <a:buSzTx/>
            </a:pPr>
            <a:r>
              <a:rPr lang="zh-CN" altLang="en-US" sz="1735" b="1" noProof="1">
                <a:solidFill>
                  <a:srgbClr val="1E4649"/>
                </a:solidFill>
                <a:latin typeface="微软雅黑" panose="020B0503020204020204" charset="-122"/>
                <a:ea typeface="微软雅黑" panose="020B0503020204020204" charset="-122"/>
                <a:cs typeface="微软雅黑" panose="020B0503020204020204" charset="-122"/>
                <a:sym typeface="+mn-ea"/>
              </a:rPr>
              <a:t>第六部分 毒品预防</a:t>
            </a:r>
            <a:endPar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1570355" y="9023350"/>
            <a:ext cx="10390505" cy="1039495"/>
          </a:xfrm>
          <a:prstGeom prst="rect">
            <a:avLst/>
          </a:prstGeom>
          <a:noFill/>
        </p:spPr>
        <p:txBody>
          <a:bodyPr wrap="square" rtlCol="0">
            <a:spAutoFit/>
          </a:bodyPr>
          <a:lstStyle/>
          <a:p>
            <a:pPr algn="just" defTabSz="914400">
              <a:lnSpc>
                <a:spcPct val="150000"/>
              </a:lnSpc>
            </a:pPr>
            <a:r>
              <a:rPr altLang="zh-CN" sz="1365" noProof="1">
                <a:latin typeface="微软雅黑" panose="020B0503020204020204" charset="-122"/>
                <a:ea typeface="微软雅黑" panose="020B0503020204020204" charset="-122"/>
                <a:cs typeface="微软雅黑" panose="020B0503020204020204" charset="-122"/>
                <a:sym typeface="+mn-ea"/>
              </a:rPr>
              <a:t>     </a:t>
            </a:r>
            <a:r>
              <a:rPr lang="zh-CN" sz="1365" noProof="1">
                <a:latin typeface="微软雅黑" panose="020B0503020204020204" charset="-122"/>
                <a:ea typeface="微软雅黑" panose="020B0503020204020204" charset="-122"/>
                <a:cs typeface="微软雅黑" panose="020B0503020204020204" charset="-122"/>
                <a:sym typeface="+mn-ea"/>
              </a:rPr>
              <a:t>以系统建立档案的形式（造型），呈现</a:t>
            </a:r>
            <a:r>
              <a:rPr altLang="zh-CN" sz="1365" noProof="1">
                <a:latin typeface="微软雅黑" panose="020B0503020204020204" charset="-122"/>
                <a:ea typeface="微软雅黑" panose="020B0503020204020204" charset="-122"/>
                <a:cs typeface="微软雅黑" panose="020B0503020204020204" charset="-122"/>
                <a:sym typeface="+mn-ea"/>
              </a:rPr>
              <a:t>吸毒人员</a:t>
            </a:r>
            <a:r>
              <a:rPr lang="zh-CN" sz="1365" noProof="1">
                <a:latin typeface="微软雅黑" panose="020B0503020204020204" charset="-122"/>
                <a:ea typeface="微软雅黑" panose="020B0503020204020204" charset="-122"/>
                <a:cs typeface="微软雅黑" panose="020B0503020204020204" charset="-122"/>
                <a:sym typeface="+mn-ea"/>
              </a:rPr>
              <a:t>染毒</a:t>
            </a:r>
            <a:r>
              <a:rPr altLang="zh-CN" sz="1365" noProof="1">
                <a:latin typeface="微软雅黑" panose="020B0503020204020204" charset="-122"/>
                <a:ea typeface="微软雅黑" panose="020B0503020204020204" charset="-122"/>
                <a:cs typeface="微软雅黑" panose="020B0503020204020204" charset="-122"/>
                <a:sym typeface="+mn-ea"/>
              </a:rPr>
              <a:t>实录，全面呈现涉毒始末，融预防、警示作用于一体，呼应整体内容，将公民之责进一步重申。灵活运用多媒体进行遏制吸毒行为知识宣教，深入提升教育效果。</a:t>
            </a:r>
            <a:r>
              <a:rPr lang="zh-CN" sz="1365" noProof="1">
                <a:latin typeface="微软雅黑" panose="020B0503020204020204" charset="-122"/>
                <a:ea typeface="微软雅黑" panose="020B0503020204020204" charset="-122"/>
                <a:cs typeface="微软雅黑" panose="020B0503020204020204" charset="-122"/>
                <a:sym typeface="+mn-ea"/>
              </a:rPr>
              <a:t>两者结合，进入从生活切入，通过大量的</a:t>
            </a:r>
            <a:r>
              <a:rPr lang="en-US" altLang="zh-CN" sz="1365" noProof="1">
                <a:latin typeface="微软雅黑" panose="020B0503020204020204" charset="-122"/>
                <a:ea typeface="微软雅黑" panose="020B0503020204020204" charset="-122"/>
                <a:cs typeface="微软雅黑" panose="020B0503020204020204" charset="-122"/>
                <a:sym typeface="+mn-ea"/>
              </a:rPr>
              <a:t>“</a:t>
            </a:r>
            <a:r>
              <a:rPr lang="zh-CN" altLang="en-US" sz="1365" noProof="1">
                <a:latin typeface="微软雅黑" panose="020B0503020204020204" charset="-122"/>
                <a:ea typeface="微软雅黑" panose="020B0503020204020204" charset="-122"/>
                <a:cs typeface="微软雅黑" panose="020B0503020204020204" charset="-122"/>
                <a:sym typeface="+mn-ea"/>
              </a:rPr>
              <a:t>档案</a:t>
            </a:r>
            <a:r>
              <a:rPr lang="en-US" altLang="zh-CN" sz="1365" noProof="1">
                <a:latin typeface="微软雅黑" panose="020B0503020204020204" charset="-122"/>
                <a:ea typeface="微软雅黑" panose="020B0503020204020204" charset="-122"/>
                <a:cs typeface="微软雅黑" panose="020B0503020204020204" charset="-122"/>
                <a:sym typeface="+mn-ea"/>
              </a:rPr>
              <a:t>”</a:t>
            </a:r>
            <a:r>
              <a:rPr lang="zh-CN" altLang="en-US" sz="1365" noProof="1">
                <a:latin typeface="微软雅黑" panose="020B0503020204020204" charset="-122"/>
                <a:ea typeface="微软雅黑" panose="020B0503020204020204" charset="-122"/>
                <a:cs typeface="微软雅黑" panose="020B0503020204020204" charset="-122"/>
                <a:sym typeface="+mn-ea"/>
              </a:rPr>
              <a:t>事例，</a:t>
            </a:r>
            <a:r>
              <a:rPr lang="en-US" altLang="zh-CN" sz="1365" noProof="1">
                <a:latin typeface="微软雅黑" panose="020B0503020204020204" charset="-122"/>
                <a:ea typeface="微软雅黑" panose="020B0503020204020204" charset="-122"/>
                <a:cs typeface="微软雅黑" panose="020B0503020204020204" charset="-122"/>
                <a:sym typeface="+mn-ea"/>
              </a:rPr>
              <a:t>“</a:t>
            </a:r>
            <a:r>
              <a:rPr lang="zh-CN" altLang="en-US" sz="1365" noProof="1">
                <a:latin typeface="微软雅黑" panose="020B0503020204020204" charset="-122"/>
                <a:ea typeface="微软雅黑" panose="020B0503020204020204" charset="-122"/>
                <a:cs typeface="微软雅黑" panose="020B0503020204020204" charset="-122"/>
                <a:sym typeface="+mn-ea"/>
              </a:rPr>
              <a:t>揭秘</a:t>
            </a:r>
            <a:r>
              <a:rPr lang="en-US" altLang="zh-CN" sz="1365" noProof="1">
                <a:latin typeface="微软雅黑" panose="020B0503020204020204" charset="-122"/>
                <a:ea typeface="微软雅黑" panose="020B0503020204020204" charset="-122"/>
                <a:cs typeface="微软雅黑" panose="020B0503020204020204" charset="-122"/>
                <a:sym typeface="+mn-ea"/>
              </a:rPr>
              <a:t>”</a:t>
            </a:r>
            <a:r>
              <a:rPr lang="zh-CN" altLang="en-US" sz="1365" noProof="1">
                <a:latin typeface="微软雅黑" panose="020B0503020204020204" charset="-122"/>
                <a:ea typeface="微软雅黑" panose="020B0503020204020204" charset="-122"/>
                <a:cs typeface="微软雅黑" panose="020B0503020204020204" charset="-122"/>
                <a:sym typeface="+mn-ea"/>
              </a:rPr>
              <a:t>毒案，灵活深刻宣传毒品预防</a:t>
            </a:r>
            <a:r>
              <a:rPr lang="zh-CN" sz="1365" noProof="1">
                <a:latin typeface="微软雅黑" panose="020B0503020204020204" charset="-122"/>
                <a:ea typeface="微软雅黑" panose="020B0503020204020204" charset="-122"/>
                <a:cs typeface="微软雅黑" panose="020B0503020204020204" charset="-122"/>
                <a:sym typeface="+mn-ea"/>
              </a:rPr>
              <a:t>，传播禁毒力量。</a:t>
            </a:r>
          </a:p>
        </p:txBody>
      </p:sp>
      <p:sp>
        <p:nvSpPr>
          <p:cNvPr id="7" name="矩形 6"/>
          <p:cNvSpPr/>
          <p:nvPr/>
        </p:nvSpPr>
        <p:spPr>
          <a:xfrm>
            <a:off x="0" y="9090025"/>
            <a:ext cx="431800" cy="612775"/>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68612" name="图片 2" descr="D:\2019\岳阳禁毒展厅\再改呀\效果图\禁毒馆、\daadada02.jpgdaadada02"/>
          <p:cNvPicPr>
            <a:picLocks noChangeAspect="1"/>
          </p:cNvPicPr>
          <p:nvPr/>
        </p:nvPicPr>
        <p:blipFill>
          <a:blip r:embed="rId3"/>
          <a:srcRect/>
          <a:stretch>
            <a:fillRect/>
          </a:stretch>
        </p:blipFill>
        <p:spPr>
          <a:xfrm>
            <a:off x="635" y="455613"/>
            <a:ext cx="15114905" cy="7557770"/>
          </a:xfrm>
          <a:prstGeom prst="rect">
            <a:avLst/>
          </a:prstGeom>
          <a:noFill/>
          <a:ln w="9525">
            <a:noFill/>
          </a:ln>
        </p:spPr>
      </p:pic>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31800" y="9023350"/>
            <a:ext cx="1257300" cy="679450"/>
          </a:xfrm>
          <a:prstGeom prst="rect">
            <a:avLst/>
          </a:prstGeom>
          <a:noFill/>
        </p:spPr>
        <p:txBody>
          <a:bodyPr wrap="square" rtlCol="0" anchor="t">
            <a:spAutoFit/>
          </a:bodyPr>
          <a:lstStyle/>
          <a:p>
            <a:pPr>
              <a:lnSpc>
                <a:spcPct val="110000"/>
              </a:lnSpc>
              <a:buClrTx/>
              <a:buSzTx/>
            </a:pPr>
            <a:r>
              <a:rPr lang="zh-CN" altLang="en-US" sz="1735" b="1" noProof="1">
                <a:solidFill>
                  <a:srgbClr val="1E4649"/>
                </a:solidFill>
                <a:latin typeface="微软雅黑" panose="020B0503020204020204" charset="-122"/>
                <a:ea typeface="微软雅黑" panose="020B0503020204020204" charset="-122"/>
                <a:cs typeface="微软雅黑" panose="020B0503020204020204" charset="-122"/>
                <a:sym typeface="+mn-ea"/>
              </a:rPr>
              <a:t>第六部分 毒品预防</a:t>
            </a:r>
            <a:endPar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1570038" y="9023350"/>
            <a:ext cx="13193713" cy="720725"/>
          </a:xfrm>
          <a:prstGeom prst="rect">
            <a:avLst/>
          </a:prstGeom>
          <a:noFill/>
        </p:spPr>
        <p:txBody>
          <a:bodyPr wrap="square" rtlCol="0">
            <a:spAutoFit/>
          </a:bodyPr>
          <a:lstStyle/>
          <a:p>
            <a:pPr algn="just" defTabSz="914400">
              <a:lnSpc>
                <a:spcPct val="150000"/>
              </a:lnSpc>
            </a:pPr>
            <a:r>
              <a:rPr altLang="zh-CN" sz="1365" noProof="1">
                <a:latin typeface="微软雅黑" panose="020B0503020204020204" charset="-122"/>
                <a:ea typeface="微软雅黑" panose="020B0503020204020204" charset="-122"/>
                <a:cs typeface="微软雅黑" panose="020B0503020204020204" charset="-122"/>
                <a:sym typeface="+mn-ea"/>
              </a:rPr>
              <a:t>    </a:t>
            </a:r>
            <a:r>
              <a:rPr altLang="zh-CN" sz="1360">
                <a:latin typeface="微软雅黑" panose="020B0503020204020204" charset="-122"/>
                <a:ea typeface="微软雅黑" panose="020B0503020204020204" charset="-122"/>
                <a:cs typeface="微软雅黑" panose="020B0503020204020204" charset="-122"/>
                <a:sym typeface="+mn-ea"/>
              </a:rPr>
              <a:t>青少年毒品预防教育是人民禁毒战争的重中之重。岳阳市禁毒工作，坚持从娃娃抓起，从青少年抓起，切实将禁毒人民战争引向深入</a:t>
            </a:r>
            <a:r>
              <a:rPr lang="zh-CN" sz="1360">
                <a:latin typeface="微软雅黑" panose="020B0503020204020204" charset="-122"/>
                <a:ea typeface="微软雅黑" panose="020B0503020204020204" charset="-122"/>
                <a:cs typeface="微软雅黑" panose="020B0503020204020204" charset="-122"/>
                <a:sym typeface="+mn-ea"/>
              </a:rPr>
              <a:t>，把青少年毒品预防放在突出位置</a:t>
            </a:r>
            <a:r>
              <a:rPr altLang="zh-CN" sz="1360">
                <a:latin typeface="微软雅黑" panose="020B0503020204020204" charset="-122"/>
                <a:ea typeface="微软雅黑" panose="020B0503020204020204" charset="-122"/>
                <a:cs typeface="微软雅黑" panose="020B0503020204020204" charset="-122"/>
                <a:sym typeface="+mn-ea"/>
              </a:rPr>
              <a:t>。</a:t>
            </a:r>
            <a:r>
              <a:rPr lang="zh-CN" sz="1360">
                <a:latin typeface="微软雅黑" panose="020B0503020204020204" charset="-122"/>
                <a:ea typeface="微软雅黑" panose="020B0503020204020204" charset="-122"/>
                <a:cs typeface="微软雅黑" panose="020B0503020204020204" charset="-122"/>
                <a:sym typeface="+mn-ea"/>
              </a:rPr>
              <a:t>展陈从青少年生活中常见的小卖部入手，真实还原穷凶极恶的毒贩有可能在小卖部渗透毒品销售的可能，提升青少年等的毒品预防意识与知识。</a:t>
            </a:r>
            <a:endParaRPr lang="zh-CN" sz="1365" noProof="1">
              <a:latin typeface="微软雅黑" panose="020B0503020204020204" charset="-122"/>
              <a:ea typeface="微软雅黑" panose="020B0503020204020204" charset="-122"/>
              <a:cs typeface="微软雅黑" panose="020B0503020204020204" charset="-122"/>
              <a:sym typeface="+mn-ea"/>
            </a:endParaRPr>
          </a:p>
        </p:txBody>
      </p:sp>
      <p:sp>
        <p:nvSpPr>
          <p:cNvPr id="7" name="矩形 6"/>
          <p:cNvSpPr/>
          <p:nvPr/>
        </p:nvSpPr>
        <p:spPr>
          <a:xfrm>
            <a:off x="0" y="9090025"/>
            <a:ext cx="431800" cy="612775"/>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68612" name="图片 2" descr="C:\Users\Administrator\Desktop\6569563.jpg6569563"/>
          <p:cNvPicPr>
            <a:picLocks noChangeAspect="1"/>
          </p:cNvPicPr>
          <p:nvPr/>
        </p:nvPicPr>
        <p:blipFill>
          <a:blip r:embed="rId3"/>
          <a:srcRect/>
          <a:stretch>
            <a:fillRect/>
          </a:stretch>
        </p:blipFill>
        <p:spPr>
          <a:xfrm>
            <a:off x="635" y="475933"/>
            <a:ext cx="15114905" cy="7557770"/>
          </a:xfrm>
          <a:prstGeom prst="rect">
            <a:avLst/>
          </a:prstGeom>
          <a:noFill/>
          <a:ln w="9525">
            <a:noFill/>
          </a:ln>
        </p:spPr>
      </p:pic>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31800" y="9023350"/>
            <a:ext cx="1257300" cy="679450"/>
          </a:xfrm>
          <a:prstGeom prst="rect">
            <a:avLst/>
          </a:prstGeom>
          <a:noFill/>
        </p:spPr>
        <p:txBody>
          <a:bodyPr wrap="square" rtlCol="0" anchor="t">
            <a:spAutoFit/>
          </a:bodyPr>
          <a:lstStyle/>
          <a:p>
            <a:pPr>
              <a:lnSpc>
                <a:spcPct val="110000"/>
              </a:lnSpc>
              <a:buClrTx/>
              <a:buSzTx/>
            </a:pPr>
            <a:r>
              <a:rPr lang="zh-CN" altLang="en-US" sz="1735" b="1" noProof="1">
                <a:solidFill>
                  <a:srgbClr val="1E4649"/>
                </a:solidFill>
                <a:latin typeface="微软雅黑" panose="020B0503020204020204" charset="-122"/>
                <a:ea typeface="微软雅黑" panose="020B0503020204020204" charset="-122"/>
                <a:cs typeface="微软雅黑" panose="020B0503020204020204" charset="-122"/>
                <a:sym typeface="+mn-ea"/>
              </a:rPr>
              <a:t>第六部分 毒品预防</a:t>
            </a:r>
            <a:endPar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1570038" y="9023350"/>
            <a:ext cx="13193713" cy="720725"/>
          </a:xfrm>
          <a:prstGeom prst="rect">
            <a:avLst/>
          </a:prstGeom>
          <a:noFill/>
        </p:spPr>
        <p:txBody>
          <a:bodyPr wrap="square" rtlCol="0">
            <a:spAutoFit/>
          </a:bodyPr>
          <a:lstStyle/>
          <a:p>
            <a:pPr algn="just" defTabSz="914400">
              <a:lnSpc>
                <a:spcPct val="150000"/>
              </a:lnSpc>
            </a:pPr>
            <a:r>
              <a:rPr altLang="zh-CN" sz="1365" noProof="1">
                <a:latin typeface="微软雅黑" panose="020B0503020204020204" charset="-122"/>
                <a:ea typeface="微软雅黑" panose="020B0503020204020204" charset="-122"/>
                <a:cs typeface="微软雅黑" panose="020B0503020204020204" charset="-122"/>
                <a:sym typeface="+mn-ea"/>
              </a:rPr>
              <a:t>    </a:t>
            </a:r>
            <a:r>
              <a:rPr altLang="zh-CN" sz="1360">
                <a:latin typeface="微软雅黑" panose="020B0503020204020204" charset="-122"/>
                <a:ea typeface="微软雅黑" panose="020B0503020204020204" charset="-122"/>
                <a:cs typeface="微软雅黑" panose="020B0503020204020204" charset="-122"/>
                <a:sym typeface="+mn-ea"/>
              </a:rPr>
              <a:t>青少年毒品预防教育是人民禁毒战争的重中之重。岳阳市禁毒工作，坚持从娃娃抓起，从青少年抓起，切实将禁毒人民战争引向深入</a:t>
            </a:r>
            <a:r>
              <a:rPr lang="zh-CN" sz="1360">
                <a:latin typeface="微软雅黑" panose="020B0503020204020204" charset="-122"/>
                <a:ea typeface="微软雅黑" panose="020B0503020204020204" charset="-122"/>
                <a:cs typeface="微软雅黑" panose="020B0503020204020204" charset="-122"/>
                <a:sym typeface="+mn-ea"/>
              </a:rPr>
              <a:t>，把青少年毒品预防放在突出位置</a:t>
            </a:r>
            <a:r>
              <a:rPr altLang="zh-CN" sz="1360">
                <a:latin typeface="微软雅黑" panose="020B0503020204020204" charset="-122"/>
                <a:ea typeface="微软雅黑" panose="020B0503020204020204" charset="-122"/>
                <a:cs typeface="微软雅黑" panose="020B0503020204020204" charset="-122"/>
                <a:sym typeface="+mn-ea"/>
              </a:rPr>
              <a:t>。</a:t>
            </a:r>
            <a:r>
              <a:rPr lang="zh-CN" sz="1360">
                <a:latin typeface="微软雅黑" panose="020B0503020204020204" charset="-122"/>
                <a:ea typeface="微软雅黑" panose="020B0503020204020204" charset="-122"/>
                <a:cs typeface="微软雅黑" panose="020B0503020204020204" charset="-122"/>
                <a:sym typeface="+mn-ea"/>
              </a:rPr>
              <a:t>展陈从青少年生活中常见的小卖部入手，真实还原穷凶极恶的毒贩有可能在小卖部渗透毒品销售的可能，提升青少年等的毒品预防意识与知识。</a:t>
            </a:r>
            <a:endParaRPr lang="zh-CN" sz="1365" noProof="1">
              <a:latin typeface="微软雅黑" panose="020B0503020204020204" charset="-122"/>
              <a:ea typeface="微软雅黑" panose="020B0503020204020204" charset="-122"/>
              <a:cs typeface="微软雅黑" panose="020B0503020204020204" charset="-122"/>
              <a:sym typeface="+mn-ea"/>
            </a:endParaRPr>
          </a:p>
        </p:txBody>
      </p:sp>
      <p:sp>
        <p:nvSpPr>
          <p:cNvPr id="7" name="矩形 6"/>
          <p:cNvSpPr/>
          <p:nvPr/>
        </p:nvSpPr>
        <p:spPr>
          <a:xfrm>
            <a:off x="0" y="9090025"/>
            <a:ext cx="431800" cy="612775"/>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68612" name="图片 2" descr="C:\Users\Administrator\Desktop\0223.jpg0223"/>
          <p:cNvPicPr>
            <a:picLocks noChangeAspect="1"/>
          </p:cNvPicPr>
          <p:nvPr/>
        </p:nvPicPr>
        <p:blipFill>
          <a:blip r:embed="rId3"/>
          <a:srcRect/>
          <a:stretch>
            <a:fillRect/>
          </a:stretch>
        </p:blipFill>
        <p:spPr>
          <a:xfrm>
            <a:off x="318" y="1012190"/>
            <a:ext cx="15115540" cy="6485255"/>
          </a:xfrm>
          <a:prstGeom prst="rect">
            <a:avLst/>
          </a:prstGeom>
          <a:noFill/>
          <a:ln w="9525">
            <a:noFill/>
          </a:ln>
        </p:spPr>
      </p:pic>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3" descr="C:\Users\Administrator\Desktop\未标题-1.png"/>
          <p:cNvPicPr>
            <a:picLocks noChangeAspect="1"/>
          </p:cNvPicPr>
          <p:nvPr/>
        </p:nvPicPr>
        <p:blipFill>
          <a:blip r:embed="rId3"/>
          <a:stretch>
            <a:fillRect/>
          </a:stretch>
        </p:blipFill>
        <p:spPr>
          <a:xfrm>
            <a:off x="895350" y="650875"/>
            <a:ext cx="576263" cy="1081088"/>
          </a:xfrm>
          <a:prstGeom prst="rect">
            <a:avLst/>
          </a:prstGeom>
          <a:noFill/>
          <a:ln w="9525">
            <a:noFill/>
          </a:ln>
        </p:spPr>
      </p:pic>
      <p:sp>
        <p:nvSpPr>
          <p:cNvPr id="70658" name="Text Box 8"/>
          <p:cNvSpPr txBox="1"/>
          <p:nvPr/>
        </p:nvSpPr>
        <p:spPr>
          <a:xfrm>
            <a:off x="1609725" y="976313"/>
            <a:ext cx="2892425" cy="430212"/>
          </a:xfrm>
          <a:prstGeom prst="rect">
            <a:avLst/>
          </a:prstGeom>
          <a:noFill/>
          <a:ln w="9525">
            <a:noFill/>
          </a:ln>
        </p:spPr>
        <p:txBody>
          <a:bodyPr wrap="square" anchor="t">
            <a:spAutoFit/>
          </a:bodyPr>
          <a:lstStyle/>
          <a:p>
            <a:pPr>
              <a:lnSpc>
                <a:spcPct val="110000"/>
              </a:lnSpc>
              <a:buSzTx/>
            </a:pPr>
            <a:r>
              <a:rPr lang="zh-CN" altLang="en-US" sz="2000" b="1" dirty="0">
                <a:latin typeface="微软雅黑" panose="020B0503020204020204" charset="-122"/>
                <a:ea typeface="微软雅黑" panose="020B0503020204020204" charset="-122"/>
                <a:sym typeface="宋体" panose="02010600030101010101" pitchFamily="2" charset="-122"/>
              </a:rPr>
              <a:t> 展陈部分其他增项</a:t>
            </a:r>
          </a:p>
        </p:txBody>
      </p:sp>
      <p:sp>
        <p:nvSpPr>
          <p:cNvPr id="70660" name="文本框 6"/>
          <p:cNvSpPr txBox="1"/>
          <p:nvPr/>
        </p:nvSpPr>
        <p:spPr>
          <a:xfrm>
            <a:off x="8334375" y="6084888"/>
            <a:ext cx="1879600" cy="368300"/>
          </a:xfrm>
          <a:prstGeom prst="rect">
            <a:avLst/>
          </a:prstGeom>
          <a:noFill/>
          <a:ln w="9525">
            <a:noFill/>
          </a:ln>
        </p:spPr>
        <p:txBody>
          <a:bodyPr wrap="square" anchor="t">
            <a:spAutoFit/>
          </a:bodyPr>
          <a:lstStyle/>
          <a:p>
            <a:r>
              <a:rPr lang="zh-CN" altLang="en-US">
                <a:latin typeface="微软雅黑" panose="020B0503020204020204" charset="-122"/>
                <a:ea typeface="微软雅黑" panose="020B0503020204020204" charset="-122"/>
              </a:rPr>
              <a:t>数字漫游展馆</a:t>
            </a:r>
          </a:p>
        </p:txBody>
      </p:sp>
      <p:grpSp>
        <p:nvGrpSpPr>
          <p:cNvPr id="8" name="组合 7"/>
          <p:cNvGrpSpPr/>
          <p:nvPr/>
        </p:nvGrpSpPr>
        <p:grpSpPr>
          <a:xfrm>
            <a:off x="4962525" y="2552065"/>
            <a:ext cx="8548370" cy="5994400"/>
            <a:chOff x="7727" y="4195"/>
            <a:chExt cx="13462" cy="9440"/>
          </a:xfrm>
        </p:grpSpPr>
        <p:sp>
          <p:nvSpPr>
            <p:cNvPr id="2" name="圆角矩形 1"/>
            <p:cNvSpPr/>
            <p:nvPr/>
          </p:nvSpPr>
          <p:spPr>
            <a:xfrm>
              <a:off x="7727" y="4195"/>
              <a:ext cx="13462" cy="94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423" y="4917"/>
              <a:ext cx="12188" cy="8044"/>
            </a:xfrm>
            <a:prstGeom prst="rect">
              <a:avLst/>
            </a:prstGeom>
            <a:noFill/>
          </p:spPr>
          <p:txBody>
            <a:bodyPr wrap="square" rtlCol="0">
              <a:spAutoFit/>
            </a:bodyPr>
            <a:lstStyle/>
            <a:p>
              <a:r>
                <a:rPr lang="zh-CN" altLang="en-US" sz="2000" b="1">
                  <a:latin typeface="微软雅黑" panose="020B0503020204020204" charset="-122"/>
                  <a:ea typeface="微软雅黑" panose="020B0503020204020204" charset="-122"/>
                </a:rPr>
                <a:t>实施方法：</a:t>
              </a:r>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p:txBody>
        </p:sp>
      </p:grpSp>
      <p:pic>
        <p:nvPicPr>
          <p:cNvPr id="5" name="图片 4"/>
          <p:cNvPicPr>
            <a:picLocks noChangeAspect="1"/>
          </p:cNvPicPr>
          <p:nvPr/>
        </p:nvPicPr>
        <p:blipFill>
          <a:blip r:embed="rId4"/>
          <a:srcRect l="11563" t="4001" r="13297" b="6080"/>
          <a:stretch>
            <a:fillRect/>
          </a:stretch>
        </p:blipFill>
        <p:spPr>
          <a:xfrm>
            <a:off x="2166620" y="2552065"/>
            <a:ext cx="2335530" cy="5794375"/>
          </a:xfrm>
          <a:prstGeom prst="roundRect">
            <a:avLst/>
          </a:prstGeom>
        </p:spPr>
      </p:pic>
      <p:sp>
        <p:nvSpPr>
          <p:cNvPr id="9" name="矩形 8"/>
          <p:cNvSpPr/>
          <p:nvPr/>
        </p:nvSpPr>
        <p:spPr>
          <a:xfrm>
            <a:off x="5404681" y="3486910"/>
            <a:ext cx="7559675" cy="4845878"/>
          </a:xfrm>
          <a:prstGeom prst="rect">
            <a:avLst/>
          </a:prstGeom>
        </p:spPr>
        <p:txBody>
          <a:bodyPr>
            <a:spAutoFit/>
          </a:bodyPr>
          <a:lstStyle/>
          <a:p>
            <a:pPr indent="266700" algn="just">
              <a:lnSpc>
                <a:spcPct val="115000"/>
              </a:lnSpc>
              <a:spcAft>
                <a:spcPts val="0"/>
              </a:spcAft>
            </a:pPr>
            <a:r>
              <a:rPr lang="en-US" altLang="zh-CN" smtClean="0">
                <a:latin typeface="微软雅黑" panose="020B0503020204020204" charset="-122"/>
                <a:ea typeface="微软雅黑" panose="020B0503020204020204" charset="-122"/>
              </a:rPr>
              <a:t>   </a:t>
            </a:r>
            <a:r>
              <a:rPr lang="zh-CN" altLang="zh-CN" smtClean="0">
                <a:latin typeface="微软雅黑" panose="020B0503020204020204" charset="-122"/>
                <a:ea typeface="微软雅黑" panose="020B0503020204020204" charset="-122"/>
              </a:rPr>
              <a:t>与</a:t>
            </a:r>
            <a:r>
              <a:rPr lang="zh-CN" altLang="zh-CN">
                <a:latin typeface="微软雅黑" panose="020B0503020204020204" charset="-122"/>
                <a:ea typeface="微软雅黑" panose="020B0503020204020204" charset="-122"/>
              </a:rPr>
              <a:t>前几代移动网络相比，</a:t>
            </a:r>
            <a:r>
              <a:rPr lang="en-US" altLang="zh-CN">
                <a:latin typeface="微软雅黑" panose="020B0503020204020204" charset="-122"/>
                <a:ea typeface="微软雅黑" panose="020B0503020204020204" charset="-122"/>
              </a:rPr>
              <a:t>5G</a:t>
            </a:r>
            <a:r>
              <a:rPr lang="zh-CN" altLang="zh-CN">
                <a:latin typeface="微软雅黑" panose="020B0503020204020204" charset="-122"/>
                <a:ea typeface="微软雅黑" panose="020B0503020204020204" charset="-122"/>
              </a:rPr>
              <a:t>网络的能力将有飞跃发展。例如，下行峰值数据速率可达</a:t>
            </a:r>
            <a:r>
              <a:rPr lang="en-US" altLang="zh-CN">
                <a:latin typeface="微软雅黑" panose="020B0503020204020204" charset="-122"/>
                <a:ea typeface="微软雅黑" panose="020B0503020204020204" charset="-122"/>
              </a:rPr>
              <a:t>20Gbps</a:t>
            </a:r>
            <a:r>
              <a:rPr lang="zh-CN" altLang="zh-CN">
                <a:latin typeface="微软雅黑" panose="020B0503020204020204" charset="-122"/>
                <a:ea typeface="微软雅黑" panose="020B0503020204020204" charset="-122"/>
              </a:rPr>
              <a:t>，而上行峰值数据速 率可能超过</a:t>
            </a:r>
            <a:r>
              <a:rPr lang="en-US" altLang="zh-CN">
                <a:latin typeface="微软雅黑" panose="020B0503020204020204" charset="-122"/>
                <a:ea typeface="微软雅黑" panose="020B0503020204020204" charset="-122"/>
              </a:rPr>
              <a:t>10Gbps</a:t>
            </a:r>
            <a:r>
              <a:rPr lang="zh-CN" altLang="zh-CN">
                <a:latin typeface="微软雅黑" panose="020B0503020204020204" charset="-122"/>
                <a:ea typeface="微软雅黑" panose="020B0503020204020204" charset="-122"/>
              </a:rPr>
              <a:t>；此外，</a:t>
            </a:r>
            <a:r>
              <a:rPr lang="en-US" altLang="zh-CN">
                <a:latin typeface="微软雅黑" panose="020B0503020204020204" charset="-122"/>
                <a:ea typeface="微软雅黑" panose="020B0503020204020204" charset="-122"/>
              </a:rPr>
              <a:t>5G</a:t>
            </a:r>
            <a:r>
              <a:rPr lang="zh-CN" altLang="zh-CN">
                <a:latin typeface="微软雅黑" panose="020B0503020204020204" charset="-122"/>
                <a:ea typeface="微软雅黑" panose="020B0503020204020204" charset="-122"/>
              </a:rPr>
              <a:t>还将大大降低时延及提高整体网络效率：简化后的网络架构将提供小于</a:t>
            </a:r>
            <a:r>
              <a:rPr lang="en-US" altLang="zh-CN">
                <a:latin typeface="微软雅黑" panose="020B0503020204020204" charset="-122"/>
                <a:ea typeface="微软雅黑" panose="020B0503020204020204" charset="-122"/>
              </a:rPr>
              <a:t>5</a:t>
            </a:r>
            <a:r>
              <a:rPr lang="zh-CN" altLang="zh-CN">
                <a:latin typeface="微软雅黑" panose="020B0503020204020204" charset="-122"/>
                <a:ea typeface="微软雅黑" panose="020B0503020204020204" charset="-122"/>
              </a:rPr>
              <a:t>毫秒的端到端延迟。那么</a:t>
            </a:r>
            <a:r>
              <a:rPr lang="en-US" altLang="zh-CN">
                <a:latin typeface="微软雅黑" panose="020B0503020204020204" charset="-122"/>
                <a:ea typeface="微软雅黑" panose="020B0503020204020204" charset="-122"/>
              </a:rPr>
              <a:t>5G</a:t>
            </a:r>
            <a:r>
              <a:rPr lang="zh-CN" altLang="zh-CN">
                <a:latin typeface="微软雅黑" panose="020B0503020204020204" charset="-122"/>
                <a:ea typeface="微软雅黑" panose="020B0503020204020204" charset="-122"/>
              </a:rPr>
              <a:t>给我们带来的是超越光纤的传输速度（</a:t>
            </a:r>
            <a:r>
              <a:rPr lang="en-US" altLang="zh-CN">
                <a:latin typeface="微软雅黑" panose="020B0503020204020204" charset="-122"/>
                <a:ea typeface="微软雅黑" panose="020B0503020204020204" charset="-122"/>
              </a:rPr>
              <a:t>Mobile Beyond Giga</a:t>
            </a:r>
            <a:r>
              <a:rPr lang="zh-CN" altLang="zh-CN">
                <a:latin typeface="微软雅黑" panose="020B0503020204020204" charset="-122"/>
                <a:ea typeface="微软雅黑" panose="020B0503020204020204" charset="-122"/>
              </a:rPr>
              <a:t>），超越工业总线的实时能力（</a:t>
            </a:r>
            <a:r>
              <a:rPr lang="en-US" altLang="zh-CN">
                <a:latin typeface="微软雅黑" panose="020B0503020204020204" charset="-122"/>
                <a:ea typeface="微软雅黑" panose="020B0503020204020204" charset="-122"/>
              </a:rPr>
              <a:t>RealTime World</a:t>
            </a:r>
            <a:r>
              <a:rPr lang="zh-CN" altLang="zh-CN">
                <a:latin typeface="微软雅黑" panose="020B0503020204020204" charset="-122"/>
                <a:ea typeface="微软雅黑" panose="020B0503020204020204" charset="-122"/>
              </a:rPr>
              <a:t>）以及全空间的连接（</a:t>
            </a:r>
            <a:r>
              <a:rPr lang="en-US" altLang="zh-CN">
                <a:latin typeface="微软雅黑" panose="020B0503020204020204" charset="-122"/>
                <a:ea typeface="微软雅黑" panose="020B0503020204020204" charset="-122"/>
              </a:rPr>
              <a:t>All-Online Everywhere</a:t>
            </a:r>
            <a:r>
              <a:rPr lang="zh-CN" altLang="zh-CN">
                <a:latin typeface="微软雅黑" panose="020B0503020204020204" charset="-122"/>
                <a:ea typeface="微软雅黑" panose="020B0503020204020204" charset="-122"/>
              </a:rPr>
              <a:t>）</a:t>
            </a:r>
            <a:r>
              <a:rPr lang="en-US" altLang="zh-CN">
                <a:latin typeface="微软雅黑" panose="020B0503020204020204" charset="-122"/>
                <a:ea typeface="微软雅黑" panose="020B0503020204020204" charset="-122"/>
              </a:rPr>
              <a:t>, 5G</a:t>
            </a:r>
            <a:r>
              <a:rPr lang="zh-CN" altLang="zh-CN">
                <a:latin typeface="微软雅黑" panose="020B0503020204020204" charset="-122"/>
                <a:ea typeface="微软雅黑" panose="020B0503020204020204" charset="-122"/>
              </a:rPr>
              <a:t>将开启充满机会的时代。</a:t>
            </a:r>
          </a:p>
          <a:p>
            <a:pPr indent="266700" algn="just">
              <a:lnSpc>
                <a:spcPct val="115000"/>
              </a:lnSpc>
              <a:spcAft>
                <a:spcPts val="0"/>
              </a:spcAft>
            </a:pPr>
            <a:r>
              <a:rPr lang="en-US" altLang="zh-CN" smtClean="0">
                <a:latin typeface="微软雅黑" panose="020B0503020204020204" charset="-122"/>
                <a:ea typeface="微软雅黑" panose="020B0503020204020204" charset="-122"/>
              </a:rPr>
              <a:t>   </a:t>
            </a:r>
            <a:r>
              <a:rPr lang="zh-CN" altLang="zh-CN" smtClean="0">
                <a:latin typeface="微软雅黑" panose="020B0503020204020204" charset="-122"/>
                <a:ea typeface="微软雅黑" panose="020B0503020204020204" charset="-122"/>
              </a:rPr>
              <a:t>凭</a:t>
            </a:r>
            <a:r>
              <a:rPr lang="zh-CN" altLang="zh-CN">
                <a:latin typeface="微软雅黑" panose="020B0503020204020204" charset="-122"/>
                <a:ea typeface="微软雅黑" panose="020B0503020204020204" charset="-122"/>
              </a:rPr>
              <a:t>借高带宽、高可靠低时延、海量连接等能力特性，</a:t>
            </a:r>
            <a:r>
              <a:rPr lang="en-US" altLang="zh-CN">
                <a:latin typeface="微软雅黑" panose="020B0503020204020204" charset="-122"/>
                <a:ea typeface="微软雅黑" panose="020B0503020204020204" charset="-122"/>
              </a:rPr>
              <a:t>5G</a:t>
            </a:r>
            <a:r>
              <a:rPr lang="zh-CN" altLang="zh-CN">
                <a:latin typeface="微软雅黑" panose="020B0503020204020204" charset="-122"/>
                <a:ea typeface="微软雅黑" panose="020B0503020204020204" charset="-122"/>
              </a:rPr>
              <a:t>应用范围远远超出了传统的通信和移动互联网，全面向各个行业和领域扩展。</a:t>
            </a:r>
            <a:r>
              <a:rPr lang="en-US" altLang="zh-CN">
                <a:latin typeface="微软雅黑" panose="020B0503020204020204" charset="-122"/>
                <a:ea typeface="微软雅黑" panose="020B0503020204020204" charset="-122"/>
              </a:rPr>
              <a:t>5G</a:t>
            </a:r>
            <a:r>
              <a:rPr lang="zh-CN" altLang="zh-CN">
                <a:latin typeface="微软雅黑" panose="020B0503020204020204" charset="-122"/>
                <a:ea typeface="微软雅黑" panose="020B0503020204020204" charset="-122"/>
              </a:rPr>
              <a:t>典型应用场景包括自动驾驶、远程控制、</a:t>
            </a:r>
            <a:r>
              <a:rPr lang="en-US" altLang="zh-CN">
                <a:latin typeface="微软雅黑" panose="020B0503020204020204" charset="-122"/>
                <a:ea typeface="微软雅黑" panose="020B0503020204020204" charset="-122"/>
              </a:rPr>
              <a:t>VR/AR</a:t>
            </a:r>
            <a:r>
              <a:rPr lang="zh-CN" altLang="zh-CN">
                <a:latin typeface="微软雅黑" panose="020B0503020204020204" charset="-122"/>
                <a:ea typeface="微软雅黑" panose="020B0503020204020204" charset="-122"/>
              </a:rPr>
              <a:t>、智能制造、智能电网等，原来受限于网络能力而体验不佳或无法实现的应用，在</a:t>
            </a:r>
            <a:r>
              <a:rPr lang="en-US" altLang="zh-CN">
                <a:latin typeface="微软雅黑" panose="020B0503020204020204" charset="-122"/>
                <a:ea typeface="微软雅黑" panose="020B0503020204020204" charset="-122"/>
              </a:rPr>
              <a:t>5G</a:t>
            </a:r>
            <a:r>
              <a:rPr lang="zh-CN" altLang="zh-CN">
                <a:latin typeface="微软雅黑" panose="020B0503020204020204" charset="-122"/>
                <a:ea typeface="微软雅黑" panose="020B0503020204020204" charset="-122"/>
              </a:rPr>
              <a:t>时代将加速成熟并大规模普及。</a:t>
            </a:r>
          </a:p>
          <a:p>
            <a:pPr indent="266700" algn="just">
              <a:lnSpc>
                <a:spcPct val="115000"/>
              </a:lnSpc>
              <a:spcAft>
                <a:spcPts val="0"/>
              </a:spcAft>
            </a:pPr>
            <a:r>
              <a:rPr lang="en-US" altLang="zh-CN" smtClean="0">
                <a:latin typeface="微软雅黑" panose="020B0503020204020204" charset="-122"/>
                <a:ea typeface="微软雅黑" panose="020B0503020204020204" charset="-122"/>
              </a:rPr>
              <a:t>   </a:t>
            </a:r>
            <a:r>
              <a:rPr lang="zh-CN" altLang="zh-CN" smtClean="0">
                <a:latin typeface="微软雅黑" panose="020B0503020204020204" charset="-122"/>
                <a:ea typeface="微软雅黑" panose="020B0503020204020204" charset="-122"/>
              </a:rPr>
              <a:t>本</a:t>
            </a:r>
            <a:r>
              <a:rPr lang="zh-CN" altLang="zh-CN">
                <a:latin typeface="微软雅黑" panose="020B0503020204020204" charset="-122"/>
                <a:ea typeface="微软雅黑" panose="020B0503020204020204" charset="-122"/>
              </a:rPr>
              <a:t>次在展厅设计中充分考虑到</a:t>
            </a:r>
            <a:r>
              <a:rPr lang="en-US" altLang="zh-CN">
                <a:latin typeface="微软雅黑" panose="020B0503020204020204" charset="-122"/>
                <a:ea typeface="微软雅黑" panose="020B0503020204020204" charset="-122"/>
              </a:rPr>
              <a:t>5G</a:t>
            </a:r>
            <a:r>
              <a:rPr lang="zh-CN" altLang="zh-CN">
                <a:latin typeface="微软雅黑" panose="020B0503020204020204" charset="-122"/>
                <a:ea typeface="微软雅黑" panose="020B0503020204020204" charset="-122"/>
              </a:rPr>
              <a:t>技术在展厅教育基地中的运用，并提前预留</a:t>
            </a:r>
            <a:r>
              <a:rPr lang="en-US" altLang="zh-CN">
                <a:latin typeface="微软雅黑" panose="020B0503020204020204" charset="-122"/>
                <a:ea typeface="微软雅黑" panose="020B0503020204020204" charset="-122"/>
              </a:rPr>
              <a:t>5G</a:t>
            </a:r>
            <a:r>
              <a:rPr lang="zh-CN" altLang="zh-CN">
                <a:latin typeface="微软雅黑" panose="020B0503020204020204" charset="-122"/>
                <a:ea typeface="微软雅黑" panose="020B0503020204020204" charset="-122"/>
              </a:rPr>
              <a:t>端口，</a:t>
            </a:r>
            <a:r>
              <a:rPr lang="en-US" altLang="zh-CN">
                <a:latin typeface="微软雅黑" panose="020B0503020204020204" charset="-122"/>
                <a:ea typeface="微软雅黑" panose="020B0503020204020204" charset="-122"/>
              </a:rPr>
              <a:t>5G</a:t>
            </a:r>
            <a:r>
              <a:rPr lang="zh-CN" altLang="zh-CN">
                <a:latin typeface="微软雅黑" panose="020B0503020204020204" charset="-122"/>
                <a:ea typeface="微软雅黑" panose="020B0503020204020204" charset="-122"/>
              </a:rPr>
              <a:t>技术普及时可第一时间享受</a:t>
            </a:r>
            <a:r>
              <a:rPr lang="en-US" altLang="zh-CN">
                <a:latin typeface="微软雅黑" panose="020B0503020204020204" charset="-122"/>
                <a:ea typeface="微软雅黑" panose="020B0503020204020204" charset="-122"/>
              </a:rPr>
              <a:t>5G</a:t>
            </a:r>
            <a:r>
              <a:rPr lang="zh-CN" altLang="zh-CN">
                <a:latin typeface="微软雅黑" panose="020B0503020204020204" charset="-122"/>
                <a:ea typeface="微软雅黑" panose="020B0503020204020204" charset="-122"/>
              </a:rPr>
              <a:t>时代给展厅带来的飞跃。</a:t>
            </a: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3" descr="C:\Users\Administrator\Desktop\未标题-1.png"/>
          <p:cNvPicPr>
            <a:picLocks noChangeAspect="1"/>
          </p:cNvPicPr>
          <p:nvPr/>
        </p:nvPicPr>
        <p:blipFill>
          <a:blip r:embed="rId3"/>
          <a:stretch>
            <a:fillRect/>
          </a:stretch>
        </p:blipFill>
        <p:spPr>
          <a:xfrm>
            <a:off x="895350" y="650875"/>
            <a:ext cx="576263" cy="1081088"/>
          </a:xfrm>
          <a:prstGeom prst="rect">
            <a:avLst/>
          </a:prstGeom>
          <a:noFill/>
          <a:ln w="9525">
            <a:noFill/>
          </a:ln>
        </p:spPr>
      </p:pic>
      <p:sp>
        <p:nvSpPr>
          <p:cNvPr id="70658" name="Text Box 8"/>
          <p:cNvSpPr txBox="1"/>
          <p:nvPr/>
        </p:nvSpPr>
        <p:spPr>
          <a:xfrm>
            <a:off x="1609725" y="976313"/>
            <a:ext cx="2892425" cy="430212"/>
          </a:xfrm>
          <a:prstGeom prst="rect">
            <a:avLst/>
          </a:prstGeom>
          <a:noFill/>
          <a:ln w="9525">
            <a:noFill/>
          </a:ln>
        </p:spPr>
        <p:txBody>
          <a:bodyPr wrap="square" anchor="t">
            <a:spAutoFit/>
          </a:bodyPr>
          <a:lstStyle/>
          <a:p>
            <a:pPr>
              <a:lnSpc>
                <a:spcPct val="110000"/>
              </a:lnSpc>
              <a:buSzTx/>
            </a:pPr>
            <a:r>
              <a:rPr lang="zh-CN" altLang="en-US" sz="2000" b="1" dirty="0">
                <a:latin typeface="微软雅黑" panose="020B0503020204020204" charset="-122"/>
                <a:ea typeface="微软雅黑" panose="020B0503020204020204" charset="-122"/>
                <a:sym typeface="宋体" panose="02010600030101010101" pitchFamily="2" charset="-122"/>
              </a:rPr>
              <a:t> 展陈部分其他增项</a:t>
            </a:r>
          </a:p>
        </p:txBody>
      </p:sp>
      <p:sp>
        <p:nvSpPr>
          <p:cNvPr id="70660" name="文本框 6"/>
          <p:cNvSpPr txBox="1"/>
          <p:nvPr/>
        </p:nvSpPr>
        <p:spPr>
          <a:xfrm>
            <a:off x="8334375" y="6084888"/>
            <a:ext cx="1879600" cy="368300"/>
          </a:xfrm>
          <a:prstGeom prst="rect">
            <a:avLst/>
          </a:prstGeom>
          <a:noFill/>
          <a:ln w="9525">
            <a:noFill/>
          </a:ln>
        </p:spPr>
        <p:txBody>
          <a:bodyPr wrap="square" anchor="t">
            <a:spAutoFit/>
          </a:bodyPr>
          <a:lstStyle/>
          <a:p>
            <a:r>
              <a:rPr lang="zh-CN" altLang="en-US">
                <a:latin typeface="微软雅黑" panose="020B0503020204020204" charset="-122"/>
                <a:ea typeface="微软雅黑" panose="020B0503020204020204" charset="-122"/>
              </a:rPr>
              <a:t>数字漫游展馆</a:t>
            </a:r>
          </a:p>
        </p:txBody>
      </p:sp>
      <p:sp>
        <p:nvSpPr>
          <p:cNvPr id="2" name="圆角矩形 1"/>
          <p:cNvSpPr/>
          <p:nvPr/>
        </p:nvSpPr>
        <p:spPr>
          <a:xfrm>
            <a:off x="4962525" y="2552065"/>
            <a:ext cx="8548370" cy="59950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4"/>
          <a:srcRect l="8436" t="5603" r="7632" b="3972"/>
          <a:stretch>
            <a:fillRect/>
          </a:stretch>
        </p:blipFill>
        <p:spPr>
          <a:xfrm>
            <a:off x="2168525" y="2552065"/>
            <a:ext cx="2640330" cy="5995035"/>
          </a:xfrm>
          <a:prstGeom prst="roundRect">
            <a:avLst/>
          </a:prstGeom>
        </p:spPr>
      </p:pic>
      <p:sp>
        <p:nvSpPr>
          <p:cNvPr id="10" name="文本框 9"/>
          <p:cNvSpPr txBox="1"/>
          <p:nvPr/>
        </p:nvSpPr>
        <p:spPr>
          <a:xfrm>
            <a:off x="5404485" y="3010535"/>
            <a:ext cx="7739380" cy="4554855"/>
          </a:xfrm>
          <a:prstGeom prst="rect">
            <a:avLst/>
          </a:prstGeom>
          <a:noFill/>
        </p:spPr>
        <p:txBody>
          <a:bodyPr wrap="square" rtlCol="0">
            <a:spAutoFit/>
          </a:bodyPr>
          <a:lstStyle/>
          <a:p>
            <a:r>
              <a:rPr lang="zh-CN" altLang="en-US" sz="2000" b="1">
                <a:latin typeface="微软雅黑" panose="020B0503020204020204" charset="-122"/>
                <a:ea typeface="微软雅黑" panose="020B0503020204020204" charset="-122"/>
              </a:rPr>
              <a:t>实施方法：</a:t>
            </a:r>
            <a:endParaRPr lang="zh-CN" altLang="en-US">
              <a:latin typeface="微软雅黑" panose="020B0503020204020204" charset="-122"/>
              <a:ea typeface="微软雅黑" panose="020B0503020204020204" charset="-122"/>
            </a:endParaRPr>
          </a:p>
          <a:p>
            <a:pPr algn="just"/>
            <a:endParaRPr lang="en-US" altLang="zh-CN">
              <a:latin typeface="微软雅黑" panose="020B0503020204020204" charset="-122"/>
              <a:ea typeface="微软雅黑" panose="020B0503020204020204" charset="-122"/>
            </a:endParaRPr>
          </a:p>
          <a:p>
            <a:pPr algn="just"/>
            <a:r>
              <a:rPr lang="en-US" altLang="zh-CN" smtClean="0">
                <a:latin typeface="微软雅黑" panose="020B0503020204020204" charset="-122"/>
                <a:ea typeface="微软雅黑" panose="020B0503020204020204" charset="-122"/>
              </a:rPr>
              <a:t>        </a:t>
            </a:r>
            <a:r>
              <a:rPr lang="zh-CN" altLang="zh-CN" smtClean="0">
                <a:latin typeface="微软雅黑" panose="020B0503020204020204" charset="-122"/>
                <a:ea typeface="微软雅黑" panose="020B0503020204020204" charset="-122"/>
              </a:rPr>
              <a:t>语</a:t>
            </a:r>
            <a:r>
              <a:rPr lang="zh-CN" altLang="zh-CN">
                <a:latin typeface="微软雅黑" panose="020B0503020204020204" charset="-122"/>
                <a:ea typeface="微软雅黑" panose="020B0503020204020204" charset="-122"/>
              </a:rPr>
              <a:t>音智能导览系统是专门为展馆导览员在不同的展览区域进行导览的系统，讲解员可以通过手持平板电脑在预设好的路径进行讲解，也可以通过</a:t>
            </a:r>
            <a:r>
              <a:rPr lang="en-US" altLang="zh-CN">
                <a:latin typeface="微软雅黑" panose="020B0503020204020204" charset="-122"/>
                <a:ea typeface="微软雅黑" panose="020B0503020204020204" charset="-122"/>
              </a:rPr>
              <a:t>RFID</a:t>
            </a:r>
            <a:r>
              <a:rPr lang="zh-CN" altLang="zh-CN">
                <a:latin typeface="微软雅黑" panose="020B0503020204020204" charset="-122"/>
                <a:ea typeface="微软雅黑" panose="020B0503020204020204" charset="-122"/>
              </a:rPr>
              <a:t>等识别技术自动切换频道。一套系统可以设定多个频道，可以接收多个麦克风信号发布系统，各个频道可同时运作而且互不干扰。只有在导讲员附近区域的观众能够听到导讲员的解说，而不会影响到其他区域的观众。</a:t>
            </a: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3" descr="C:\Users\Administrator\Desktop\未标题-1.png"/>
          <p:cNvPicPr>
            <a:picLocks noChangeAspect="1"/>
          </p:cNvPicPr>
          <p:nvPr/>
        </p:nvPicPr>
        <p:blipFill>
          <a:blip r:embed="rId3"/>
          <a:stretch>
            <a:fillRect/>
          </a:stretch>
        </p:blipFill>
        <p:spPr>
          <a:xfrm>
            <a:off x="895350" y="650875"/>
            <a:ext cx="576263" cy="1081088"/>
          </a:xfrm>
          <a:prstGeom prst="rect">
            <a:avLst/>
          </a:prstGeom>
          <a:noFill/>
          <a:ln w="9525">
            <a:noFill/>
          </a:ln>
        </p:spPr>
      </p:pic>
      <p:sp>
        <p:nvSpPr>
          <p:cNvPr id="70658" name="Text Box 8"/>
          <p:cNvSpPr txBox="1"/>
          <p:nvPr/>
        </p:nvSpPr>
        <p:spPr>
          <a:xfrm>
            <a:off x="1609725" y="976313"/>
            <a:ext cx="2892425" cy="430212"/>
          </a:xfrm>
          <a:prstGeom prst="rect">
            <a:avLst/>
          </a:prstGeom>
          <a:noFill/>
          <a:ln w="9525">
            <a:noFill/>
          </a:ln>
        </p:spPr>
        <p:txBody>
          <a:bodyPr wrap="square" anchor="t">
            <a:spAutoFit/>
          </a:bodyPr>
          <a:lstStyle/>
          <a:p>
            <a:pPr>
              <a:lnSpc>
                <a:spcPct val="110000"/>
              </a:lnSpc>
              <a:buSzTx/>
            </a:pPr>
            <a:r>
              <a:rPr lang="zh-CN" altLang="en-US" sz="2000" b="1" dirty="0">
                <a:latin typeface="微软雅黑" panose="020B0503020204020204" charset="-122"/>
                <a:ea typeface="微软雅黑" panose="020B0503020204020204" charset="-122"/>
                <a:sym typeface="宋体" panose="02010600030101010101" pitchFamily="2" charset="-122"/>
              </a:rPr>
              <a:t> 展陈部分其他增项</a:t>
            </a:r>
          </a:p>
        </p:txBody>
      </p:sp>
      <p:sp>
        <p:nvSpPr>
          <p:cNvPr id="70660" name="文本框 6"/>
          <p:cNvSpPr txBox="1"/>
          <p:nvPr/>
        </p:nvSpPr>
        <p:spPr>
          <a:xfrm>
            <a:off x="8334375" y="6084888"/>
            <a:ext cx="1879600" cy="368300"/>
          </a:xfrm>
          <a:prstGeom prst="rect">
            <a:avLst/>
          </a:prstGeom>
          <a:noFill/>
          <a:ln w="9525">
            <a:noFill/>
          </a:ln>
        </p:spPr>
        <p:txBody>
          <a:bodyPr wrap="square" anchor="t">
            <a:spAutoFit/>
          </a:bodyPr>
          <a:lstStyle/>
          <a:p>
            <a:r>
              <a:rPr lang="zh-CN" altLang="en-US">
                <a:latin typeface="微软雅黑" panose="020B0503020204020204" charset="-122"/>
                <a:ea typeface="微软雅黑" panose="020B0503020204020204" charset="-122"/>
              </a:rPr>
              <a:t>数字漫游展馆</a:t>
            </a:r>
          </a:p>
        </p:txBody>
      </p:sp>
      <p:sp>
        <p:nvSpPr>
          <p:cNvPr id="2" name="圆角矩形 1"/>
          <p:cNvSpPr/>
          <p:nvPr/>
        </p:nvSpPr>
        <p:spPr>
          <a:xfrm>
            <a:off x="4962525" y="2552065"/>
            <a:ext cx="8548370" cy="59950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a:srcRect l="5298" t="5409" r="8730" b="6439"/>
          <a:stretch>
            <a:fillRect/>
          </a:stretch>
        </p:blipFill>
        <p:spPr>
          <a:xfrm>
            <a:off x="1934210" y="2552065"/>
            <a:ext cx="2687320" cy="5995035"/>
          </a:xfrm>
          <a:prstGeom prst="roundRect">
            <a:avLst/>
          </a:prstGeom>
        </p:spPr>
      </p:pic>
      <p:sp>
        <p:nvSpPr>
          <p:cNvPr id="9" name="文本框 8"/>
          <p:cNvSpPr txBox="1"/>
          <p:nvPr/>
        </p:nvSpPr>
        <p:spPr>
          <a:xfrm>
            <a:off x="5404485" y="2753995"/>
            <a:ext cx="7739380" cy="10402570"/>
          </a:xfrm>
          <a:prstGeom prst="rect">
            <a:avLst/>
          </a:prstGeom>
          <a:noFill/>
        </p:spPr>
        <p:txBody>
          <a:bodyPr wrap="square" rtlCol="0">
            <a:spAutoFit/>
          </a:bodyPr>
          <a:lstStyle/>
          <a:p>
            <a:r>
              <a:rPr lang="zh-CN" altLang="en-US" sz="2000" b="1">
                <a:latin typeface="微软雅黑" panose="020B0503020204020204" charset="-122"/>
                <a:ea typeface="微软雅黑" panose="020B0503020204020204" charset="-122"/>
              </a:rPr>
              <a:t>实施方法：</a:t>
            </a:r>
            <a:endParaRPr lang="zh-CN" altLang="en-US">
              <a:latin typeface="微软雅黑" panose="020B0503020204020204" charset="-122"/>
              <a:ea typeface="微软雅黑" panose="020B0503020204020204" charset="-122"/>
            </a:endParaRPr>
          </a:p>
          <a:p>
            <a:pPr algn="just"/>
            <a:r>
              <a:rPr lang="en-US" altLang="zh-CN" sz="2000" b="1">
                <a:latin typeface="微软雅黑" panose="020B0503020204020204" charset="-122"/>
                <a:ea typeface="微软雅黑" panose="020B0503020204020204" charset="-122"/>
              </a:rPr>
              <a:t>       </a:t>
            </a:r>
            <a:r>
              <a:rPr lang="zh-CN" altLang="zh-CN" smtClean="0">
                <a:latin typeface="微软雅黑" panose="020B0503020204020204" charset="-122"/>
                <a:ea typeface="微软雅黑" panose="020B0503020204020204" charset="-122"/>
              </a:rPr>
              <a:t>数</a:t>
            </a:r>
            <a:r>
              <a:rPr lang="zh-CN" altLang="zh-CN">
                <a:latin typeface="微软雅黑" panose="020B0503020204020204" charset="-122"/>
                <a:ea typeface="微软雅黑" panose="020B0503020204020204" charset="-122"/>
              </a:rPr>
              <a:t>字漫游展馆又叫虚拟展馆，它以艺术设计为基础融合多媒体和数字技术，实现了展示对象的数字化展示与客户之间的互动。 三维全景技术是目前全球范围内迅速发展并逐步流行的一种视觉新技术，它给人们带来全新的真实现场感，结合视觉效果、背景解说、</a:t>
            </a:r>
            <a:r>
              <a:rPr lang="en-US" altLang="zh-CN">
                <a:latin typeface="微软雅黑" panose="020B0503020204020204" charset="-122"/>
                <a:ea typeface="微软雅黑" panose="020B0503020204020204" charset="-122"/>
              </a:rPr>
              <a:t>Flash</a:t>
            </a:r>
            <a:r>
              <a:rPr lang="zh-CN" altLang="zh-CN">
                <a:latin typeface="微软雅黑" panose="020B0503020204020204" charset="-122"/>
                <a:ea typeface="微软雅黑" panose="020B0503020204020204" charset="-122"/>
              </a:rPr>
              <a:t>、视频等多媒体元素达到一种真实交互式的效果，使用户方便地从多角度交互观看三维全景。三维全景技术本质上是基于图像的虚拟现实技术，它具有</a:t>
            </a:r>
            <a:r>
              <a:rPr lang="en-US" altLang="zh-CN">
                <a:latin typeface="微软雅黑" panose="020B0503020204020204" charset="-122"/>
                <a:ea typeface="微软雅黑" panose="020B0503020204020204" charset="-122"/>
              </a:rPr>
              <a:t>3D</a:t>
            </a:r>
            <a:r>
              <a:rPr lang="zh-CN" altLang="zh-CN">
                <a:latin typeface="微软雅黑" panose="020B0503020204020204" charset="-122"/>
                <a:ea typeface="微软雅黑" panose="020B0503020204020204" charset="-122"/>
              </a:rPr>
              <a:t>效果。三维全景技术能够让客户足不出户身临其境地观赏数字展馆。</a:t>
            </a:r>
          </a:p>
          <a:p>
            <a:r>
              <a:rPr lang="zh-CN" altLang="zh-CN">
                <a:latin typeface="微软雅黑" panose="020B0503020204020204" charset="-122"/>
                <a:ea typeface="微软雅黑" panose="020B0503020204020204" charset="-122"/>
              </a:rPr>
              <a:t>三维全景数字展馆展示技术的特点：</a:t>
            </a:r>
          </a:p>
          <a:p>
            <a:r>
              <a:rPr lang="en-US" altLang="zh-CN">
                <a:latin typeface="微软雅黑" panose="020B0503020204020204" charset="-122"/>
                <a:ea typeface="微软雅黑" panose="020B0503020204020204" charset="-122"/>
              </a:rPr>
              <a:t>1</a:t>
            </a:r>
            <a:r>
              <a:rPr lang="zh-CN" altLang="zh-CN">
                <a:latin typeface="微软雅黑" panose="020B0503020204020204" charset="-122"/>
                <a:ea typeface="微软雅黑" panose="020B0503020204020204" charset="-122"/>
              </a:rPr>
              <a:t>、数字展馆嵌入相应音频和视频、</a:t>
            </a:r>
            <a:r>
              <a:rPr lang="en-US" altLang="zh-CN">
                <a:latin typeface="微软雅黑" panose="020B0503020204020204" charset="-122"/>
                <a:ea typeface="微软雅黑" panose="020B0503020204020204" charset="-122"/>
              </a:rPr>
              <a:t>Flash</a:t>
            </a:r>
            <a:r>
              <a:rPr lang="zh-CN" altLang="zh-CN">
                <a:latin typeface="微软雅黑" panose="020B0503020204020204" charset="-122"/>
                <a:ea typeface="微软雅黑" panose="020B0503020204020204" charset="-122"/>
              </a:rPr>
              <a:t>等多媒体元素，用户可以对虚拟场景中的物品进行实时的交互操作，让整个展馆动起来、活起来，让用户体验身临其境欣赏数字展馆； </a:t>
            </a:r>
          </a:p>
          <a:p>
            <a:r>
              <a:rPr lang="en-US" altLang="zh-CN">
                <a:latin typeface="微软雅黑" panose="020B0503020204020204" charset="-122"/>
                <a:ea typeface="微软雅黑" panose="020B0503020204020204" charset="-122"/>
              </a:rPr>
              <a:t>2</a:t>
            </a:r>
            <a:r>
              <a:rPr lang="zh-CN" altLang="zh-CN">
                <a:latin typeface="微软雅黑" panose="020B0503020204020204" charset="-122"/>
                <a:ea typeface="微软雅黑" panose="020B0503020204020204" charset="-122"/>
              </a:rPr>
              <a:t>、在展馆中任意点拖动鼠标观看场景，无任何视角死区，模拟人眼习惯，场景可俯视仰视，远观近看，左环右顾，趋步漫游；物体可任意旋转玩赏</a:t>
            </a:r>
            <a:r>
              <a:rPr lang="en-US" altLang="zh-CN">
                <a:latin typeface="微软雅黑" panose="020B0503020204020204" charset="-122"/>
                <a:ea typeface="微软雅黑" panose="020B0503020204020204" charset="-122"/>
              </a:rPr>
              <a:t>, </a:t>
            </a:r>
            <a:r>
              <a:rPr lang="zh-CN" altLang="zh-CN">
                <a:latin typeface="微软雅黑" panose="020B0503020204020204" charset="-122"/>
                <a:ea typeface="微软雅黑" panose="020B0503020204020204" charset="-122"/>
              </a:rPr>
              <a:t>大大地提升了用户体验感； </a:t>
            </a:r>
          </a:p>
          <a:p>
            <a:r>
              <a:rPr lang="en-US" altLang="zh-CN">
                <a:latin typeface="微软雅黑" panose="020B0503020204020204" charset="-122"/>
                <a:ea typeface="微软雅黑" panose="020B0503020204020204" charset="-122"/>
              </a:rPr>
              <a:t>3</a:t>
            </a:r>
            <a:r>
              <a:rPr lang="zh-CN" altLang="zh-CN">
                <a:latin typeface="微软雅黑" panose="020B0503020204020204" charset="-122"/>
                <a:ea typeface="微软雅黑" panose="020B0503020204020204" charset="-122"/>
              </a:rPr>
              <a:t>、表现形式丰富：三维全景展示可用于网络平台，也可用于多媒体触摸屏、大屏幕全屏投影、平板手机移动设备、</a:t>
            </a:r>
            <a:r>
              <a:rPr lang="en-US" altLang="zh-CN">
                <a:latin typeface="微软雅黑" panose="020B0503020204020204" charset="-122"/>
                <a:ea typeface="微软雅黑" panose="020B0503020204020204" charset="-122"/>
              </a:rPr>
              <a:t>360</a:t>
            </a:r>
            <a:r>
              <a:rPr lang="zh-CN" altLang="zh-CN">
                <a:latin typeface="微软雅黑" panose="020B0503020204020204" charset="-122"/>
                <a:ea typeface="微软雅黑" panose="020B0503020204020204" charset="-122"/>
              </a:rPr>
              <a:t>全景展示系</a:t>
            </a:r>
          </a:p>
          <a:p>
            <a:r>
              <a:rPr lang="zh-CN" altLang="zh-CN">
                <a:latin typeface="微软雅黑" panose="020B0503020204020204" charset="-122"/>
                <a:ea typeface="微软雅黑" panose="020B0503020204020204" charset="-122"/>
              </a:rPr>
              <a:t>统；同时可制作成为光盘形式宣传数字展馆；</a:t>
            </a:r>
          </a:p>
          <a:p>
            <a:r>
              <a:rPr lang="en-US" altLang="zh-CN">
                <a:latin typeface="微软雅黑" panose="020B0503020204020204" charset="-122"/>
                <a:ea typeface="微软雅黑" panose="020B0503020204020204" charset="-122"/>
              </a:rPr>
              <a:t>4</a:t>
            </a:r>
            <a:r>
              <a:rPr lang="zh-CN" altLang="zh-CN">
                <a:latin typeface="微软雅黑" panose="020B0503020204020204" charset="-122"/>
                <a:ea typeface="微软雅黑" panose="020B0503020204020204" charset="-122"/>
              </a:rPr>
              <a:t>、采用三维全景技术手段展示数字展馆，较之三维建模技术等其他虚拟展示手段，它还具备制作周期短，方便更新而且成本低。 </a:t>
            </a: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3" descr="C:\Users\Administrator\Desktop\未标题-1.png"/>
          <p:cNvPicPr>
            <a:picLocks noChangeAspect="1"/>
          </p:cNvPicPr>
          <p:nvPr/>
        </p:nvPicPr>
        <p:blipFill>
          <a:blip r:embed="rId3"/>
          <a:stretch>
            <a:fillRect/>
          </a:stretch>
        </p:blipFill>
        <p:spPr>
          <a:xfrm>
            <a:off x="895350" y="650875"/>
            <a:ext cx="576263" cy="1081088"/>
          </a:xfrm>
          <a:prstGeom prst="rect">
            <a:avLst/>
          </a:prstGeom>
          <a:noFill/>
          <a:ln w="9525">
            <a:noFill/>
          </a:ln>
        </p:spPr>
      </p:pic>
      <p:sp>
        <p:nvSpPr>
          <p:cNvPr id="70658" name="Text Box 8"/>
          <p:cNvSpPr txBox="1"/>
          <p:nvPr/>
        </p:nvSpPr>
        <p:spPr>
          <a:xfrm>
            <a:off x="1609725" y="976313"/>
            <a:ext cx="2892425" cy="430212"/>
          </a:xfrm>
          <a:prstGeom prst="rect">
            <a:avLst/>
          </a:prstGeom>
          <a:noFill/>
          <a:ln w="9525">
            <a:noFill/>
          </a:ln>
        </p:spPr>
        <p:txBody>
          <a:bodyPr wrap="square" anchor="t">
            <a:spAutoFit/>
          </a:bodyPr>
          <a:lstStyle/>
          <a:p>
            <a:pPr>
              <a:lnSpc>
                <a:spcPct val="110000"/>
              </a:lnSpc>
              <a:buSzTx/>
            </a:pPr>
            <a:r>
              <a:rPr lang="zh-CN" altLang="en-US" sz="2000" b="1" dirty="0">
                <a:latin typeface="微软雅黑" panose="020B0503020204020204" charset="-122"/>
                <a:ea typeface="微软雅黑" panose="020B0503020204020204" charset="-122"/>
                <a:sym typeface="宋体" panose="02010600030101010101" pitchFamily="2" charset="-122"/>
              </a:rPr>
              <a:t> 展陈部分其他增项</a:t>
            </a:r>
          </a:p>
        </p:txBody>
      </p:sp>
      <p:sp>
        <p:nvSpPr>
          <p:cNvPr id="70660" name="文本框 6"/>
          <p:cNvSpPr txBox="1"/>
          <p:nvPr/>
        </p:nvSpPr>
        <p:spPr>
          <a:xfrm>
            <a:off x="8334375" y="6084888"/>
            <a:ext cx="1879600" cy="368300"/>
          </a:xfrm>
          <a:prstGeom prst="rect">
            <a:avLst/>
          </a:prstGeom>
          <a:noFill/>
          <a:ln w="9525">
            <a:noFill/>
          </a:ln>
        </p:spPr>
        <p:txBody>
          <a:bodyPr wrap="square" anchor="t">
            <a:spAutoFit/>
          </a:bodyPr>
          <a:lstStyle/>
          <a:p>
            <a:r>
              <a:rPr lang="zh-CN" altLang="en-US">
                <a:latin typeface="微软雅黑" panose="020B0503020204020204" charset="-122"/>
                <a:ea typeface="微软雅黑" panose="020B0503020204020204" charset="-122"/>
              </a:rPr>
              <a:t>数字漫游展馆</a:t>
            </a:r>
          </a:p>
        </p:txBody>
      </p:sp>
      <p:grpSp>
        <p:nvGrpSpPr>
          <p:cNvPr id="8" name="组合 7"/>
          <p:cNvGrpSpPr/>
          <p:nvPr/>
        </p:nvGrpSpPr>
        <p:grpSpPr>
          <a:xfrm>
            <a:off x="4962525" y="2552065"/>
            <a:ext cx="8548370" cy="5994400"/>
            <a:chOff x="7727" y="4195"/>
            <a:chExt cx="13462" cy="9440"/>
          </a:xfrm>
        </p:grpSpPr>
        <p:sp>
          <p:nvSpPr>
            <p:cNvPr id="2" name="圆角矩形 1"/>
            <p:cNvSpPr/>
            <p:nvPr/>
          </p:nvSpPr>
          <p:spPr>
            <a:xfrm>
              <a:off x="7727" y="4195"/>
              <a:ext cx="13462" cy="94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423" y="4917"/>
              <a:ext cx="12188" cy="8044"/>
            </a:xfrm>
            <a:prstGeom prst="rect">
              <a:avLst/>
            </a:prstGeom>
            <a:noFill/>
          </p:spPr>
          <p:txBody>
            <a:bodyPr wrap="square" rtlCol="0">
              <a:spAutoFit/>
            </a:bodyPr>
            <a:lstStyle/>
            <a:p>
              <a:r>
                <a:rPr lang="zh-CN" altLang="en-US" sz="2000" b="1">
                  <a:latin typeface="微软雅黑" panose="020B0503020204020204" charset="-122"/>
                  <a:ea typeface="微软雅黑" panose="020B0503020204020204" charset="-122"/>
                </a:rPr>
                <a:t>实施方法：</a:t>
              </a:r>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p:txBody>
        </p:sp>
      </p:grpSp>
      <p:pic>
        <p:nvPicPr>
          <p:cNvPr id="4" name="图片 3"/>
          <p:cNvPicPr>
            <a:picLocks noChangeAspect="1"/>
          </p:cNvPicPr>
          <p:nvPr/>
        </p:nvPicPr>
        <p:blipFill>
          <a:blip r:embed="rId4"/>
          <a:srcRect l="5338" t="5583" r="10114" b="6631"/>
          <a:stretch>
            <a:fillRect/>
          </a:stretch>
        </p:blipFill>
        <p:spPr>
          <a:xfrm>
            <a:off x="1775460" y="2552065"/>
            <a:ext cx="2726690" cy="5995035"/>
          </a:xfrm>
          <a:prstGeom prst="roundRect">
            <a:avLst/>
          </a:prstGeom>
        </p:spPr>
      </p:pic>
      <p:sp>
        <p:nvSpPr>
          <p:cNvPr id="9" name="文本框 8"/>
          <p:cNvSpPr txBox="1"/>
          <p:nvPr/>
        </p:nvSpPr>
        <p:spPr>
          <a:xfrm>
            <a:off x="5404485" y="3010535"/>
            <a:ext cx="7739380" cy="8432165"/>
          </a:xfrm>
          <a:prstGeom prst="rect">
            <a:avLst/>
          </a:prstGeom>
          <a:noFill/>
        </p:spPr>
        <p:txBody>
          <a:bodyPr wrap="square" rtlCol="0">
            <a:spAutoFit/>
          </a:bodyPr>
          <a:lstStyle/>
          <a:p>
            <a:r>
              <a:rPr lang="zh-CN" altLang="en-US" sz="2000" b="1">
                <a:latin typeface="微软雅黑" panose="020B0503020204020204" charset="-122"/>
                <a:ea typeface="微软雅黑" panose="020B0503020204020204" charset="-122"/>
              </a:rPr>
              <a:t>实施方法</a:t>
            </a:r>
            <a:r>
              <a:rPr lang="zh-CN" altLang="en-US" sz="2000" b="1" smtClean="0">
                <a:latin typeface="微软雅黑" panose="020B0503020204020204" charset="-122"/>
                <a:ea typeface="微软雅黑" panose="020B0503020204020204" charset="-122"/>
              </a:rPr>
              <a:t>：</a:t>
            </a:r>
            <a:endParaRPr lang="en-US" altLang="zh-CN" sz="2000" b="1" smtClean="0">
              <a:latin typeface="微软雅黑" panose="020B0503020204020204" charset="-122"/>
              <a:ea typeface="微软雅黑" panose="020B0503020204020204" charset="-122"/>
            </a:endParaRPr>
          </a:p>
          <a:p>
            <a:pPr algn="just"/>
            <a:r>
              <a:rPr lang="en-US" altLang="zh-CN" smtClean="0">
                <a:latin typeface="微软雅黑" panose="020B0503020204020204" charset="-122"/>
                <a:ea typeface="微软雅黑" panose="020B0503020204020204" charset="-122"/>
              </a:rPr>
              <a:t>       </a:t>
            </a:r>
            <a:r>
              <a:rPr lang="zh-CN" altLang="zh-CN" smtClean="0">
                <a:latin typeface="微软雅黑" panose="020B0503020204020204" charset="-122"/>
                <a:ea typeface="微软雅黑" panose="020B0503020204020204" charset="-122"/>
              </a:rPr>
              <a:t>以</a:t>
            </a:r>
            <a:r>
              <a:rPr lang="zh-CN" altLang="zh-CN">
                <a:latin typeface="微软雅黑" panose="020B0503020204020204" charset="-122"/>
                <a:ea typeface="微软雅黑" panose="020B0503020204020204" charset="-122"/>
              </a:rPr>
              <a:t>教育基地为基础，打造独有的禁毒</a:t>
            </a:r>
            <a:r>
              <a:rPr lang="en-US" altLang="zh-CN">
                <a:latin typeface="微软雅黑" panose="020B0503020204020204" charset="-122"/>
                <a:ea typeface="微软雅黑" panose="020B0503020204020204" charset="-122"/>
              </a:rPr>
              <a:t>APP</a:t>
            </a:r>
            <a:r>
              <a:rPr lang="zh-CN" altLang="zh-CN">
                <a:latin typeface="微软雅黑" panose="020B0503020204020204" charset="-122"/>
                <a:ea typeface="微软雅黑" panose="020B0503020204020204" charset="-122"/>
              </a:rPr>
              <a:t>，既可延申展馆教育功能，又方便各基地互通互动，共建共享。</a:t>
            </a:r>
          </a:p>
          <a:p>
            <a:pPr algn="just"/>
            <a:r>
              <a:rPr lang="en-US" altLang="zh-CN" smtClean="0">
                <a:latin typeface="微软雅黑" panose="020B0503020204020204" charset="-122"/>
                <a:ea typeface="微软雅黑" panose="020B0503020204020204" charset="-122"/>
              </a:rPr>
              <a:t>       </a:t>
            </a:r>
            <a:r>
              <a:rPr lang="zh-CN" altLang="zh-CN" smtClean="0">
                <a:latin typeface="微软雅黑" panose="020B0503020204020204" charset="-122"/>
                <a:ea typeface="微软雅黑" panose="020B0503020204020204" charset="-122"/>
              </a:rPr>
              <a:t>包</a:t>
            </a:r>
            <a:r>
              <a:rPr lang="zh-CN" altLang="zh-CN">
                <a:latin typeface="微软雅黑" panose="020B0503020204020204" charset="-122"/>
                <a:ea typeface="微软雅黑" panose="020B0503020204020204" charset="-122"/>
              </a:rPr>
              <a:t>括了发布禁毒相关专业类文章、参加禁毒宣传活动、查询禁毒相关机构、举报涉毒相关事件以及兑换会员积分几个部分组成，具有强烈的禁毒学术氛围。例如，“禁毒</a:t>
            </a:r>
            <a:r>
              <a:rPr lang="en-US" altLang="zh-CN">
                <a:latin typeface="微软雅黑" panose="020B0503020204020204" charset="-122"/>
                <a:ea typeface="微软雅黑" panose="020B0503020204020204" charset="-122"/>
              </a:rPr>
              <a:t>APP</a:t>
            </a:r>
            <a:r>
              <a:rPr lang="zh-CN" altLang="zh-CN">
                <a:latin typeface="微软雅黑" panose="020B0503020204020204" charset="-122"/>
                <a:ea typeface="微软雅黑" panose="020B0503020204020204" charset="-122"/>
              </a:rPr>
              <a:t>”有以下功能：</a:t>
            </a:r>
          </a:p>
          <a:p>
            <a:pPr lvl="0" algn="just"/>
            <a:r>
              <a:rPr lang="zh-CN" altLang="zh-CN">
                <a:latin typeface="微软雅黑" panose="020B0503020204020204" charset="-122"/>
                <a:ea typeface="微软雅黑" panose="020B0503020204020204" charset="-122"/>
              </a:rPr>
              <a:t>可以自由查询翻阅毒品的危害知识；</a:t>
            </a:r>
          </a:p>
          <a:p>
            <a:pPr lvl="0" algn="just"/>
            <a:r>
              <a:rPr lang="en-US" altLang="zh-CN">
                <a:latin typeface="微软雅黑" panose="020B0503020204020204" charset="-122"/>
                <a:ea typeface="微软雅黑" panose="020B0503020204020204" charset="-122"/>
              </a:rPr>
              <a:t>1.</a:t>
            </a:r>
            <a:r>
              <a:rPr lang="zh-CN" altLang="zh-CN">
                <a:latin typeface="微软雅黑" panose="020B0503020204020204" charset="-122"/>
                <a:ea typeface="微软雅黑" panose="020B0503020204020204" charset="-122"/>
              </a:rPr>
              <a:t>毒品危害的互动知识答题；</a:t>
            </a:r>
          </a:p>
          <a:p>
            <a:pPr lvl="0" algn="just"/>
            <a:r>
              <a:rPr lang="en-US" altLang="zh-CN">
                <a:latin typeface="微软雅黑" panose="020B0503020204020204" charset="-122"/>
                <a:ea typeface="微软雅黑" panose="020B0503020204020204" charset="-122"/>
              </a:rPr>
              <a:t>2.</a:t>
            </a:r>
            <a:r>
              <a:rPr lang="zh-CN" altLang="zh-CN">
                <a:latin typeface="微软雅黑" panose="020B0503020204020204" charset="-122"/>
                <a:ea typeface="微软雅黑" panose="020B0503020204020204" charset="-122"/>
              </a:rPr>
              <a:t>毒品危害的视频内容；</a:t>
            </a:r>
          </a:p>
          <a:p>
            <a:pPr lvl="0" algn="just"/>
            <a:r>
              <a:rPr lang="en-US" altLang="zh-CN">
                <a:latin typeface="微软雅黑" panose="020B0503020204020204" charset="-122"/>
                <a:ea typeface="微软雅黑" panose="020B0503020204020204" charset="-122"/>
              </a:rPr>
              <a:t>3.</a:t>
            </a:r>
            <a:r>
              <a:rPr lang="zh-CN" altLang="zh-CN">
                <a:latin typeface="微软雅黑" panose="020B0503020204020204" charset="-122"/>
                <a:ea typeface="微软雅黑" panose="020B0503020204020204" charset="-122"/>
              </a:rPr>
              <a:t>模拟吸毒人脸变化系统”；</a:t>
            </a:r>
          </a:p>
          <a:p>
            <a:pPr lvl="0" algn="just"/>
            <a:r>
              <a:rPr lang="en-US" altLang="zh-CN">
                <a:latin typeface="微软雅黑" panose="020B0503020204020204" charset="-122"/>
                <a:ea typeface="微软雅黑" panose="020B0503020204020204" charset="-122"/>
              </a:rPr>
              <a:t>4.</a:t>
            </a:r>
            <a:r>
              <a:rPr lang="zh-CN" altLang="zh-CN">
                <a:latin typeface="微软雅黑" panose="020B0503020204020204" charset="-122"/>
                <a:ea typeface="微软雅黑" panose="020B0503020204020204" charset="-122"/>
              </a:rPr>
              <a:t>我国政府的禁毒政策和禁毒运动；</a:t>
            </a:r>
          </a:p>
          <a:p>
            <a:pPr lvl="0" algn="just"/>
            <a:r>
              <a:rPr lang="en-US" altLang="zh-CN">
                <a:latin typeface="微软雅黑" panose="020B0503020204020204" charset="-122"/>
                <a:ea typeface="微软雅黑" panose="020B0503020204020204" charset="-122"/>
              </a:rPr>
              <a:t>5.</a:t>
            </a:r>
            <a:r>
              <a:rPr lang="zh-CN" altLang="zh-CN">
                <a:latin typeface="微软雅黑" panose="020B0503020204020204" charset="-122"/>
                <a:ea typeface="微软雅黑" panose="020B0503020204020204" charset="-122"/>
              </a:rPr>
              <a:t>一些毒品的戒毒方法等。</a:t>
            </a: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a:p>
            <a:endParaRPr lang="zh-CN" altLang="en-US">
              <a:latin typeface="微软雅黑" panose="020B0503020204020204" charset="-122"/>
              <a:ea typeface="微软雅黑" panose="020B0503020204020204"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图片 1" descr="C:\Users\Administrator\Desktop\gai\新改平面图-Model.png新改平面图-Model"/>
          <p:cNvPicPr>
            <a:picLocks noChangeAspect="1"/>
          </p:cNvPicPr>
          <p:nvPr/>
        </p:nvPicPr>
        <p:blipFill rotWithShape="1">
          <a:blip r:embed="rId3"/>
          <a:srcRect/>
          <a:stretch>
            <a:fillRect/>
          </a:stretch>
        </p:blipFill>
        <p:spPr>
          <a:xfrm rot="10800000">
            <a:off x="4056380" y="2270125"/>
            <a:ext cx="11040745" cy="7184390"/>
          </a:xfrm>
          <a:prstGeom prst="rect">
            <a:avLst/>
          </a:prstGeom>
          <a:noFill/>
          <a:ln w="9525">
            <a:noFill/>
          </a:ln>
        </p:spPr>
      </p:pic>
      <p:sp>
        <p:nvSpPr>
          <p:cNvPr id="49" name="文本框 48"/>
          <p:cNvSpPr txBox="1"/>
          <p:nvPr/>
        </p:nvSpPr>
        <p:spPr>
          <a:xfrm>
            <a:off x="752475" y="908050"/>
            <a:ext cx="2084388" cy="778510"/>
          </a:xfrm>
          <a:prstGeom prst="rect">
            <a:avLst/>
          </a:prstGeom>
          <a:noFill/>
          <a:ln w="9525">
            <a:noFill/>
          </a:ln>
        </p:spPr>
        <p:txBody>
          <a:bodyPr wrap="square">
            <a:spAutoFit/>
          </a:bodyPr>
          <a:lstStyle/>
          <a:p>
            <a:pPr algn="ctr">
              <a:lnSpc>
                <a:spcPct val="150000"/>
              </a:lnSpc>
            </a:pPr>
            <a:r>
              <a:rPr lang="zh-CN" sz="2975" b="1" noProof="1">
                <a:solidFill>
                  <a:schemeClr val="tx1">
                    <a:lumMod val="85000"/>
                    <a:lumOff val="15000"/>
                  </a:schemeClr>
                </a:solidFill>
                <a:effectLst>
                  <a:outerShdw blurRad="38100" dist="25400" dir="5400000" algn="ctr" rotWithShape="0">
                    <a:srgbClr val="6E747A">
                      <a:alpha val="43000"/>
                    </a:srgbClr>
                  </a:outerShdw>
                </a:effectLst>
                <a:latin typeface="+mj-ea"/>
                <a:ea typeface="+mj-ea"/>
                <a:cs typeface="+mn-cs"/>
                <a:sym typeface="+mn-ea"/>
              </a:rPr>
              <a:t>重点展项</a:t>
            </a:r>
          </a:p>
        </p:txBody>
      </p:sp>
      <p:cxnSp>
        <p:nvCxnSpPr>
          <p:cNvPr id="52" name="直接连接符 51"/>
          <p:cNvCxnSpPr/>
          <p:nvPr/>
        </p:nvCxnSpPr>
        <p:spPr>
          <a:xfrm>
            <a:off x="1254125" y="1708150"/>
            <a:ext cx="1082675"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cxnSp>
        <p:nvCxnSpPr>
          <p:cNvPr id="37" name="肘形连接符 36"/>
          <p:cNvCxnSpPr/>
          <p:nvPr/>
        </p:nvCxnSpPr>
        <p:spPr>
          <a:xfrm flipV="1">
            <a:off x="10367645" y="5186045"/>
            <a:ext cx="2912745" cy="87630"/>
          </a:xfrm>
          <a:prstGeom prst="bentConnector3">
            <a:avLst>
              <a:gd name="adj1" fmla="val 5001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13280390" y="5057140"/>
            <a:ext cx="1099820" cy="368300"/>
          </a:xfrm>
          <a:prstGeom prst="rect">
            <a:avLst/>
          </a:prstGeom>
          <a:noFill/>
        </p:spPr>
        <p:txBody>
          <a:bodyPr wrap="square" rtlCol="0">
            <a:spAutoFit/>
          </a:bodyPr>
          <a:lstStyle/>
          <a:p>
            <a:r>
              <a:rPr lang="zh-CN" altLang="en-US">
                <a:latin typeface="微软雅黑" panose="020B0503020204020204" charset="-122"/>
                <a:ea typeface="微软雅黑" panose="020B0503020204020204" charset="-122"/>
              </a:rPr>
              <a:t>警钟装置</a:t>
            </a:r>
          </a:p>
        </p:txBody>
      </p:sp>
      <p:sp>
        <p:nvSpPr>
          <p:cNvPr id="43" name="文本框 42"/>
          <p:cNvSpPr txBox="1"/>
          <p:nvPr/>
        </p:nvSpPr>
        <p:spPr>
          <a:xfrm>
            <a:off x="13280390" y="5687695"/>
            <a:ext cx="1099820" cy="368300"/>
          </a:xfrm>
          <a:prstGeom prst="rect">
            <a:avLst/>
          </a:prstGeom>
          <a:noFill/>
        </p:spPr>
        <p:txBody>
          <a:bodyPr wrap="square" rtlCol="0">
            <a:spAutoFit/>
          </a:bodyPr>
          <a:lstStyle/>
          <a:p>
            <a:r>
              <a:rPr lang="zh-CN" altLang="en-US">
                <a:latin typeface="微软雅黑" panose="020B0503020204020204" charset="-122"/>
                <a:ea typeface="微软雅黑" panose="020B0503020204020204" charset="-122"/>
              </a:rPr>
              <a:t>无尽深渊</a:t>
            </a:r>
          </a:p>
        </p:txBody>
      </p:sp>
      <p:cxnSp>
        <p:nvCxnSpPr>
          <p:cNvPr id="46" name="肘形连接符 45"/>
          <p:cNvCxnSpPr/>
          <p:nvPr/>
        </p:nvCxnSpPr>
        <p:spPr>
          <a:xfrm>
            <a:off x="10387965" y="5803265"/>
            <a:ext cx="2787015" cy="118745"/>
          </a:xfrm>
          <a:prstGeom prst="bentConnector3">
            <a:avLst>
              <a:gd name="adj1" fmla="val 5001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7" name="肘形连接符 56"/>
          <p:cNvCxnSpPr/>
          <p:nvPr/>
        </p:nvCxnSpPr>
        <p:spPr>
          <a:xfrm>
            <a:off x="7816850" y="8098790"/>
            <a:ext cx="2118360" cy="775335"/>
          </a:xfrm>
          <a:prstGeom prst="bentConnector3">
            <a:avLst>
              <a:gd name="adj1" fmla="val 50030"/>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9935210" y="8656320"/>
            <a:ext cx="1099820" cy="368300"/>
          </a:xfrm>
          <a:prstGeom prst="rect">
            <a:avLst/>
          </a:prstGeom>
          <a:noFill/>
        </p:spPr>
        <p:txBody>
          <a:bodyPr wrap="square" rtlCol="0">
            <a:spAutoFit/>
          </a:bodyPr>
          <a:lstStyle/>
          <a:p>
            <a:r>
              <a:rPr lang="zh-CN" altLang="en-US">
                <a:latin typeface="微软雅黑" panose="020B0503020204020204" charset="-122"/>
                <a:ea typeface="微软雅黑" panose="020B0503020204020204" charset="-122"/>
              </a:rPr>
              <a:t>历史长卷</a:t>
            </a:r>
          </a:p>
        </p:txBody>
      </p:sp>
      <p:cxnSp>
        <p:nvCxnSpPr>
          <p:cNvPr id="59" name="肘形连接符 58"/>
          <p:cNvCxnSpPr/>
          <p:nvPr/>
        </p:nvCxnSpPr>
        <p:spPr>
          <a:xfrm rot="5400000" flipV="1">
            <a:off x="6731635" y="8549640"/>
            <a:ext cx="1152525" cy="1079500"/>
          </a:xfrm>
          <a:prstGeom prst="bentConnector3">
            <a:avLst>
              <a:gd name="adj1" fmla="val 50000"/>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7444105" y="9665970"/>
            <a:ext cx="1605280" cy="645160"/>
          </a:xfrm>
          <a:prstGeom prst="rect">
            <a:avLst/>
          </a:prstGeom>
          <a:noFill/>
        </p:spPr>
        <p:txBody>
          <a:bodyPr wrap="square" rtlCol="0">
            <a:spAutoFit/>
          </a:bodyPr>
          <a:lstStyle/>
          <a:p>
            <a:pPr algn="ctr"/>
            <a:r>
              <a:rPr lang="zh-CN" altLang="en-US">
                <a:latin typeface="微软雅黑" panose="020B0503020204020204" charset="-122"/>
                <a:ea typeface="微软雅黑" panose="020B0503020204020204" charset="-122"/>
              </a:rPr>
              <a:t>毒品实物阵列</a:t>
            </a:r>
          </a:p>
          <a:p>
            <a:pPr algn="ctr"/>
            <a:r>
              <a:rPr lang="zh-CN" altLang="en-US">
                <a:latin typeface="微软雅黑" panose="020B0503020204020204" charset="-122"/>
                <a:ea typeface="微软雅黑" panose="020B0503020204020204" charset="-122"/>
              </a:rPr>
              <a:t>（道具）</a:t>
            </a:r>
          </a:p>
        </p:txBody>
      </p:sp>
      <p:cxnSp>
        <p:nvCxnSpPr>
          <p:cNvPr id="61" name="肘形连接符 60"/>
          <p:cNvCxnSpPr/>
          <p:nvPr/>
        </p:nvCxnSpPr>
        <p:spPr>
          <a:xfrm rot="10800000">
            <a:off x="1727200" y="5777865"/>
            <a:ext cx="4029710" cy="374650"/>
          </a:xfrm>
          <a:prstGeom prst="bentConnector3">
            <a:avLst>
              <a:gd name="adj1" fmla="val 49984"/>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2015490" y="5425440"/>
            <a:ext cx="1677670" cy="368300"/>
          </a:xfrm>
          <a:prstGeom prst="rect">
            <a:avLst/>
          </a:prstGeom>
          <a:noFill/>
        </p:spPr>
        <p:txBody>
          <a:bodyPr wrap="square" rtlCol="0">
            <a:spAutoFit/>
          </a:bodyPr>
          <a:lstStyle/>
          <a:p>
            <a:pPr algn="ctr"/>
            <a:r>
              <a:rPr lang="zh-CN" altLang="en-US">
                <a:latin typeface="微软雅黑" panose="020B0503020204020204" charset="-122"/>
                <a:ea typeface="微软雅黑" panose="020B0503020204020204" charset="-122"/>
              </a:rPr>
              <a:t>吸毒后的你</a:t>
            </a:r>
          </a:p>
        </p:txBody>
      </p:sp>
      <p:cxnSp>
        <p:nvCxnSpPr>
          <p:cNvPr id="63" name="肘形连接符 62"/>
          <p:cNvCxnSpPr/>
          <p:nvPr/>
        </p:nvCxnSpPr>
        <p:spPr>
          <a:xfrm rot="10800000" flipV="1">
            <a:off x="1799590" y="6888480"/>
            <a:ext cx="3252470" cy="257810"/>
          </a:xfrm>
          <a:prstGeom prst="bentConnector3">
            <a:avLst>
              <a:gd name="adj1" fmla="val 49980"/>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64" name="肘形连接符 63"/>
          <p:cNvCxnSpPr/>
          <p:nvPr/>
        </p:nvCxnSpPr>
        <p:spPr>
          <a:xfrm rot="10800000" flipV="1">
            <a:off x="1871345" y="7306945"/>
            <a:ext cx="3957955" cy="342900"/>
          </a:xfrm>
          <a:prstGeom prst="bentConnector3">
            <a:avLst>
              <a:gd name="adj1" fmla="val 49992"/>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65" name="肘形连接符 64"/>
          <p:cNvCxnSpPr/>
          <p:nvPr/>
        </p:nvCxnSpPr>
        <p:spPr>
          <a:xfrm rot="5400000">
            <a:off x="4932045" y="7396480"/>
            <a:ext cx="3815715" cy="864870"/>
          </a:xfrm>
          <a:prstGeom prst="bentConnector3">
            <a:avLst>
              <a:gd name="adj1" fmla="val 50000"/>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66" name="肘形连接符 65"/>
          <p:cNvCxnSpPr/>
          <p:nvPr/>
        </p:nvCxnSpPr>
        <p:spPr>
          <a:xfrm rot="10800000" flipV="1">
            <a:off x="1727200" y="7794625"/>
            <a:ext cx="4523740" cy="270510"/>
          </a:xfrm>
          <a:prstGeom prst="bentConnector3">
            <a:avLst>
              <a:gd name="adj1" fmla="val 49986"/>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2140585" y="7649845"/>
            <a:ext cx="1677670" cy="368300"/>
          </a:xfrm>
          <a:prstGeom prst="rect">
            <a:avLst/>
          </a:prstGeom>
          <a:noFill/>
        </p:spPr>
        <p:txBody>
          <a:bodyPr wrap="square" rtlCol="0">
            <a:spAutoFit/>
          </a:bodyPr>
          <a:lstStyle/>
          <a:p>
            <a:pPr algn="ctr"/>
            <a:r>
              <a:rPr lang="zh-CN" altLang="en-US">
                <a:latin typeface="微软雅黑" panose="020B0503020204020204" charset="-122"/>
                <a:ea typeface="微软雅黑" panose="020B0503020204020204" charset="-122"/>
              </a:rPr>
              <a:t>毒驾体验</a:t>
            </a:r>
          </a:p>
        </p:txBody>
      </p:sp>
      <p:sp>
        <p:nvSpPr>
          <p:cNvPr id="68" name="文本框 67"/>
          <p:cNvSpPr txBox="1"/>
          <p:nvPr/>
        </p:nvSpPr>
        <p:spPr>
          <a:xfrm>
            <a:off x="2140585" y="7281545"/>
            <a:ext cx="1552575" cy="368300"/>
          </a:xfrm>
          <a:prstGeom prst="rect">
            <a:avLst/>
          </a:prstGeom>
          <a:noFill/>
        </p:spPr>
        <p:txBody>
          <a:bodyPr wrap="square" rtlCol="0">
            <a:spAutoFit/>
          </a:bodyPr>
          <a:lstStyle/>
          <a:p>
            <a:pPr algn="ctr"/>
            <a:r>
              <a:rPr lang="zh-CN" altLang="en-US">
                <a:latin typeface="微软雅黑" panose="020B0503020204020204" charset="-122"/>
                <a:ea typeface="微软雅黑" panose="020B0503020204020204" charset="-122"/>
              </a:rPr>
              <a:t>机器人</a:t>
            </a:r>
          </a:p>
        </p:txBody>
      </p:sp>
      <p:sp>
        <p:nvSpPr>
          <p:cNvPr id="69" name="文本框 68"/>
          <p:cNvSpPr txBox="1"/>
          <p:nvPr/>
        </p:nvSpPr>
        <p:spPr>
          <a:xfrm>
            <a:off x="2014855" y="6668770"/>
            <a:ext cx="1605280" cy="368300"/>
          </a:xfrm>
          <a:prstGeom prst="rect">
            <a:avLst/>
          </a:prstGeom>
          <a:noFill/>
        </p:spPr>
        <p:txBody>
          <a:bodyPr wrap="square" rtlCol="0">
            <a:spAutoFit/>
          </a:bodyPr>
          <a:lstStyle/>
          <a:p>
            <a:pPr algn="ctr"/>
            <a:r>
              <a:rPr lang="zh-CN" altLang="en-US">
                <a:latin typeface="微软雅黑" panose="020B0503020204020204" charset="-122"/>
                <a:ea typeface="微软雅黑" panose="020B0503020204020204" charset="-122"/>
              </a:rPr>
              <a:t>微机人体模型</a:t>
            </a:r>
          </a:p>
        </p:txBody>
      </p:sp>
      <p:cxnSp>
        <p:nvCxnSpPr>
          <p:cNvPr id="70" name="肘形连接符 69"/>
          <p:cNvCxnSpPr/>
          <p:nvPr/>
        </p:nvCxnSpPr>
        <p:spPr>
          <a:xfrm rot="5400000" flipV="1">
            <a:off x="3743960" y="8657590"/>
            <a:ext cx="1871980" cy="288290"/>
          </a:xfrm>
          <a:prstGeom prst="bentConnector3">
            <a:avLst>
              <a:gd name="adj1" fmla="val 50034"/>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3764280" y="9737725"/>
            <a:ext cx="1605280" cy="645160"/>
          </a:xfrm>
          <a:prstGeom prst="rect">
            <a:avLst/>
          </a:prstGeom>
          <a:noFill/>
        </p:spPr>
        <p:txBody>
          <a:bodyPr wrap="square" rtlCol="0">
            <a:spAutoFit/>
          </a:bodyPr>
          <a:lstStyle/>
          <a:p>
            <a:pPr algn="ctr"/>
            <a:r>
              <a:rPr lang="zh-CN" altLang="en-US">
                <a:latin typeface="微软雅黑" panose="020B0503020204020204" charset="-122"/>
                <a:ea typeface="微软雅黑" panose="020B0503020204020204" charset="-122"/>
              </a:rPr>
              <a:t>透明显示受害器官</a:t>
            </a:r>
          </a:p>
        </p:txBody>
      </p:sp>
      <p:sp>
        <p:nvSpPr>
          <p:cNvPr id="72" name="文本框 71"/>
          <p:cNvSpPr txBox="1"/>
          <p:nvPr/>
        </p:nvSpPr>
        <p:spPr>
          <a:xfrm>
            <a:off x="5642610" y="9665970"/>
            <a:ext cx="1605280" cy="368300"/>
          </a:xfrm>
          <a:prstGeom prst="rect">
            <a:avLst/>
          </a:prstGeom>
          <a:noFill/>
        </p:spPr>
        <p:txBody>
          <a:bodyPr wrap="square" rtlCol="0">
            <a:spAutoFit/>
          </a:bodyPr>
          <a:lstStyle/>
          <a:p>
            <a:pPr algn="ctr"/>
            <a:r>
              <a:rPr lang="zh-CN" altLang="en-US">
                <a:latin typeface="微软雅黑" panose="020B0503020204020204" charset="-122"/>
                <a:ea typeface="微软雅黑" panose="020B0503020204020204" charset="-122"/>
              </a:rPr>
              <a:t>吸毒</a:t>
            </a:r>
            <a:r>
              <a:rPr lang="en-US" altLang="zh-CN">
                <a:latin typeface="微软雅黑" panose="020B0503020204020204" charset="-122"/>
                <a:ea typeface="微软雅黑" panose="020B0503020204020204" charset="-122"/>
              </a:rPr>
              <a:t>VR</a:t>
            </a:r>
            <a:r>
              <a:rPr lang="zh-CN" altLang="en-US">
                <a:latin typeface="微软雅黑" panose="020B0503020204020204" charset="-122"/>
                <a:ea typeface="微软雅黑" panose="020B0503020204020204" charset="-122"/>
              </a:rPr>
              <a:t>体验</a:t>
            </a:r>
          </a:p>
        </p:txBody>
      </p:sp>
      <p:cxnSp>
        <p:nvCxnSpPr>
          <p:cNvPr id="75" name="肘形连接符 74"/>
          <p:cNvCxnSpPr/>
          <p:nvPr/>
        </p:nvCxnSpPr>
        <p:spPr>
          <a:xfrm rot="10800000">
            <a:off x="1727200" y="5057775"/>
            <a:ext cx="3915410" cy="358140"/>
          </a:xfrm>
          <a:prstGeom prst="bentConnector3">
            <a:avLst>
              <a:gd name="adj1" fmla="val 49984"/>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a:xfrm>
            <a:off x="2014855" y="4625975"/>
            <a:ext cx="1605280" cy="368300"/>
          </a:xfrm>
          <a:prstGeom prst="rect">
            <a:avLst/>
          </a:prstGeom>
          <a:noFill/>
        </p:spPr>
        <p:txBody>
          <a:bodyPr wrap="square" rtlCol="0">
            <a:spAutoFit/>
          </a:bodyPr>
          <a:lstStyle/>
          <a:p>
            <a:pPr algn="ctr"/>
            <a:r>
              <a:rPr lang="zh-CN" altLang="en-US">
                <a:latin typeface="微软雅黑" panose="020B0503020204020204" charset="-122"/>
                <a:ea typeface="微软雅黑" panose="020B0503020204020204" charset="-122"/>
              </a:rPr>
              <a:t>制毒工厂场景</a:t>
            </a:r>
          </a:p>
        </p:txBody>
      </p:sp>
      <p:cxnSp>
        <p:nvCxnSpPr>
          <p:cNvPr id="80" name="肘形连接符 79"/>
          <p:cNvCxnSpPr/>
          <p:nvPr/>
        </p:nvCxnSpPr>
        <p:spPr>
          <a:xfrm rot="10800000" flipV="1">
            <a:off x="1871345" y="3399790"/>
            <a:ext cx="2559685" cy="190500"/>
          </a:xfrm>
          <a:prstGeom prst="bentConnector3">
            <a:avLst>
              <a:gd name="adj1" fmla="val 20813"/>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81" name="文本框 80"/>
          <p:cNvSpPr txBox="1"/>
          <p:nvPr/>
        </p:nvSpPr>
        <p:spPr>
          <a:xfrm>
            <a:off x="1871345" y="3221990"/>
            <a:ext cx="2033905" cy="368300"/>
          </a:xfrm>
          <a:prstGeom prst="rect">
            <a:avLst/>
          </a:prstGeom>
          <a:noFill/>
        </p:spPr>
        <p:txBody>
          <a:bodyPr wrap="square" rtlCol="0">
            <a:spAutoFit/>
          </a:bodyPr>
          <a:lstStyle/>
          <a:p>
            <a:pPr algn="ctr"/>
            <a:r>
              <a:rPr lang="en-US" altLang="zh-CN">
                <a:latin typeface="微软雅黑" panose="020B0503020204020204" charset="-122"/>
                <a:ea typeface="微软雅黑" panose="020B0503020204020204" charset="-122"/>
              </a:rPr>
              <a:t>DID</a:t>
            </a:r>
            <a:r>
              <a:rPr lang="zh-CN" altLang="en-US">
                <a:latin typeface="微软雅黑" panose="020B0503020204020204" charset="-122"/>
                <a:ea typeface="微软雅黑" panose="020B0503020204020204" charset="-122"/>
              </a:rPr>
              <a:t>屏（两套内容）</a:t>
            </a:r>
          </a:p>
        </p:txBody>
      </p:sp>
      <p:cxnSp>
        <p:nvCxnSpPr>
          <p:cNvPr id="82" name="肘形连接符 81"/>
          <p:cNvCxnSpPr/>
          <p:nvPr/>
        </p:nvCxnSpPr>
        <p:spPr>
          <a:xfrm rot="16200000" flipV="1">
            <a:off x="4984750" y="2089150"/>
            <a:ext cx="1837690" cy="1007110"/>
          </a:xfrm>
          <a:prstGeom prst="bentConnector3">
            <a:avLst>
              <a:gd name="adj1" fmla="val 55355"/>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3" name="肘形连接符 82"/>
          <p:cNvCxnSpPr/>
          <p:nvPr/>
        </p:nvCxnSpPr>
        <p:spPr>
          <a:xfrm rot="16200000" flipV="1">
            <a:off x="6161405" y="2280285"/>
            <a:ext cx="1475740" cy="407670"/>
          </a:xfrm>
          <a:prstGeom prst="bentConnector3">
            <a:avLst>
              <a:gd name="adj1" fmla="val 49957"/>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4" name="肘形连接符 83"/>
          <p:cNvCxnSpPr/>
          <p:nvPr/>
        </p:nvCxnSpPr>
        <p:spPr>
          <a:xfrm rot="16200000" flipV="1">
            <a:off x="10481945" y="3084830"/>
            <a:ext cx="2735580" cy="59055"/>
          </a:xfrm>
          <a:prstGeom prst="bentConnector3">
            <a:avLst>
              <a:gd name="adj1" fmla="val 49988"/>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85" name="文本框 84"/>
          <p:cNvSpPr txBox="1"/>
          <p:nvPr/>
        </p:nvSpPr>
        <p:spPr>
          <a:xfrm>
            <a:off x="4567555" y="1305560"/>
            <a:ext cx="1330325" cy="368300"/>
          </a:xfrm>
          <a:prstGeom prst="rect">
            <a:avLst/>
          </a:prstGeom>
          <a:noFill/>
        </p:spPr>
        <p:txBody>
          <a:bodyPr wrap="square" rtlCol="0">
            <a:spAutoFit/>
          </a:bodyPr>
          <a:lstStyle/>
          <a:p>
            <a:pPr algn="ctr"/>
            <a:r>
              <a:rPr lang="zh-CN" altLang="en-US">
                <a:latin typeface="微软雅黑" panose="020B0503020204020204" charset="-122"/>
                <a:ea typeface="微软雅黑" panose="020B0503020204020204" charset="-122"/>
              </a:rPr>
              <a:t>英雄明灯</a:t>
            </a:r>
          </a:p>
        </p:txBody>
      </p:sp>
      <p:sp>
        <p:nvSpPr>
          <p:cNvPr id="86" name="文本框 85"/>
          <p:cNvSpPr txBox="1"/>
          <p:nvPr/>
        </p:nvSpPr>
        <p:spPr>
          <a:xfrm>
            <a:off x="5917565" y="1339850"/>
            <a:ext cx="1330325" cy="368300"/>
          </a:xfrm>
          <a:prstGeom prst="rect">
            <a:avLst/>
          </a:prstGeom>
          <a:noFill/>
        </p:spPr>
        <p:txBody>
          <a:bodyPr wrap="square" rtlCol="0">
            <a:spAutoFit/>
          </a:bodyPr>
          <a:lstStyle/>
          <a:p>
            <a:pPr algn="ctr"/>
            <a:r>
              <a:rPr lang="zh-CN" altLang="en-US">
                <a:latin typeface="微软雅黑" panose="020B0503020204020204" charset="-122"/>
                <a:ea typeface="微软雅黑" panose="020B0503020204020204" charset="-122"/>
              </a:rPr>
              <a:t>趣味答题</a:t>
            </a:r>
          </a:p>
        </p:txBody>
      </p:sp>
      <p:sp>
        <p:nvSpPr>
          <p:cNvPr id="87" name="文本框 86"/>
          <p:cNvSpPr txBox="1"/>
          <p:nvPr/>
        </p:nvSpPr>
        <p:spPr>
          <a:xfrm>
            <a:off x="11365230" y="1412240"/>
            <a:ext cx="1330325" cy="368300"/>
          </a:xfrm>
          <a:prstGeom prst="rect">
            <a:avLst/>
          </a:prstGeom>
          <a:noFill/>
        </p:spPr>
        <p:txBody>
          <a:bodyPr wrap="square" rtlCol="0">
            <a:spAutoFit/>
          </a:bodyPr>
          <a:lstStyle/>
          <a:p>
            <a:pPr algn="ctr"/>
            <a:r>
              <a:rPr lang="zh-CN" altLang="en-US">
                <a:latin typeface="微软雅黑" panose="020B0503020204020204" charset="-122"/>
                <a:ea typeface="微软雅黑" panose="020B0503020204020204" charset="-122"/>
              </a:rPr>
              <a:t>留言装置</a:t>
            </a:r>
          </a:p>
        </p:txBody>
      </p:sp>
      <p:cxnSp>
        <p:nvCxnSpPr>
          <p:cNvPr id="88" name="肘形连接符 87"/>
          <p:cNvCxnSpPr/>
          <p:nvPr/>
        </p:nvCxnSpPr>
        <p:spPr>
          <a:xfrm>
            <a:off x="7703185" y="6152515"/>
            <a:ext cx="5692140" cy="182880"/>
          </a:xfrm>
          <a:prstGeom prst="bentConnector3">
            <a:avLst>
              <a:gd name="adj1" fmla="val 50479"/>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a:xfrm>
            <a:off x="13280390" y="6170930"/>
            <a:ext cx="1664335" cy="368300"/>
          </a:xfrm>
          <a:prstGeom prst="rect">
            <a:avLst/>
          </a:prstGeom>
          <a:noFill/>
        </p:spPr>
        <p:txBody>
          <a:bodyPr wrap="square" rtlCol="0">
            <a:spAutoFit/>
          </a:bodyPr>
          <a:lstStyle/>
          <a:p>
            <a:r>
              <a:rPr lang="zh-CN" altLang="zh-CN">
                <a:latin typeface="微软雅黑" panose="020B0503020204020204" charset="-122"/>
                <a:ea typeface="微软雅黑" panose="020B0503020204020204" charset="-122"/>
              </a:rPr>
              <a:t>地面互动投影</a:t>
            </a:r>
          </a:p>
        </p:txBody>
      </p:sp>
      <p:sp>
        <p:nvSpPr>
          <p:cNvPr id="90" name="文本框 89"/>
          <p:cNvSpPr txBox="1"/>
          <p:nvPr/>
        </p:nvSpPr>
        <p:spPr>
          <a:xfrm>
            <a:off x="9934575" y="9804400"/>
            <a:ext cx="4688840" cy="368300"/>
          </a:xfrm>
          <a:prstGeom prst="rect">
            <a:avLst/>
          </a:prstGeom>
          <a:noFill/>
        </p:spPr>
        <p:txBody>
          <a:bodyPr wrap="square" rtlCol="0">
            <a:spAutoFit/>
          </a:bodyPr>
          <a:lstStyle/>
          <a:p>
            <a:r>
              <a:rPr lang="zh-CN" altLang="en-US">
                <a:latin typeface="微软雅黑" panose="020B0503020204020204" charset="-122"/>
                <a:ea typeface="微软雅黑" panose="020B0503020204020204" charset="-122"/>
              </a:rPr>
              <a:t>注：具体详情见效果图展项具体分析说明。</a:t>
            </a:r>
          </a:p>
        </p:txBody>
      </p:sp>
      <p:pic>
        <p:nvPicPr>
          <p:cNvPr id="8" name="图片 7" descr="角标"/>
          <p:cNvPicPr>
            <a:picLocks noChangeAspect="1"/>
          </p:cNvPicPr>
          <p:nvPr/>
        </p:nvPicPr>
        <p:blipFill>
          <a:blip r:embed="rId4"/>
          <a:stretch>
            <a:fillRect/>
          </a:stretch>
        </p:blipFill>
        <p:spPr>
          <a:xfrm>
            <a:off x="12969240" y="186055"/>
            <a:ext cx="1974215" cy="650240"/>
          </a:xfrm>
          <a:prstGeom prst="rect">
            <a:avLst/>
          </a:prstGeom>
        </p:spPr>
      </p:pic>
      <p:cxnSp>
        <p:nvCxnSpPr>
          <p:cNvPr id="2" name="肘形连接符 1"/>
          <p:cNvCxnSpPr/>
          <p:nvPr/>
        </p:nvCxnSpPr>
        <p:spPr>
          <a:xfrm rot="16200000" flipV="1">
            <a:off x="6591300" y="3355340"/>
            <a:ext cx="2735580" cy="59055"/>
          </a:xfrm>
          <a:prstGeom prst="bentConnector3">
            <a:avLst>
              <a:gd name="adj1" fmla="val 49988"/>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9479915" y="1555750"/>
            <a:ext cx="1330325" cy="368300"/>
          </a:xfrm>
          <a:prstGeom prst="rect">
            <a:avLst/>
          </a:prstGeom>
          <a:noFill/>
        </p:spPr>
        <p:txBody>
          <a:bodyPr wrap="square" rtlCol="0">
            <a:spAutoFit/>
          </a:bodyPr>
          <a:lstStyle/>
          <a:p>
            <a:pPr algn="ctr"/>
            <a:r>
              <a:rPr lang="zh-CN" altLang="en-US">
                <a:latin typeface="微软雅黑" panose="020B0503020204020204" charset="-122"/>
                <a:ea typeface="微软雅黑" panose="020B0503020204020204" charset="-122"/>
              </a:rPr>
              <a:t>小卖部场景</a:t>
            </a:r>
          </a:p>
        </p:txBody>
      </p:sp>
      <p:cxnSp>
        <p:nvCxnSpPr>
          <p:cNvPr id="4" name="肘形连接符 3"/>
          <p:cNvCxnSpPr/>
          <p:nvPr/>
        </p:nvCxnSpPr>
        <p:spPr>
          <a:xfrm rot="16200000" flipV="1">
            <a:off x="8723630" y="3355340"/>
            <a:ext cx="2735580" cy="59055"/>
          </a:xfrm>
          <a:prstGeom prst="bentConnector3">
            <a:avLst>
              <a:gd name="adj1" fmla="val 49988"/>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7444105" y="1377950"/>
            <a:ext cx="1330325" cy="368300"/>
          </a:xfrm>
          <a:prstGeom prst="rect">
            <a:avLst/>
          </a:prstGeom>
          <a:noFill/>
        </p:spPr>
        <p:txBody>
          <a:bodyPr wrap="square" rtlCol="0">
            <a:spAutoFit/>
          </a:bodyPr>
          <a:lstStyle/>
          <a:p>
            <a:pPr algn="ctr"/>
            <a:r>
              <a:rPr lang="zh-CN" altLang="en-US">
                <a:latin typeface="微软雅黑" panose="020B0503020204020204" charset="-122"/>
                <a:ea typeface="微软雅黑" panose="020B0503020204020204" charset="-122"/>
              </a:rPr>
              <a:t>学校场景</a:t>
            </a:r>
          </a:p>
        </p:txBody>
      </p:sp>
      <p:cxnSp>
        <p:nvCxnSpPr>
          <p:cNvPr id="6" name="肘形连接符 5"/>
          <p:cNvCxnSpPr/>
          <p:nvPr/>
        </p:nvCxnSpPr>
        <p:spPr>
          <a:xfrm flipV="1">
            <a:off x="8855710" y="4841240"/>
            <a:ext cx="4392295" cy="792480"/>
          </a:xfrm>
          <a:prstGeom prst="bentConnector3">
            <a:avLst>
              <a:gd name="adj1" fmla="val 20370"/>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3280390" y="4625975"/>
            <a:ext cx="1343660" cy="368300"/>
          </a:xfrm>
          <a:prstGeom prst="rect">
            <a:avLst/>
          </a:prstGeom>
          <a:noFill/>
        </p:spPr>
        <p:txBody>
          <a:bodyPr wrap="square" rtlCol="0">
            <a:spAutoFit/>
          </a:bodyPr>
          <a:lstStyle/>
          <a:p>
            <a:r>
              <a:rPr lang="zh-CN" altLang="en-US">
                <a:latin typeface="微软雅黑" panose="020B0503020204020204" charset="-122"/>
                <a:ea typeface="微软雅黑" panose="020B0503020204020204" charset="-122"/>
              </a:rPr>
              <a:t>多媒体装置</a:t>
            </a:r>
          </a:p>
        </p:txBody>
      </p:sp>
    </p:spTree>
    <p:custDataLst>
      <p:tags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31800" y="9023350"/>
            <a:ext cx="1257300" cy="358775"/>
          </a:xfrm>
          <a:prstGeom prst="rect">
            <a:avLst/>
          </a:prstGeom>
          <a:noFill/>
        </p:spPr>
        <p:txBody>
          <a:bodyPr wrap="square" rtlCol="0" anchor="t">
            <a:spAutoFit/>
          </a:bodyPr>
          <a:lstStyle/>
          <a:p>
            <a:pPr>
              <a:buClrTx/>
              <a:buSzTx/>
            </a:pPr>
            <a:r>
              <a:rPr lang="zh-CN" altLang="en-US" sz="1735" b="1" noProof="1">
                <a:solidFill>
                  <a:srgbClr val="1E4649"/>
                </a:solidFill>
                <a:latin typeface="微软雅黑" panose="020B0503020204020204" charset="-122"/>
                <a:ea typeface="微软雅黑" panose="020B0503020204020204" charset="-122"/>
                <a:cs typeface="微软雅黑" panose="020B0503020204020204" charset="-122"/>
                <a:sym typeface="+mn-ea"/>
              </a:rPr>
              <a:t>多功能厅</a:t>
            </a:r>
          </a:p>
        </p:txBody>
      </p:sp>
      <p:sp>
        <p:nvSpPr>
          <p:cNvPr id="20" name="文本框 19"/>
          <p:cNvSpPr txBox="1"/>
          <p:nvPr/>
        </p:nvSpPr>
        <p:spPr>
          <a:xfrm>
            <a:off x="1570355" y="9023350"/>
            <a:ext cx="11052810" cy="723265"/>
          </a:xfrm>
          <a:prstGeom prst="rect">
            <a:avLst/>
          </a:prstGeom>
          <a:noFill/>
        </p:spPr>
        <p:txBody>
          <a:bodyPr wrap="square" rtlCol="0">
            <a:spAutoFit/>
          </a:bodyPr>
          <a:lstStyle/>
          <a:p>
            <a:pPr algn="just" defTabSz="914400">
              <a:lnSpc>
                <a:spcPct val="150000"/>
              </a:lnSpc>
            </a:pPr>
            <a:r>
              <a:rPr altLang="zh-CN" sz="1365" noProof="1">
                <a:latin typeface="微软雅黑" panose="020B0503020204020204" charset="-122"/>
                <a:ea typeface="微软雅黑" panose="020B0503020204020204" charset="-122"/>
                <a:cs typeface="微软雅黑" panose="020B0503020204020204" charset="-122"/>
                <a:sym typeface="+mn-ea"/>
              </a:rPr>
              <a:t>      结合当下全国禁毒及岳阳禁毒实际情况，打造多功能厅，</a:t>
            </a:r>
            <a:r>
              <a:rPr lang="zh-CN" sz="1365" noProof="1">
                <a:latin typeface="微软雅黑" panose="020B0503020204020204" charset="-122"/>
                <a:ea typeface="微软雅黑" panose="020B0503020204020204" charset="-122"/>
                <a:cs typeface="微软雅黑" panose="020B0503020204020204" charset="-122"/>
                <a:sym typeface="+mn-ea"/>
              </a:rPr>
              <a:t>兼顾禁毒</a:t>
            </a:r>
            <a:r>
              <a:rPr lang="en-US" altLang="zh-CN" sz="1365" noProof="1">
                <a:latin typeface="微软雅黑" panose="020B0503020204020204" charset="-122"/>
                <a:ea typeface="微软雅黑" panose="020B0503020204020204" charset="-122"/>
                <a:cs typeface="微软雅黑" panose="020B0503020204020204" charset="-122"/>
                <a:sym typeface="+mn-ea"/>
              </a:rPr>
              <a:t>“</a:t>
            </a:r>
            <a:r>
              <a:rPr lang="zh-CN" altLang="en-US" sz="1365" noProof="1">
                <a:latin typeface="微软雅黑" panose="020B0503020204020204" charset="-122"/>
                <a:ea typeface="微软雅黑" panose="020B0503020204020204" charset="-122"/>
                <a:cs typeface="微软雅黑" panose="020B0503020204020204" charset="-122"/>
                <a:sym typeface="+mn-ea"/>
              </a:rPr>
              <a:t>课堂</a:t>
            </a:r>
            <a:r>
              <a:rPr lang="en-US" altLang="zh-CN" sz="1365" noProof="1">
                <a:latin typeface="微软雅黑" panose="020B0503020204020204" charset="-122"/>
                <a:ea typeface="微软雅黑" panose="020B0503020204020204" charset="-122"/>
                <a:cs typeface="微软雅黑" panose="020B0503020204020204" charset="-122"/>
                <a:sym typeface="+mn-ea"/>
              </a:rPr>
              <a:t>”</a:t>
            </a:r>
            <a:r>
              <a:rPr lang="zh-CN" altLang="en-US" sz="1365" noProof="1">
                <a:latin typeface="微软雅黑" panose="020B0503020204020204" charset="-122"/>
                <a:ea typeface="微软雅黑" panose="020B0503020204020204" charset="-122"/>
                <a:cs typeface="微软雅黑" panose="020B0503020204020204" charset="-122"/>
                <a:sym typeface="+mn-ea"/>
              </a:rPr>
              <a:t>，</a:t>
            </a:r>
            <a:r>
              <a:rPr altLang="zh-CN" sz="1365" noProof="1">
                <a:latin typeface="微软雅黑" panose="020B0503020204020204" charset="-122"/>
                <a:ea typeface="微软雅黑" panose="020B0503020204020204" charset="-122"/>
                <a:cs typeface="微软雅黑" panose="020B0503020204020204" charset="-122"/>
                <a:sym typeface="+mn-ea"/>
              </a:rPr>
              <a:t>既可</a:t>
            </a:r>
            <a:r>
              <a:rPr altLang="zh-CN" sz="1360">
                <a:latin typeface="微软雅黑" panose="020B0503020204020204" charset="-122"/>
                <a:ea typeface="微软雅黑" panose="020B0503020204020204" charset="-122"/>
                <a:cs typeface="微软雅黑" panose="020B0503020204020204" charset="-122"/>
                <a:sym typeface="+mn-ea"/>
              </a:rPr>
              <a:t>用作禁毒机关会议汇报、交流培训、消息发布场地</a:t>
            </a:r>
            <a:r>
              <a:rPr lang="zh-CN" sz="1360">
                <a:latin typeface="微软雅黑" panose="020B0503020204020204" charset="-122"/>
                <a:ea typeface="微软雅黑" panose="020B0503020204020204" charset="-122"/>
                <a:cs typeface="微软雅黑" panose="020B0503020204020204" charset="-122"/>
                <a:sym typeface="+mn-ea"/>
              </a:rPr>
              <a:t>，</a:t>
            </a:r>
            <a:r>
              <a:rPr altLang="zh-CN" sz="1365" noProof="1">
                <a:latin typeface="微软雅黑" panose="020B0503020204020204" charset="-122"/>
                <a:ea typeface="微软雅黑" panose="020B0503020204020204" charset="-122"/>
                <a:cs typeface="微软雅黑" panose="020B0503020204020204" charset="-122"/>
                <a:sym typeface="+mn-ea"/>
              </a:rPr>
              <a:t>又可</a:t>
            </a:r>
            <a:r>
              <a:rPr lang="zh-CN" sz="1365" noProof="1">
                <a:latin typeface="微软雅黑" panose="020B0503020204020204" charset="-122"/>
                <a:ea typeface="微软雅黑" panose="020B0503020204020204" charset="-122"/>
                <a:cs typeface="微软雅黑" panose="020B0503020204020204" charset="-122"/>
                <a:sym typeface="+mn-ea"/>
              </a:rPr>
              <a:t>打造禁毒</a:t>
            </a:r>
            <a:r>
              <a:rPr lang="en-US" altLang="zh-CN" sz="1365" noProof="1">
                <a:latin typeface="微软雅黑" panose="020B0503020204020204" charset="-122"/>
                <a:ea typeface="微软雅黑" panose="020B0503020204020204" charset="-122"/>
                <a:cs typeface="微软雅黑" panose="020B0503020204020204" charset="-122"/>
                <a:sym typeface="+mn-ea"/>
              </a:rPr>
              <a:t>“</a:t>
            </a:r>
            <a:r>
              <a:rPr lang="zh-CN" altLang="en-US" sz="1365" noProof="1">
                <a:latin typeface="微软雅黑" panose="020B0503020204020204" charset="-122"/>
                <a:ea typeface="微软雅黑" panose="020B0503020204020204" charset="-122"/>
                <a:cs typeface="微软雅黑" panose="020B0503020204020204" charset="-122"/>
                <a:sym typeface="+mn-ea"/>
              </a:rPr>
              <a:t>课堂</a:t>
            </a:r>
            <a:r>
              <a:rPr lang="en-US" altLang="zh-CN" sz="1365" noProof="1">
                <a:latin typeface="微软雅黑" panose="020B0503020204020204" charset="-122"/>
                <a:ea typeface="微软雅黑" panose="020B0503020204020204" charset="-122"/>
                <a:cs typeface="微软雅黑" panose="020B0503020204020204" charset="-122"/>
                <a:sym typeface="+mn-ea"/>
              </a:rPr>
              <a:t>”</a:t>
            </a:r>
            <a:r>
              <a:rPr lang="zh-CN" altLang="en-US" sz="1365" noProof="1">
                <a:latin typeface="微软雅黑" panose="020B0503020204020204" charset="-122"/>
                <a:ea typeface="微软雅黑" panose="020B0503020204020204" charset="-122"/>
                <a:cs typeface="微软雅黑" panose="020B0503020204020204" charset="-122"/>
                <a:sym typeface="+mn-ea"/>
              </a:rPr>
              <a:t>场地，</a:t>
            </a:r>
            <a:r>
              <a:rPr altLang="zh-CN" sz="1360">
                <a:latin typeface="微软雅黑" panose="020B0503020204020204" charset="-122"/>
                <a:ea typeface="微软雅黑" panose="020B0503020204020204" charset="-122"/>
                <a:cs typeface="微软雅黑" panose="020B0503020204020204" charset="-122"/>
                <a:sym typeface="+mn-ea"/>
              </a:rPr>
              <a:t>教育人们时刻积极拒毒、防毒，远离毒品</a:t>
            </a:r>
            <a:r>
              <a:rPr altLang="zh-CN" sz="1365" noProof="1">
                <a:latin typeface="微软雅黑" panose="020B0503020204020204" charset="-122"/>
                <a:ea typeface="微软雅黑" panose="020B0503020204020204" charset="-122"/>
                <a:cs typeface="微软雅黑" panose="020B0503020204020204" charset="-122"/>
                <a:sym typeface="+mn-ea"/>
              </a:rPr>
              <a:t>。</a:t>
            </a:r>
          </a:p>
        </p:txBody>
      </p:sp>
      <p:pic>
        <p:nvPicPr>
          <p:cNvPr id="71683" name="图片 1" descr="D:\2019\岳阳禁毒展厅\0111.jpg0111"/>
          <p:cNvPicPr>
            <a:picLocks noChangeAspect="1"/>
          </p:cNvPicPr>
          <p:nvPr/>
        </p:nvPicPr>
        <p:blipFill>
          <a:blip r:embed="rId3"/>
          <a:srcRect/>
          <a:stretch>
            <a:fillRect/>
          </a:stretch>
        </p:blipFill>
        <p:spPr>
          <a:xfrm>
            <a:off x="3175" y="-5715"/>
            <a:ext cx="15113000" cy="8602980"/>
          </a:xfrm>
          <a:prstGeom prst="rect">
            <a:avLst/>
          </a:prstGeom>
          <a:noFill/>
          <a:ln w="9525">
            <a:noFill/>
          </a:ln>
        </p:spPr>
      </p:pic>
      <p:sp>
        <p:nvSpPr>
          <p:cNvPr id="3" name="矩形 2"/>
          <p:cNvSpPr/>
          <p:nvPr/>
        </p:nvSpPr>
        <p:spPr>
          <a:xfrm>
            <a:off x="0" y="9090025"/>
            <a:ext cx="431800" cy="287338"/>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6" name="文本框 5"/>
          <p:cNvSpPr txBox="1"/>
          <p:nvPr/>
        </p:nvSpPr>
        <p:spPr>
          <a:xfrm>
            <a:off x="390525" y="9409430"/>
            <a:ext cx="1440815" cy="902970"/>
          </a:xfrm>
          <a:prstGeom prst="rect">
            <a:avLst/>
          </a:prstGeom>
          <a:noFill/>
        </p:spPr>
        <p:txBody>
          <a:bodyPr wrap="square" rtlCol="0" anchor="t">
            <a:spAutoFit/>
          </a:bodyPr>
          <a:lstStyle/>
          <a:p>
            <a:pPr algn="ctr">
              <a:lnSpc>
                <a:spcPct val="110000"/>
              </a:lnSpc>
              <a:buClrTx/>
              <a:buSzTx/>
            </a:pPr>
            <a:r>
              <a:rPr lang="zh-CN" altLang="en-US" sz="2400" b="1" noProof="1">
                <a:solidFill>
                  <a:srgbClr val="49A2DF"/>
                </a:solidFill>
                <a:latin typeface="微软雅黑" panose="020B0503020204020204" charset="-122"/>
                <a:ea typeface="微软雅黑" panose="020B0503020204020204" charset="-122"/>
                <a:cs typeface="微软雅黑" panose="020B0503020204020204" charset="-122"/>
                <a:sym typeface="+mn-ea"/>
              </a:rPr>
              <a:t>禁毒</a:t>
            </a:r>
          </a:p>
          <a:p>
            <a:pPr algn="ctr">
              <a:lnSpc>
                <a:spcPct val="110000"/>
              </a:lnSpc>
              <a:buClrTx/>
              <a:buSzTx/>
            </a:pPr>
            <a:r>
              <a:rPr lang="en-US" altLang="zh-CN" sz="2400" b="1" noProof="1">
                <a:solidFill>
                  <a:srgbClr val="49A2DF"/>
                </a:solidFill>
                <a:latin typeface="微软雅黑" panose="020B0503020204020204" charset="-122"/>
                <a:ea typeface="微软雅黑" panose="020B0503020204020204" charset="-122"/>
                <a:cs typeface="微软雅黑" panose="020B0503020204020204" charset="-122"/>
                <a:sym typeface="+mn-ea"/>
              </a:rPr>
              <a:t>”</a:t>
            </a:r>
            <a:r>
              <a:rPr lang="zh-CN" altLang="en-US" sz="2400" b="1" noProof="1">
                <a:solidFill>
                  <a:srgbClr val="49A2DF"/>
                </a:solidFill>
                <a:latin typeface="微软雅黑" panose="020B0503020204020204" charset="-122"/>
                <a:ea typeface="微软雅黑" panose="020B0503020204020204" charset="-122"/>
                <a:cs typeface="微软雅黑" panose="020B0503020204020204" charset="-122"/>
                <a:sym typeface="+mn-ea"/>
              </a:rPr>
              <a:t>课堂</a:t>
            </a:r>
            <a:r>
              <a:rPr lang="en-US" altLang="zh-CN" sz="2400" b="1" noProof="1">
                <a:solidFill>
                  <a:srgbClr val="49A2DF"/>
                </a:solidFill>
                <a:latin typeface="微软雅黑" panose="020B0503020204020204" charset="-122"/>
                <a:ea typeface="微软雅黑" panose="020B0503020204020204" charset="-122"/>
                <a:cs typeface="微软雅黑" panose="020B0503020204020204" charset="-122"/>
                <a:sym typeface="+mn-ea"/>
              </a:rPr>
              <a:t>“</a:t>
            </a: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31800" y="9023350"/>
            <a:ext cx="1257300" cy="358775"/>
          </a:xfrm>
          <a:prstGeom prst="rect">
            <a:avLst/>
          </a:prstGeom>
          <a:noFill/>
        </p:spPr>
        <p:txBody>
          <a:bodyPr wrap="square" rtlCol="0" anchor="t">
            <a:spAutoFit/>
          </a:bodyPr>
          <a:lstStyle/>
          <a:p>
            <a:pPr>
              <a:buClrTx/>
              <a:buSzTx/>
            </a:pPr>
            <a:r>
              <a:rPr lang="zh-CN" altLang="en-US" sz="1735" b="1" noProof="1">
                <a:solidFill>
                  <a:srgbClr val="1E4649"/>
                </a:solidFill>
                <a:latin typeface="微软雅黑" panose="020B0503020204020204" charset="-122"/>
                <a:ea typeface="微软雅黑" panose="020B0503020204020204" charset="-122"/>
                <a:cs typeface="微软雅黑" panose="020B0503020204020204" charset="-122"/>
                <a:sym typeface="+mn-ea"/>
              </a:rPr>
              <a:t>多功能厅</a:t>
            </a:r>
          </a:p>
        </p:txBody>
      </p:sp>
      <p:pic>
        <p:nvPicPr>
          <p:cNvPr id="71683" name="图片 1" descr="D:\2019\岳阳禁毒展厅\01.jpg01"/>
          <p:cNvPicPr>
            <a:picLocks noChangeAspect="1"/>
          </p:cNvPicPr>
          <p:nvPr/>
        </p:nvPicPr>
        <p:blipFill>
          <a:blip r:embed="rId3"/>
          <a:srcRect/>
          <a:stretch>
            <a:fillRect/>
          </a:stretch>
        </p:blipFill>
        <p:spPr>
          <a:xfrm>
            <a:off x="3175" y="-7620"/>
            <a:ext cx="15113000" cy="8617585"/>
          </a:xfrm>
          <a:prstGeom prst="rect">
            <a:avLst/>
          </a:prstGeom>
          <a:noFill/>
          <a:ln w="9525">
            <a:noFill/>
          </a:ln>
        </p:spPr>
      </p:pic>
      <p:sp>
        <p:nvSpPr>
          <p:cNvPr id="3" name="矩形 2"/>
          <p:cNvSpPr/>
          <p:nvPr/>
        </p:nvSpPr>
        <p:spPr>
          <a:xfrm>
            <a:off x="0" y="9090025"/>
            <a:ext cx="431800" cy="287338"/>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4" name="文本框 3"/>
          <p:cNvSpPr txBox="1"/>
          <p:nvPr/>
        </p:nvSpPr>
        <p:spPr>
          <a:xfrm>
            <a:off x="1570355" y="9023350"/>
            <a:ext cx="11052810" cy="723265"/>
          </a:xfrm>
          <a:prstGeom prst="rect">
            <a:avLst/>
          </a:prstGeom>
          <a:noFill/>
        </p:spPr>
        <p:txBody>
          <a:bodyPr wrap="square" rtlCol="0">
            <a:spAutoFit/>
          </a:bodyPr>
          <a:lstStyle/>
          <a:p>
            <a:pPr algn="just" defTabSz="914400">
              <a:lnSpc>
                <a:spcPct val="150000"/>
              </a:lnSpc>
            </a:pPr>
            <a:r>
              <a:rPr altLang="zh-CN" sz="1365" noProof="1">
                <a:latin typeface="微软雅黑" panose="020B0503020204020204" charset="-122"/>
                <a:ea typeface="微软雅黑" panose="020B0503020204020204" charset="-122"/>
                <a:cs typeface="微软雅黑" panose="020B0503020204020204" charset="-122"/>
                <a:sym typeface="+mn-ea"/>
              </a:rPr>
              <a:t>      结合当下全国禁毒及岳阳禁毒实际情况，打造多功能厅，</a:t>
            </a:r>
            <a:r>
              <a:rPr lang="zh-CN" sz="1365" noProof="1">
                <a:latin typeface="微软雅黑" panose="020B0503020204020204" charset="-122"/>
                <a:ea typeface="微软雅黑" panose="020B0503020204020204" charset="-122"/>
                <a:cs typeface="微软雅黑" panose="020B0503020204020204" charset="-122"/>
                <a:sym typeface="+mn-ea"/>
              </a:rPr>
              <a:t>兼顾禁毒</a:t>
            </a:r>
            <a:r>
              <a:rPr lang="en-US" altLang="zh-CN" sz="1365" noProof="1">
                <a:latin typeface="微软雅黑" panose="020B0503020204020204" charset="-122"/>
                <a:ea typeface="微软雅黑" panose="020B0503020204020204" charset="-122"/>
                <a:cs typeface="微软雅黑" panose="020B0503020204020204" charset="-122"/>
                <a:sym typeface="+mn-ea"/>
              </a:rPr>
              <a:t>“</a:t>
            </a:r>
            <a:r>
              <a:rPr lang="zh-CN" altLang="en-US" sz="1365" noProof="1">
                <a:latin typeface="微软雅黑" panose="020B0503020204020204" charset="-122"/>
                <a:ea typeface="微软雅黑" panose="020B0503020204020204" charset="-122"/>
                <a:cs typeface="微软雅黑" panose="020B0503020204020204" charset="-122"/>
                <a:sym typeface="+mn-ea"/>
              </a:rPr>
              <a:t>课堂</a:t>
            </a:r>
            <a:r>
              <a:rPr lang="en-US" altLang="zh-CN" sz="1365" noProof="1">
                <a:latin typeface="微软雅黑" panose="020B0503020204020204" charset="-122"/>
                <a:ea typeface="微软雅黑" panose="020B0503020204020204" charset="-122"/>
                <a:cs typeface="微软雅黑" panose="020B0503020204020204" charset="-122"/>
                <a:sym typeface="+mn-ea"/>
              </a:rPr>
              <a:t>”</a:t>
            </a:r>
            <a:r>
              <a:rPr lang="zh-CN" altLang="en-US" sz="1365" noProof="1">
                <a:latin typeface="微软雅黑" panose="020B0503020204020204" charset="-122"/>
                <a:ea typeface="微软雅黑" panose="020B0503020204020204" charset="-122"/>
                <a:cs typeface="微软雅黑" panose="020B0503020204020204" charset="-122"/>
                <a:sym typeface="+mn-ea"/>
              </a:rPr>
              <a:t>，</a:t>
            </a:r>
            <a:r>
              <a:rPr altLang="zh-CN" sz="1365" noProof="1">
                <a:latin typeface="微软雅黑" panose="020B0503020204020204" charset="-122"/>
                <a:ea typeface="微软雅黑" panose="020B0503020204020204" charset="-122"/>
                <a:cs typeface="微软雅黑" panose="020B0503020204020204" charset="-122"/>
                <a:sym typeface="+mn-ea"/>
              </a:rPr>
              <a:t>既可</a:t>
            </a:r>
            <a:r>
              <a:rPr altLang="zh-CN" sz="1360">
                <a:latin typeface="微软雅黑" panose="020B0503020204020204" charset="-122"/>
                <a:ea typeface="微软雅黑" panose="020B0503020204020204" charset="-122"/>
                <a:cs typeface="微软雅黑" panose="020B0503020204020204" charset="-122"/>
                <a:sym typeface="+mn-ea"/>
              </a:rPr>
              <a:t>用作禁毒机关会议汇报、交流培训、消息发布场地</a:t>
            </a:r>
            <a:r>
              <a:rPr lang="zh-CN" sz="1360">
                <a:latin typeface="微软雅黑" panose="020B0503020204020204" charset="-122"/>
                <a:ea typeface="微软雅黑" panose="020B0503020204020204" charset="-122"/>
                <a:cs typeface="微软雅黑" panose="020B0503020204020204" charset="-122"/>
                <a:sym typeface="+mn-ea"/>
              </a:rPr>
              <a:t>，</a:t>
            </a:r>
            <a:r>
              <a:rPr altLang="zh-CN" sz="1365" noProof="1">
                <a:latin typeface="微软雅黑" panose="020B0503020204020204" charset="-122"/>
                <a:ea typeface="微软雅黑" panose="020B0503020204020204" charset="-122"/>
                <a:cs typeface="微软雅黑" panose="020B0503020204020204" charset="-122"/>
                <a:sym typeface="+mn-ea"/>
              </a:rPr>
              <a:t>又可</a:t>
            </a:r>
            <a:r>
              <a:rPr lang="zh-CN" sz="1365" noProof="1">
                <a:latin typeface="微软雅黑" panose="020B0503020204020204" charset="-122"/>
                <a:ea typeface="微软雅黑" panose="020B0503020204020204" charset="-122"/>
                <a:cs typeface="微软雅黑" panose="020B0503020204020204" charset="-122"/>
                <a:sym typeface="+mn-ea"/>
              </a:rPr>
              <a:t>打造禁毒</a:t>
            </a:r>
            <a:r>
              <a:rPr lang="en-US" altLang="zh-CN" sz="1365" noProof="1">
                <a:latin typeface="微软雅黑" panose="020B0503020204020204" charset="-122"/>
                <a:ea typeface="微软雅黑" panose="020B0503020204020204" charset="-122"/>
                <a:cs typeface="微软雅黑" panose="020B0503020204020204" charset="-122"/>
                <a:sym typeface="+mn-ea"/>
              </a:rPr>
              <a:t>“</a:t>
            </a:r>
            <a:r>
              <a:rPr lang="zh-CN" altLang="en-US" sz="1365" noProof="1">
                <a:latin typeface="微软雅黑" panose="020B0503020204020204" charset="-122"/>
                <a:ea typeface="微软雅黑" panose="020B0503020204020204" charset="-122"/>
                <a:cs typeface="微软雅黑" panose="020B0503020204020204" charset="-122"/>
                <a:sym typeface="+mn-ea"/>
              </a:rPr>
              <a:t>课堂</a:t>
            </a:r>
            <a:r>
              <a:rPr lang="en-US" altLang="zh-CN" sz="1365" noProof="1">
                <a:latin typeface="微软雅黑" panose="020B0503020204020204" charset="-122"/>
                <a:ea typeface="微软雅黑" panose="020B0503020204020204" charset="-122"/>
                <a:cs typeface="微软雅黑" panose="020B0503020204020204" charset="-122"/>
                <a:sym typeface="+mn-ea"/>
              </a:rPr>
              <a:t>”</a:t>
            </a:r>
            <a:r>
              <a:rPr lang="zh-CN" altLang="en-US" sz="1365" noProof="1">
                <a:latin typeface="微软雅黑" panose="020B0503020204020204" charset="-122"/>
                <a:ea typeface="微软雅黑" panose="020B0503020204020204" charset="-122"/>
                <a:cs typeface="微软雅黑" panose="020B0503020204020204" charset="-122"/>
                <a:sym typeface="+mn-ea"/>
              </a:rPr>
              <a:t>场地，</a:t>
            </a:r>
            <a:r>
              <a:rPr altLang="zh-CN" sz="1360">
                <a:latin typeface="微软雅黑" panose="020B0503020204020204" charset="-122"/>
                <a:ea typeface="微软雅黑" panose="020B0503020204020204" charset="-122"/>
                <a:cs typeface="微软雅黑" panose="020B0503020204020204" charset="-122"/>
                <a:sym typeface="+mn-ea"/>
              </a:rPr>
              <a:t>教育人们时刻积极拒毒、防毒，远离毒品</a:t>
            </a:r>
            <a:r>
              <a:rPr altLang="zh-CN" sz="1365" noProof="1">
                <a:latin typeface="微软雅黑" panose="020B0503020204020204" charset="-122"/>
                <a:ea typeface="微软雅黑" panose="020B0503020204020204" charset="-122"/>
                <a:cs typeface="微软雅黑" panose="020B0503020204020204" charset="-122"/>
                <a:sym typeface="+mn-ea"/>
              </a:rPr>
              <a:t>。</a:t>
            </a:r>
          </a:p>
        </p:txBody>
      </p:sp>
      <p:sp>
        <p:nvSpPr>
          <p:cNvPr id="6" name="文本框 5"/>
          <p:cNvSpPr txBox="1"/>
          <p:nvPr/>
        </p:nvSpPr>
        <p:spPr>
          <a:xfrm>
            <a:off x="390525" y="9409430"/>
            <a:ext cx="1440815" cy="902970"/>
          </a:xfrm>
          <a:prstGeom prst="rect">
            <a:avLst/>
          </a:prstGeom>
          <a:noFill/>
        </p:spPr>
        <p:txBody>
          <a:bodyPr wrap="square" rtlCol="0" anchor="t">
            <a:spAutoFit/>
          </a:bodyPr>
          <a:lstStyle/>
          <a:p>
            <a:pPr algn="ctr">
              <a:lnSpc>
                <a:spcPct val="110000"/>
              </a:lnSpc>
              <a:buClrTx/>
              <a:buSzTx/>
            </a:pPr>
            <a:r>
              <a:rPr lang="zh-CN" altLang="en-US" sz="2400" b="1" noProof="1">
                <a:solidFill>
                  <a:srgbClr val="49A2DF"/>
                </a:solidFill>
                <a:latin typeface="微软雅黑" panose="020B0503020204020204" charset="-122"/>
                <a:ea typeface="微软雅黑" panose="020B0503020204020204" charset="-122"/>
                <a:cs typeface="微软雅黑" panose="020B0503020204020204" charset="-122"/>
                <a:sym typeface="+mn-ea"/>
              </a:rPr>
              <a:t>禁毒</a:t>
            </a:r>
          </a:p>
          <a:p>
            <a:pPr algn="ctr">
              <a:lnSpc>
                <a:spcPct val="110000"/>
              </a:lnSpc>
              <a:buClrTx/>
              <a:buSzTx/>
            </a:pPr>
            <a:r>
              <a:rPr lang="en-US" altLang="zh-CN" sz="2400" b="1" noProof="1">
                <a:solidFill>
                  <a:srgbClr val="49A2DF"/>
                </a:solidFill>
                <a:latin typeface="微软雅黑" panose="020B0503020204020204" charset="-122"/>
                <a:ea typeface="微软雅黑" panose="020B0503020204020204" charset="-122"/>
                <a:cs typeface="微软雅黑" panose="020B0503020204020204" charset="-122"/>
                <a:sym typeface="+mn-ea"/>
              </a:rPr>
              <a:t>”</a:t>
            </a:r>
            <a:r>
              <a:rPr lang="zh-CN" altLang="en-US" sz="2400" b="1" noProof="1">
                <a:solidFill>
                  <a:srgbClr val="49A2DF"/>
                </a:solidFill>
                <a:latin typeface="微软雅黑" panose="020B0503020204020204" charset="-122"/>
                <a:ea typeface="微软雅黑" panose="020B0503020204020204" charset="-122"/>
                <a:cs typeface="微软雅黑" panose="020B0503020204020204" charset="-122"/>
                <a:sym typeface="+mn-ea"/>
              </a:rPr>
              <a:t>课堂</a:t>
            </a:r>
            <a:r>
              <a:rPr lang="en-US" altLang="zh-CN" sz="2400" b="1" noProof="1">
                <a:solidFill>
                  <a:srgbClr val="49A2DF"/>
                </a:solidFill>
                <a:latin typeface="微软雅黑" panose="020B0503020204020204" charset="-122"/>
                <a:ea typeface="微软雅黑" panose="020B0503020204020204" charset="-122"/>
                <a:cs typeface="微软雅黑" panose="020B0503020204020204" charset="-122"/>
                <a:sym typeface="+mn-ea"/>
              </a:rPr>
              <a:t>“</a:t>
            </a: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31800" y="9023350"/>
            <a:ext cx="2174875" cy="358775"/>
          </a:xfrm>
          <a:prstGeom prst="rect">
            <a:avLst/>
          </a:prstGeom>
          <a:noFill/>
        </p:spPr>
        <p:txBody>
          <a:bodyPr wrap="square" rtlCol="0" anchor="t">
            <a:spAutoFit/>
          </a:bodyPr>
          <a:lstStyle/>
          <a:p>
            <a:pPr>
              <a:buClrTx/>
              <a:buSzTx/>
            </a:pPr>
            <a:r>
              <a:rPr lang="zh-CN" altLang="en-US" sz="1735" b="1" noProof="1">
                <a:solidFill>
                  <a:srgbClr val="1E4649"/>
                </a:solidFill>
                <a:latin typeface="微软雅黑" panose="020B0503020204020204" charset="-122"/>
                <a:ea typeface="微软雅黑" panose="020B0503020204020204" charset="-122"/>
                <a:cs typeface="微软雅黑" panose="020B0503020204020204" charset="-122"/>
                <a:sym typeface="+mn-ea"/>
              </a:rPr>
              <a:t>办公室</a:t>
            </a:r>
            <a:endParaRPr lang="en-US" altLang="zh-CN" sz="1735" b="1" noProof="1">
              <a:solidFill>
                <a:srgbClr val="1E4649"/>
              </a:solidFill>
              <a:latin typeface="微软雅黑" panose="020B0503020204020204" charset="-122"/>
              <a:ea typeface="微软雅黑" panose="020B0503020204020204" charset="-122"/>
              <a:cs typeface="微软雅黑" panose="020B0503020204020204" charset="-122"/>
              <a:sym typeface="+mn-ea"/>
            </a:endParaRPr>
          </a:p>
        </p:txBody>
      </p:sp>
      <p:sp>
        <p:nvSpPr>
          <p:cNvPr id="20" name="文本框 19"/>
          <p:cNvSpPr txBox="1"/>
          <p:nvPr/>
        </p:nvSpPr>
        <p:spPr>
          <a:xfrm>
            <a:off x="1570038" y="9023350"/>
            <a:ext cx="13193713" cy="406400"/>
          </a:xfrm>
          <a:prstGeom prst="rect">
            <a:avLst/>
          </a:prstGeom>
          <a:noFill/>
        </p:spPr>
        <p:txBody>
          <a:bodyPr wrap="square" rtlCol="0">
            <a:spAutoFit/>
          </a:bodyPr>
          <a:lstStyle/>
          <a:p>
            <a:pPr algn="just" defTabSz="914400">
              <a:lnSpc>
                <a:spcPct val="150000"/>
              </a:lnSpc>
            </a:pPr>
            <a:r>
              <a:rPr altLang="zh-CN" sz="1365" noProof="1">
                <a:latin typeface="微软雅黑" panose="020B0503020204020204" charset="-122"/>
                <a:ea typeface="微软雅黑" panose="020B0503020204020204" charset="-122"/>
                <a:cs typeface="微软雅黑" panose="020B0503020204020204" charset="-122"/>
                <a:sym typeface="+mn-ea"/>
              </a:rPr>
              <a:t> 满足基地工作人员日常办公需求，助力禁毒教育向纵深推进。</a:t>
            </a:r>
          </a:p>
        </p:txBody>
      </p:sp>
      <p:pic>
        <p:nvPicPr>
          <p:cNvPr id="72707" name="图片 4" descr="020"/>
          <p:cNvPicPr>
            <a:picLocks noChangeAspect="1"/>
          </p:cNvPicPr>
          <p:nvPr/>
        </p:nvPicPr>
        <p:blipFill>
          <a:blip r:embed="rId3"/>
          <a:srcRect t="15030" b="224"/>
          <a:stretch>
            <a:fillRect/>
          </a:stretch>
        </p:blipFill>
        <p:spPr>
          <a:xfrm>
            <a:off x="-14287" y="-49212"/>
            <a:ext cx="15166975" cy="8518525"/>
          </a:xfrm>
          <a:prstGeom prst="rect">
            <a:avLst/>
          </a:prstGeom>
          <a:noFill/>
          <a:ln w="9525">
            <a:noFill/>
          </a:ln>
        </p:spPr>
      </p:pic>
      <p:sp>
        <p:nvSpPr>
          <p:cNvPr id="8" name="矩形 7"/>
          <p:cNvSpPr/>
          <p:nvPr/>
        </p:nvSpPr>
        <p:spPr>
          <a:xfrm>
            <a:off x="0" y="9090025"/>
            <a:ext cx="431800" cy="287338"/>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pic>
        <p:nvPicPr>
          <p:cNvPr id="73730" name="图片 3" descr="微信图片_20190413181938"/>
          <p:cNvPicPr>
            <a:picLocks noChangeAspect="1"/>
          </p:cNvPicPr>
          <p:nvPr/>
        </p:nvPicPr>
        <p:blipFill>
          <a:blip r:embed="rId4"/>
          <a:stretch>
            <a:fillRect/>
          </a:stretch>
        </p:blipFill>
        <p:spPr>
          <a:xfrm>
            <a:off x="2724150" y="3594100"/>
            <a:ext cx="9671050" cy="3502025"/>
          </a:xfrm>
          <a:prstGeom prst="rect">
            <a:avLst/>
          </a:prstGeom>
          <a:noFill/>
          <a:ln w="9525">
            <a:noFill/>
          </a:ln>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图片 8" descr="C:\Users\Administrator\Desktop\gai\新改平面l.png新改平面l"/>
          <p:cNvPicPr>
            <a:picLocks noChangeAspect="1"/>
          </p:cNvPicPr>
          <p:nvPr/>
        </p:nvPicPr>
        <p:blipFill rotWithShape="1">
          <a:blip r:embed="rId3"/>
          <a:srcRect/>
          <a:stretch>
            <a:fillRect/>
          </a:stretch>
        </p:blipFill>
        <p:spPr>
          <a:xfrm rot="10800000">
            <a:off x="3395980" y="1743710"/>
            <a:ext cx="11824335" cy="7694295"/>
          </a:xfrm>
          <a:prstGeom prst="rect">
            <a:avLst/>
          </a:prstGeom>
          <a:noFill/>
          <a:ln w="9525">
            <a:noFill/>
          </a:ln>
        </p:spPr>
      </p:pic>
      <p:sp>
        <p:nvSpPr>
          <p:cNvPr id="2" name="文本框 1"/>
          <p:cNvSpPr txBox="1"/>
          <p:nvPr/>
        </p:nvSpPr>
        <p:spPr>
          <a:xfrm>
            <a:off x="987425" y="3759200"/>
            <a:ext cx="2270125" cy="4100513"/>
          </a:xfrm>
          <a:prstGeom prst="rect">
            <a:avLst/>
          </a:prstGeom>
          <a:noFill/>
        </p:spPr>
        <p:txBody>
          <a:bodyPr wrap="square" rtlCol="0">
            <a:spAutoFit/>
          </a:bodyPr>
          <a:lstStyle/>
          <a:p>
            <a:pPr>
              <a:lnSpc>
                <a:spcPct val="150000"/>
              </a:lnSpc>
            </a:pPr>
            <a:r>
              <a:rPr lang="en-US" altLang="zh-CN" sz="1490" noProof="1">
                <a:latin typeface="微软雅黑" panose="020B0503020204020204" charset="-122"/>
                <a:ea typeface="微软雅黑" panose="020B0503020204020204" charset="-122"/>
                <a:cs typeface="微软雅黑" panose="020B0503020204020204" charset="-122"/>
              </a:rPr>
              <a:t>       </a:t>
            </a:r>
            <a:r>
              <a:rPr lang="zh-CN" altLang="en-US" sz="1490" noProof="1">
                <a:latin typeface="微软雅黑" panose="020B0503020204020204" charset="-122"/>
                <a:ea typeface="微软雅黑" panose="020B0503020204020204" charset="-122"/>
                <a:cs typeface="微软雅黑" panose="020B0503020204020204" charset="-122"/>
              </a:rPr>
              <a:t>根据禁毒教育特征设置参观流线。其功能针对性强，区分科学合理、观展目标突出、所经流线清晰流畅、张弛有度，弱化了建筑格局对展陈内容的割裂，集实用性和生动性于一体；顺时针单循环不走回头路，展线不交叉重复，充分考虑人流疏散与消防安全。</a:t>
            </a:r>
          </a:p>
          <a:p>
            <a:endParaRPr lang="zh-CN" altLang="en-US" sz="1490" noProof="1">
              <a:latin typeface="微软雅黑" panose="020B0503020204020204" charset="-122"/>
              <a:ea typeface="微软雅黑" panose="020B0503020204020204" charset="-122"/>
              <a:cs typeface="微软雅黑" panose="020B0503020204020204" charset="-122"/>
            </a:endParaRPr>
          </a:p>
        </p:txBody>
      </p:sp>
      <p:sp>
        <p:nvSpPr>
          <p:cNvPr id="14" name="文本框 13"/>
          <p:cNvSpPr txBox="1"/>
          <p:nvPr/>
        </p:nvSpPr>
        <p:spPr>
          <a:xfrm>
            <a:off x="1724025" y="8174038"/>
            <a:ext cx="1249363" cy="225425"/>
          </a:xfrm>
          <a:prstGeom prst="rect">
            <a:avLst/>
          </a:prstGeom>
          <a:noFill/>
        </p:spPr>
        <p:txBody>
          <a:bodyPr wrap="square" rtlCol="0">
            <a:spAutoFit/>
          </a:bodyPr>
          <a:lstStyle/>
          <a:p>
            <a:pPr>
              <a:lnSpc>
                <a:spcPct val="70000"/>
              </a:lnSpc>
            </a:pPr>
            <a:r>
              <a:rPr lang="zh-CN" altLang="zh-CN" sz="1240" noProof="1">
                <a:solidFill>
                  <a:schemeClr val="tx1">
                    <a:lumMod val="75000"/>
                    <a:lumOff val="25000"/>
                  </a:schemeClr>
                </a:solidFill>
                <a:latin typeface="微软雅黑" panose="020B0503020204020204" charset="-122"/>
                <a:ea typeface="微软雅黑" panose="020B0503020204020204" charset="-122"/>
                <a:cs typeface="+mn-cs"/>
              </a:rPr>
              <a:t>观展流线</a:t>
            </a:r>
            <a:endParaRPr lang="zh-CN" altLang="zh-CN" sz="1240" noProof="1">
              <a:solidFill>
                <a:schemeClr val="tx1">
                  <a:lumMod val="75000"/>
                  <a:lumOff val="25000"/>
                </a:schemeClr>
              </a:solidFill>
              <a:latin typeface="微软雅黑" panose="020B0503020204020204" charset="-122"/>
              <a:ea typeface="微软雅黑" panose="020B0503020204020204" charset="-122"/>
            </a:endParaRPr>
          </a:p>
        </p:txBody>
      </p:sp>
      <p:sp>
        <p:nvSpPr>
          <p:cNvPr id="5" name="矩形 4"/>
          <p:cNvSpPr/>
          <p:nvPr/>
        </p:nvSpPr>
        <p:spPr>
          <a:xfrm>
            <a:off x="1192213" y="8251825"/>
            <a:ext cx="554038" cy="93663"/>
          </a:xfrm>
          <a:prstGeom prst="rect">
            <a:avLst/>
          </a:prstGeom>
          <a:solidFill>
            <a:srgbClr val="FD08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solidFill>
                <a:srgbClr val="FF0000"/>
              </a:solidFill>
            </a:endParaRPr>
          </a:p>
        </p:txBody>
      </p:sp>
      <p:sp>
        <p:nvSpPr>
          <p:cNvPr id="7" name="文本框 6"/>
          <p:cNvSpPr txBox="1"/>
          <p:nvPr/>
        </p:nvSpPr>
        <p:spPr>
          <a:xfrm>
            <a:off x="1724025" y="8523288"/>
            <a:ext cx="1249363" cy="225425"/>
          </a:xfrm>
          <a:prstGeom prst="rect">
            <a:avLst/>
          </a:prstGeom>
          <a:noFill/>
        </p:spPr>
        <p:txBody>
          <a:bodyPr wrap="square" rtlCol="0">
            <a:spAutoFit/>
          </a:bodyPr>
          <a:lstStyle/>
          <a:p>
            <a:pPr>
              <a:lnSpc>
                <a:spcPct val="70000"/>
              </a:lnSpc>
            </a:pPr>
            <a:r>
              <a:rPr lang="zh-CN" altLang="zh-CN" sz="1240" noProof="1">
                <a:solidFill>
                  <a:schemeClr val="tx1">
                    <a:lumMod val="75000"/>
                    <a:lumOff val="25000"/>
                  </a:schemeClr>
                </a:solidFill>
                <a:latin typeface="微软雅黑" panose="020B0503020204020204" charset="-122"/>
                <a:ea typeface="微软雅黑" panose="020B0503020204020204" charset="-122"/>
                <a:cs typeface="+mn-cs"/>
              </a:rPr>
              <a:t>办公流线</a:t>
            </a:r>
            <a:endParaRPr lang="zh-CN" altLang="zh-CN" sz="1240" noProof="1">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1192213" y="8599488"/>
            <a:ext cx="554038" cy="95250"/>
          </a:xfrm>
          <a:prstGeom prst="rect">
            <a:avLst/>
          </a:prstGeom>
          <a:solidFill>
            <a:srgbClr val="06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p>
        </p:txBody>
      </p:sp>
      <p:sp>
        <p:nvSpPr>
          <p:cNvPr id="49" name="文本框 48"/>
          <p:cNvSpPr txBox="1"/>
          <p:nvPr/>
        </p:nvSpPr>
        <p:spPr>
          <a:xfrm>
            <a:off x="752475" y="908050"/>
            <a:ext cx="2084388" cy="778510"/>
          </a:xfrm>
          <a:prstGeom prst="rect">
            <a:avLst/>
          </a:prstGeom>
          <a:noFill/>
          <a:ln w="9525">
            <a:noFill/>
          </a:ln>
        </p:spPr>
        <p:txBody>
          <a:bodyPr wrap="square">
            <a:spAutoFit/>
          </a:bodyPr>
          <a:lstStyle/>
          <a:p>
            <a:pPr algn="ctr">
              <a:lnSpc>
                <a:spcPct val="150000"/>
              </a:lnSpc>
            </a:pPr>
            <a:r>
              <a:rPr lang="zh-CN" sz="2975" b="1" noProof="1">
                <a:solidFill>
                  <a:schemeClr val="tx1">
                    <a:lumMod val="85000"/>
                    <a:lumOff val="15000"/>
                  </a:schemeClr>
                </a:solidFill>
                <a:effectLst>
                  <a:outerShdw blurRad="38100" dist="25400" dir="5400000" algn="ctr" rotWithShape="0">
                    <a:srgbClr val="6E747A">
                      <a:alpha val="43000"/>
                    </a:srgbClr>
                  </a:outerShdw>
                </a:effectLst>
                <a:latin typeface="+mj-ea"/>
                <a:ea typeface="+mj-ea"/>
                <a:cs typeface="+mn-cs"/>
                <a:sym typeface="+mn-ea"/>
              </a:rPr>
              <a:t>参观流线</a:t>
            </a:r>
          </a:p>
        </p:txBody>
      </p:sp>
      <p:cxnSp>
        <p:nvCxnSpPr>
          <p:cNvPr id="52" name="直接连接符 51"/>
          <p:cNvCxnSpPr/>
          <p:nvPr/>
        </p:nvCxnSpPr>
        <p:spPr>
          <a:xfrm>
            <a:off x="1254125" y="1708150"/>
            <a:ext cx="1082675" cy="0"/>
          </a:xfrm>
          <a:prstGeom prst="line">
            <a:avLst/>
          </a:prstGeom>
          <a:solidFill>
            <a:srgbClr val="080808"/>
          </a:solidFill>
          <a:ln w="25400" cap="rnd">
            <a:solidFill>
              <a:schemeClr val="bg1">
                <a:lumMod val="75000"/>
              </a:schemeClr>
            </a:solidFill>
            <a:round/>
          </a:ln>
        </p:spPr>
        <p:style>
          <a:lnRef idx="2">
            <a:schemeClr val="accent1">
              <a:shade val="50000"/>
            </a:schemeClr>
          </a:lnRef>
          <a:fillRef idx="1">
            <a:schemeClr val="accent1"/>
          </a:fillRef>
          <a:effectRef idx="0">
            <a:schemeClr val="accent1"/>
          </a:effectRef>
          <a:fontRef idx="minor">
            <a:schemeClr val="lt1"/>
          </a:fontRef>
        </p:style>
      </p:cxn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63" y="3884613"/>
            <a:ext cx="3198813" cy="3032125"/>
          </a:xfrm>
          <a:prstGeom prst="rect">
            <a:avLst/>
          </a:prstGeom>
          <a:solidFill>
            <a:srgbClr val="D6D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en-US" altLang="zh-CN" strike="noStrike" noProof="1"/>
              <a:t> </a:t>
            </a:r>
          </a:p>
        </p:txBody>
      </p:sp>
      <p:sp>
        <p:nvSpPr>
          <p:cNvPr id="13" name="文本框 12"/>
          <p:cNvSpPr txBox="1"/>
          <p:nvPr/>
        </p:nvSpPr>
        <p:spPr>
          <a:xfrm>
            <a:off x="10654023" y="3905885"/>
            <a:ext cx="2626360" cy="3046087"/>
          </a:xfrm>
          <a:prstGeom prst="rect">
            <a:avLst/>
          </a:prstGeom>
          <a:noFill/>
        </p:spPr>
        <p:txBody>
          <a:bodyPr wrap="square" rtlCol="0">
            <a:spAutoFit/>
            <a:scene3d>
              <a:camera prst="orthographicFront"/>
              <a:lightRig rig="threePt" dir="t"/>
            </a:scene3d>
            <a:sp3d contourW="12700"/>
          </a:bodyPr>
          <a:lstStyle/>
          <a:p>
            <a:pPr>
              <a:lnSpc>
                <a:spcPct val="120000"/>
              </a:lnSpc>
            </a:pPr>
            <a:r>
              <a:rPr lang="zh-CN" altLang="en-US" sz="8000" b="1" noProof="1">
                <a:solidFill>
                  <a:schemeClr val="tx1">
                    <a:lumMod val="75000"/>
                    <a:lumOff val="25000"/>
                  </a:schemeClr>
                </a:solidFill>
                <a:latin typeface="+mj-ea"/>
                <a:ea typeface="+mj-ea"/>
                <a:cs typeface="+mn-cs"/>
              </a:rPr>
              <a:t>空间</a:t>
            </a:r>
            <a:endParaRPr lang="zh-CN" altLang="en-US" sz="8000" b="1" noProof="1">
              <a:solidFill>
                <a:schemeClr val="tx1">
                  <a:lumMod val="75000"/>
                  <a:lumOff val="25000"/>
                </a:schemeClr>
              </a:solidFill>
              <a:latin typeface="+mj-ea"/>
              <a:ea typeface="+mj-ea"/>
            </a:endParaRPr>
          </a:p>
          <a:p>
            <a:pPr>
              <a:lnSpc>
                <a:spcPct val="120000"/>
              </a:lnSpc>
            </a:pPr>
            <a:r>
              <a:rPr lang="zh-CN" altLang="en-US" sz="8000" b="1" noProof="1">
                <a:solidFill>
                  <a:schemeClr val="tx1">
                    <a:lumMod val="75000"/>
                    <a:lumOff val="25000"/>
                  </a:schemeClr>
                </a:solidFill>
                <a:latin typeface="+mj-ea"/>
                <a:ea typeface="+mj-ea"/>
                <a:cs typeface="+mn-cs"/>
              </a:rPr>
              <a:t>效果</a:t>
            </a:r>
            <a:endParaRPr lang="zh-CN" altLang="en-US" sz="8000" b="1" noProof="1">
              <a:solidFill>
                <a:schemeClr val="tx1">
                  <a:lumMod val="75000"/>
                  <a:lumOff val="25000"/>
                </a:schemeClr>
              </a:solidFill>
              <a:latin typeface="+mj-ea"/>
              <a:ea typeface="+mj-ea"/>
            </a:endParaRPr>
          </a:p>
        </p:txBody>
      </p:sp>
      <p:cxnSp>
        <p:nvCxnSpPr>
          <p:cNvPr id="15" name="直接连接符 14"/>
          <p:cNvCxnSpPr/>
          <p:nvPr/>
        </p:nvCxnSpPr>
        <p:spPr>
          <a:xfrm>
            <a:off x="10366375" y="3905250"/>
            <a:ext cx="0" cy="3024188"/>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27652" name="图片 1" descr="1674814_20190506232601650050_1"/>
          <p:cNvPicPr>
            <a:picLocks noChangeAspect="1"/>
          </p:cNvPicPr>
          <p:nvPr/>
        </p:nvPicPr>
        <p:blipFill>
          <a:blip r:embed="rId3"/>
          <a:srcRect t="13734" b="4031"/>
          <a:stretch>
            <a:fillRect/>
          </a:stretch>
        </p:blipFill>
        <p:spPr>
          <a:xfrm>
            <a:off x="3059113" y="3884613"/>
            <a:ext cx="6745287" cy="3032125"/>
          </a:xfrm>
          <a:prstGeom prst="rect">
            <a:avLst/>
          </a:prstGeom>
          <a:noFill/>
          <a:ln w="9525">
            <a:noFill/>
          </a:ln>
        </p:spPr>
      </p:pic>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431800" y="9023350"/>
            <a:ext cx="1257300" cy="385763"/>
          </a:xfrm>
          <a:prstGeom prst="rect">
            <a:avLst/>
          </a:prstGeom>
          <a:noFill/>
        </p:spPr>
        <p:txBody>
          <a:bodyPr wrap="square" rtlCol="0" anchor="t">
            <a:spAutoFit/>
          </a:bodyPr>
          <a:lstStyle/>
          <a:p>
            <a:pPr>
              <a:lnSpc>
                <a:spcPct val="110000"/>
              </a:lnSpc>
              <a:buClrTx/>
              <a:buSzTx/>
            </a:pPr>
            <a:r>
              <a:rPr lang="zh-CN" altLang="en-US" sz="1735" b="1" noProof="1">
                <a:solidFill>
                  <a:srgbClr val="1E4649"/>
                </a:solidFill>
                <a:latin typeface="微软雅黑" panose="020B0503020204020204" charset="-122"/>
                <a:ea typeface="微软雅黑" panose="020B0503020204020204" charset="-122"/>
                <a:cs typeface="微软雅黑" panose="020B0503020204020204" charset="-122"/>
                <a:sym typeface="+mn-ea"/>
              </a:rPr>
              <a:t>户外馆标</a:t>
            </a:r>
          </a:p>
        </p:txBody>
      </p:sp>
      <p:sp>
        <p:nvSpPr>
          <p:cNvPr id="20" name="文本框 19"/>
          <p:cNvSpPr txBox="1"/>
          <p:nvPr/>
        </p:nvSpPr>
        <p:spPr>
          <a:xfrm>
            <a:off x="1570355" y="9023350"/>
            <a:ext cx="11039475" cy="1039495"/>
          </a:xfrm>
          <a:prstGeom prst="rect">
            <a:avLst/>
          </a:prstGeom>
          <a:noFill/>
        </p:spPr>
        <p:txBody>
          <a:bodyPr wrap="square" rtlCol="0">
            <a:spAutoFit/>
          </a:bodyPr>
          <a:lstStyle/>
          <a:p>
            <a:pPr algn="just" defTabSz="914400">
              <a:lnSpc>
                <a:spcPct val="150000"/>
              </a:lnSpc>
            </a:pPr>
            <a:r>
              <a:rPr lang="en-US" altLang="zh-CN" sz="1365" noProof="1">
                <a:latin typeface="微软雅黑" panose="020B0503020204020204" charset="-122"/>
                <a:ea typeface="微软雅黑" panose="020B0503020204020204" charset="-122"/>
                <a:cs typeface="微软雅黑" panose="020B0503020204020204" charset="-122"/>
                <a:sym typeface="+mn-ea"/>
              </a:rPr>
              <a:t>       </a:t>
            </a:r>
            <a:r>
              <a:rPr lang="zh-CN" altLang="zh-CN" sz="1365" noProof="1">
                <a:latin typeface="微软雅黑" panose="020B0503020204020204" charset="-122"/>
                <a:ea typeface="微软雅黑" panose="020B0503020204020204" charset="-122"/>
                <a:cs typeface="微软雅黑" panose="020B0503020204020204" charset="-122"/>
                <a:sym typeface="+mn-ea"/>
              </a:rPr>
              <a:t>新一轮禁毒人民战争已经打响，岳阳市委市政府始终保持打击毒品犯罪的高压态势，把青少年群体的预防教育放在突出位置。户外基地馆标赫然醒目，庄重肃穆，突显岳阳市各级各部门认真贯彻落实党中央决策部署和省委、省政府要求，将禁毒进行到底的决心与魄力！</a:t>
            </a:r>
            <a:r>
              <a:rPr lang="zh-CN" altLang="zh-CN" sz="1365" b="1" noProof="1">
                <a:gradFill>
                  <a:gsLst>
                    <a:gs pos="0">
                      <a:srgbClr val="E30000"/>
                    </a:gs>
                    <a:gs pos="100000">
                      <a:srgbClr val="760303"/>
                    </a:gs>
                  </a:gsLst>
                  <a:lin scaled="0"/>
                </a:gradFill>
                <a:latin typeface="微软雅黑" panose="020B0503020204020204" charset="-122"/>
                <a:ea typeface="微软雅黑" panose="020B0503020204020204" charset="-122"/>
                <a:cs typeface="微软雅黑" panose="020B0503020204020204" charset="-122"/>
                <a:sym typeface="+mn-ea"/>
              </a:rPr>
              <a:t>基地门口增设客流数据统计系统，实时统计参观人数，便于后期基地运营管理。</a:t>
            </a:r>
          </a:p>
        </p:txBody>
      </p:sp>
      <p:sp>
        <p:nvSpPr>
          <p:cNvPr id="7" name="矩形 6"/>
          <p:cNvSpPr/>
          <p:nvPr/>
        </p:nvSpPr>
        <p:spPr>
          <a:xfrm>
            <a:off x="0" y="9090025"/>
            <a:ext cx="431800" cy="287338"/>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pic>
        <p:nvPicPr>
          <p:cNvPr id="28676" name="图片 5" descr="C:\Users\Administrator\Desktop\0011.jpg0011"/>
          <p:cNvPicPr>
            <a:picLocks noChangeAspect="1"/>
          </p:cNvPicPr>
          <p:nvPr/>
        </p:nvPicPr>
        <p:blipFill>
          <a:blip r:embed="rId3"/>
          <a:srcRect/>
          <a:stretch>
            <a:fillRect/>
          </a:stretch>
        </p:blipFill>
        <p:spPr>
          <a:xfrm>
            <a:off x="0" y="-1587"/>
            <a:ext cx="15138400" cy="8515350"/>
          </a:xfrm>
          <a:prstGeom prst="rect">
            <a:avLst/>
          </a:prstGeom>
          <a:noFill/>
          <a:ln w="9525">
            <a:noFill/>
          </a:ln>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图片 5" descr="C:\Users\Administrator\Desktop\0011.jpg0011"/>
          <p:cNvPicPr>
            <a:picLocks noChangeAspect="1"/>
          </p:cNvPicPr>
          <p:nvPr/>
        </p:nvPicPr>
        <p:blipFill>
          <a:blip r:embed="rId3"/>
          <a:srcRect/>
          <a:stretch>
            <a:fillRect/>
          </a:stretch>
        </p:blipFill>
        <p:spPr>
          <a:xfrm>
            <a:off x="5803900" y="4786630"/>
            <a:ext cx="8259445" cy="4646295"/>
          </a:xfrm>
          <a:prstGeom prst="rect">
            <a:avLst/>
          </a:prstGeom>
          <a:noFill/>
          <a:ln w="9525">
            <a:noFill/>
          </a:ln>
        </p:spPr>
      </p:pic>
      <p:sp>
        <p:nvSpPr>
          <p:cNvPr id="29698" name="Text Box 8"/>
          <p:cNvSpPr txBox="1"/>
          <p:nvPr/>
        </p:nvSpPr>
        <p:spPr>
          <a:xfrm>
            <a:off x="4110038" y="2070100"/>
            <a:ext cx="3679825" cy="738188"/>
          </a:xfrm>
          <a:prstGeom prst="rect">
            <a:avLst/>
          </a:prstGeom>
          <a:noFill/>
          <a:ln w="9525">
            <a:noFill/>
          </a:ln>
        </p:spPr>
        <p:txBody>
          <a:bodyPr wrap="square" anchor="t">
            <a:spAutoFit/>
          </a:bodyPr>
          <a:lstStyle/>
          <a:p>
            <a:pPr>
              <a:lnSpc>
                <a:spcPct val="150000"/>
              </a:lnSpc>
            </a:pPr>
            <a:r>
              <a:rPr lang="zh-CN" altLang="zh-CN" sz="1400" dirty="0">
                <a:latin typeface="微软雅黑" panose="020B0503020204020204" charset="-122"/>
                <a:ea typeface="微软雅黑" panose="020B0503020204020204" charset="-122"/>
              </a:rPr>
              <a:t>馆标赫然醒目，庄重肃穆，突显岳阳市各级各部门将禁毒进行到底的决心与魄力！</a:t>
            </a:r>
          </a:p>
        </p:txBody>
      </p:sp>
      <p:sp>
        <p:nvSpPr>
          <p:cNvPr id="29699" name="Text Box 8"/>
          <p:cNvSpPr txBox="1"/>
          <p:nvPr/>
        </p:nvSpPr>
        <p:spPr>
          <a:xfrm>
            <a:off x="10086975" y="863600"/>
            <a:ext cx="3457575" cy="736600"/>
          </a:xfrm>
          <a:prstGeom prst="rect">
            <a:avLst/>
          </a:prstGeom>
          <a:noFill/>
          <a:ln w="9525">
            <a:noFill/>
          </a:ln>
        </p:spPr>
        <p:txBody>
          <a:bodyPr wrap="square" anchor="t">
            <a:spAutoFit/>
          </a:bodyPr>
          <a:lstStyle/>
          <a:p>
            <a:pPr>
              <a:lnSpc>
                <a:spcPct val="150000"/>
              </a:lnSpc>
            </a:pPr>
            <a:r>
              <a:rPr lang="zh-CN" altLang="zh-CN" sz="1400" b="1" dirty="0">
                <a:solidFill>
                  <a:srgbClr val="FF0000"/>
                </a:solidFill>
                <a:latin typeface="微软雅黑" panose="020B0503020204020204" charset="-122"/>
                <a:ea typeface="微软雅黑" panose="020B0503020204020204" charset="-122"/>
              </a:rPr>
              <a:t>增设：</a:t>
            </a:r>
            <a:r>
              <a:rPr lang="zh-CN" altLang="zh-CN" sz="1400" dirty="0">
                <a:latin typeface="微软雅黑" panose="020B0503020204020204" charset="-122"/>
                <a:ea typeface="微软雅黑" panose="020B0503020204020204" charset="-122"/>
              </a:rPr>
              <a:t>客流数据统计系统，实时统计参观人数，便于后期基地运营管理。</a:t>
            </a:r>
          </a:p>
        </p:txBody>
      </p:sp>
      <p:sp>
        <p:nvSpPr>
          <p:cNvPr id="29700" name="Text Box 8"/>
          <p:cNvSpPr txBox="1"/>
          <p:nvPr/>
        </p:nvSpPr>
        <p:spPr>
          <a:xfrm>
            <a:off x="788988" y="9302750"/>
            <a:ext cx="1655762" cy="274638"/>
          </a:xfrm>
          <a:prstGeom prst="rect">
            <a:avLst/>
          </a:prstGeom>
          <a:noFill/>
          <a:ln w="9525">
            <a:noFill/>
          </a:ln>
        </p:spPr>
        <p:txBody>
          <a:bodyPr anchor="t">
            <a:spAutoFit/>
          </a:bodyPr>
          <a:lstStyle/>
          <a:p>
            <a:pPr algn="ctr" defTabSz="1475105">
              <a:buSzTx/>
            </a:pPr>
            <a:r>
              <a:rPr lang="zh-CN" altLang="en-US" sz="1200" dirty="0">
                <a:solidFill>
                  <a:srgbClr val="000000"/>
                </a:solidFill>
                <a:latin typeface="微软雅黑" panose="020B0503020204020204" charset="-122"/>
                <a:ea typeface="微软雅黑" panose="020B0503020204020204" charset="-122"/>
              </a:rPr>
              <a:t>效果图所在位置示意</a:t>
            </a:r>
          </a:p>
        </p:txBody>
      </p:sp>
      <p:cxnSp>
        <p:nvCxnSpPr>
          <p:cNvPr id="10" name="肘形连接符 9"/>
          <p:cNvCxnSpPr/>
          <p:nvPr/>
        </p:nvCxnSpPr>
        <p:spPr>
          <a:xfrm rot="16200000" flipV="1">
            <a:off x="5435600" y="3725545"/>
            <a:ext cx="4537710" cy="2734310"/>
          </a:xfrm>
          <a:prstGeom prst="bentConnector3">
            <a:avLst>
              <a:gd name="adj1" fmla="val 49986"/>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9702" name="Text Box 8"/>
          <p:cNvSpPr txBox="1"/>
          <p:nvPr/>
        </p:nvSpPr>
        <p:spPr>
          <a:xfrm>
            <a:off x="1793875" y="2824163"/>
            <a:ext cx="1636713" cy="738187"/>
          </a:xfrm>
          <a:prstGeom prst="rect">
            <a:avLst/>
          </a:prstGeom>
          <a:noFill/>
          <a:ln w="9525">
            <a:noFill/>
          </a:ln>
        </p:spPr>
        <p:txBody>
          <a:bodyPr wrap="square" anchor="t">
            <a:spAutoFit/>
          </a:bodyPr>
          <a:lstStyle/>
          <a:p>
            <a:pPr>
              <a:lnSpc>
                <a:spcPct val="150000"/>
              </a:lnSpc>
            </a:pPr>
            <a:r>
              <a:rPr lang="zh-CN" altLang="zh-CN" sz="1400" dirty="0">
                <a:latin typeface="微软雅黑" panose="020B0503020204020204" charset="-122"/>
                <a:ea typeface="微软雅黑" panose="020B0503020204020204" charset="-122"/>
              </a:rPr>
              <a:t>绿植生机盎然，呼应</a:t>
            </a:r>
            <a:r>
              <a:rPr lang="en-US" altLang="zh-CN" sz="1400" dirty="0">
                <a:latin typeface="微软雅黑" panose="020B0503020204020204" charset="-122"/>
                <a:ea typeface="微软雅黑" panose="020B0503020204020204" charset="-122"/>
              </a:rPr>
              <a:t>“</a:t>
            </a:r>
            <a:r>
              <a:rPr lang="zh-CN" altLang="en-US" sz="1400" dirty="0">
                <a:latin typeface="微软雅黑" panose="020B0503020204020204" charset="-122"/>
                <a:ea typeface="微软雅黑" panose="020B0503020204020204" charset="-122"/>
              </a:rPr>
              <a:t>绿色无毒</a:t>
            </a:r>
            <a:r>
              <a:rPr lang="en-US" altLang="zh-CN" sz="1400" dirty="0">
                <a:latin typeface="微软雅黑" panose="020B0503020204020204" charset="-122"/>
                <a:ea typeface="微软雅黑" panose="020B0503020204020204" charset="-122"/>
              </a:rPr>
              <a:t>”</a:t>
            </a:r>
            <a:r>
              <a:rPr lang="zh-CN" altLang="en-US" sz="1400" dirty="0">
                <a:latin typeface="微软雅黑" panose="020B0503020204020204" charset="-122"/>
                <a:ea typeface="微软雅黑" panose="020B0503020204020204" charset="-122"/>
              </a:rPr>
              <a:t>。</a:t>
            </a:r>
          </a:p>
        </p:txBody>
      </p:sp>
      <p:cxnSp>
        <p:nvCxnSpPr>
          <p:cNvPr id="13" name="肘形连接符 12"/>
          <p:cNvCxnSpPr/>
          <p:nvPr/>
        </p:nvCxnSpPr>
        <p:spPr>
          <a:xfrm rot="16200000" flipV="1">
            <a:off x="7811135" y="5381625"/>
            <a:ext cx="5401945" cy="286385"/>
          </a:xfrm>
          <a:prstGeom prst="bentConnector3">
            <a:avLst>
              <a:gd name="adj1" fmla="val 49994"/>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9704" name="Text Box 8"/>
          <p:cNvSpPr txBox="1"/>
          <p:nvPr/>
        </p:nvSpPr>
        <p:spPr>
          <a:xfrm>
            <a:off x="8980488" y="2070100"/>
            <a:ext cx="2146300" cy="738188"/>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阶梯用色与建筑协调统一，确保与整体融为一体。</a:t>
            </a:r>
          </a:p>
        </p:txBody>
      </p:sp>
      <p:cxnSp>
        <p:nvCxnSpPr>
          <p:cNvPr id="15" name="肘形连接符 14"/>
          <p:cNvCxnSpPr/>
          <p:nvPr/>
        </p:nvCxnSpPr>
        <p:spPr>
          <a:xfrm rot="16200000">
            <a:off x="9114314" y="5393849"/>
            <a:ext cx="5402263" cy="288925"/>
          </a:xfrm>
          <a:prstGeom prst="bentConnector3">
            <a:avLst>
              <a:gd name="adj1" fmla="val 49994"/>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9706" name="Text Box 8"/>
          <p:cNvSpPr txBox="1"/>
          <p:nvPr/>
        </p:nvSpPr>
        <p:spPr>
          <a:xfrm>
            <a:off x="7078663" y="993775"/>
            <a:ext cx="2401887" cy="738188"/>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入口阶梯设计开阔，确保人流畅通，确保疏散安全。</a:t>
            </a:r>
          </a:p>
        </p:txBody>
      </p:sp>
      <p:cxnSp>
        <p:nvCxnSpPr>
          <p:cNvPr id="17" name="肘形连接符 16"/>
          <p:cNvCxnSpPr/>
          <p:nvPr/>
        </p:nvCxnSpPr>
        <p:spPr>
          <a:xfrm rot="16200000">
            <a:off x="11556365" y="4516755"/>
            <a:ext cx="2592070" cy="1800860"/>
          </a:xfrm>
          <a:prstGeom prst="bentConnector3">
            <a:avLst>
              <a:gd name="adj1" fmla="val 35644"/>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rot="16200000" flipV="1">
            <a:off x="5803900" y="3956050"/>
            <a:ext cx="6367463" cy="2198688"/>
          </a:xfrm>
          <a:prstGeom prst="bentConnector3">
            <a:avLst>
              <a:gd name="adj1" fmla="val 66347"/>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9709" name="Text Box 8"/>
          <p:cNvSpPr txBox="1"/>
          <p:nvPr/>
        </p:nvSpPr>
        <p:spPr>
          <a:xfrm>
            <a:off x="11568113" y="2014538"/>
            <a:ext cx="3346450" cy="73660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绿色通道，充满人文关怀，方便行动不便人士参观，使禁毒教育受众最大化。</a:t>
            </a:r>
          </a:p>
        </p:txBody>
      </p:sp>
      <p:sp>
        <p:nvSpPr>
          <p:cNvPr id="29710" name="Text Box 8"/>
          <p:cNvSpPr txBox="1"/>
          <p:nvPr/>
        </p:nvSpPr>
        <p:spPr>
          <a:xfrm>
            <a:off x="12658725" y="3429000"/>
            <a:ext cx="1908175" cy="736600"/>
          </a:xfrm>
          <a:prstGeom prst="rect">
            <a:avLst/>
          </a:prstGeom>
          <a:noFill/>
          <a:ln w="9525">
            <a:noFill/>
          </a:ln>
        </p:spPr>
        <p:txBody>
          <a:bodyPr wrap="square" anchor="t">
            <a:spAutoFit/>
          </a:bodyPr>
          <a:lstStyle/>
          <a:p>
            <a:pPr>
              <a:lnSpc>
                <a:spcPct val="150000"/>
              </a:lnSpc>
            </a:pPr>
            <a:r>
              <a:rPr lang="zh-CN" altLang="en-US" sz="1400" dirty="0">
                <a:latin typeface="微软雅黑" panose="020B0503020204020204" charset="-122"/>
                <a:ea typeface="微软雅黑" panose="020B0503020204020204" charset="-122"/>
              </a:rPr>
              <a:t>国旗飘扬，爱国情怀激荡，促进禁毒教育。</a:t>
            </a:r>
          </a:p>
        </p:txBody>
      </p:sp>
      <p:cxnSp>
        <p:nvCxnSpPr>
          <p:cNvPr id="25" name="肘形连接符 24"/>
          <p:cNvCxnSpPr/>
          <p:nvPr/>
        </p:nvCxnSpPr>
        <p:spPr>
          <a:xfrm rot="16200000" flipV="1">
            <a:off x="2543810" y="3706495"/>
            <a:ext cx="4392295" cy="4104005"/>
          </a:xfrm>
          <a:prstGeom prst="bentConnector3">
            <a:avLst>
              <a:gd name="adj1" fmla="val 49993"/>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肘形连接符 25"/>
          <p:cNvCxnSpPr/>
          <p:nvPr/>
        </p:nvCxnSpPr>
        <p:spPr>
          <a:xfrm rot="16200000">
            <a:off x="8293100" y="4378325"/>
            <a:ext cx="5560695" cy="549275"/>
          </a:xfrm>
          <a:prstGeom prst="bentConnector3">
            <a:avLst>
              <a:gd name="adj1" fmla="val 49994"/>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pic>
        <p:nvPicPr>
          <p:cNvPr id="29713" name="图片 1"/>
          <p:cNvPicPr>
            <a:picLocks noChangeAspect="1"/>
          </p:cNvPicPr>
          <p:nvPr/>
        </p:nvPicPr>
        <p:blipFill rotWithShape="1">
          <a:blip r:embed="rId4" cstate="print">
            <a:extLst>
              <a:ext uri="{28A0092B-C50C-407E-A947-70E740481C1C}">
                <a14:useLocalDpi xmlns:a14="http://schemas.microsoft.com/office/drawing/2010/main" val="0"/>
              </a:ext>
            </a:extLst>
          </a:blip>
          <a:srcRect l="11800" t="12099" r="3021" b="4683"/>
          <a:stretch>
            <a:fillRect/>
          </a:stretch>
        </p:blipFill>
        <p:spPr>
          <a:xfrm>
            <a:off x="788988" y="6718775"/>
            <a:ext cx="3998911" cy="2603942"/>
          </a:xfrm>
          <a:prstGeom prst="rect">
            <a:avLst/>
          </a:prstGeom>
          <a:noFill/>
          <a:ln w="9525">
            <a:noFill/>
          </a:ln>
        </p:spPr>
      </p:pic>
      <p:pic>
        <p:nvPicPr>
          <p:cNvPr id="29714" name="Picture 3" descr="C:\Users\Administrator\Desktop\未标题-1.png"/>
          <p:cNvPicPr>
            <a:picLocks noChangeAspect="1"/>
          </p:cNvPicPr>
          <p:nvPr/>
        </p:nvPicPr>
        <p:blipFill>
          <a:blip r:embed="rId5"/>
          <a:stretch>
            <a:fillRect/>
          </a:stretch>
        </p:blipFill>
        <p:spPr>
          <a:xfrm>
            <a:off x="895350" y="650875"/>
            <a:ext cx="576263" cy="1081088"/>
          </a:xfrm>
          <a:prstGeom prst="rect">
            <a:avLst/>
          </a:prstGeom>
          <a:noFill/>
          <a:ln w="9525">
            <a:noFill/>
          </a:ln>
        </p:spPr>
      </p:pic>
      <p:sp>
        <p:nvSpPr>
          <p:cNvPr id="29715" name="Text Box 8"/>
          <p:cNvSpPr txBox="1"/>
          <p:nvPr/>
        </p:nvSpPr>
        <p:spPr>
          <a:xfrm>
            <a:off x="1609725" y="976313"/>
            <a:ext cx="2892425" cy="430212"/>
          </a:xfrm>
          <a:prstGeom prst="rect">
            <a:avLst/>
          </a:prstGeom>
          <a:noFill/>
          <a:ln w="9525">
            <a:noFill/>
          </a:ln>
        </p:spPr>
        <p:txBody>
          <a:bodyPr wrap="square" anchor="t">
            <a:spAutoFit/>
          </a:bodyPr>
          <a:lstStyle/>
          <a:p>
            <a:pPr>
              <a:lnSpc>
                <a:spcPct val="110000"/>
              </a:lnSpc>
              <a:buSzTx/>
            </a:pPr>
            <a:r>
              <a:rPr lang="zh-CN" altLang="en-US" sz="2000" b="1" dirty="0">
                <a:latin typeface="微软雅黑" panose="020B0503020204020204" charset="-122"/>
                <a:ea typeface="微软雅黑" panose="020B0503020204020204" charset="-122"/>
                <a:sym typeface="宋体" panose="02010600030101010101" pitchFamily="2" charset="-122"/>
              </a:rPr>
              <a:t>户外入口</a:t>
            </a:r>
            <a:endParaRPr lang="zh-CN" altLang="en-US" sz="2000" b="1" dirty="0">
              <a:solidFill>
                <a:srgbClr val="1E4649"/>
              </a:solidFill>
              <a:latin typeface="微软雅黑" panose="020B0503020204020204" charset="-122"/>
              <a:ea typeface="微软雅黑" panose="020B0503020204020204" charset="-122"/>
              <a:sym typeface="宋体" panose="02010600030101010101" pitchFamily="2" charset="-122"/>
            </a:endParaRPr>
          </a:p>
        </p:txBody>
      </p:sp>
      <p:sp>
        <p:nvSpPr>
          <p:cNvPr id="3" name="矩形 2"/>
          <p:cNvSpPr/>
          <p:nvPr/>
        </p:nvSpPr>
        <p:spPr>
          <a:xfrm>
            <a:off x="3701538" y="7560571"/>
            <a:ext cx="956188" cy="1615180"/>
          </a:xfrm>
          <a:prstGeom prst="rect">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Users\Administrator\Desktop\0.23\012.jpg012"/>
          <p:cNvPicPr>
            <a:picLocks noChangeAspect="1"/>
          </p:cNvPicPr>
          <p:nvPr/>
        </p:nvPicPr>
        <p:blipFill>
          <a:blip r:embed="rId3"/>
          <a:srcRect/>
          <a:stretch>
            <a:fillRect/>
          </a:stretch>
        </p:blipFill>
        <p:spPr>
          <a:xfrm>
            <a:off x="3175" y="486410"/>
            <a:ext cx="15158720" cy="7579360"/>
          </a:xfrm>
          <a:prstGeom prst="rect">
            <a:avLst/>
          </a:prstGeom>
        </p:spPr>
      </p:pic>
      <p:sp>
        <p:nvSpPr>
          <p:cNvPr id="19" name="文本框 18"/>
          <p:cNvSpPr txBox="1"/>
          <p:nvPr/>
        </p:nvSpPr>
        <p:spPr>
          <a:xfrm>
            <a:off x="431800" y="9023350"/>
            <a:ext cx="1257300" cy="385763"/>
          </a:xfrm>
          <a:prstGeom prst="rect">
            <a:avLst/>
          </a:prstGeom>
          <a:noFill/>
        </p:spPr>
        <p:txBody>
          <a:bodyPr wrap="square" rtlCol="0" anchor="t">
            <a:spAutoFit/>
          </a:bodyPr>
          <a:lstStyle/>
          <a:p>
            <a:pPr>
              <a:lnSpc>
                <a:spcPct val="110000"/>
              </a:lnSpc>
              <a:buClrTx/>
              <a:buSzTx/>
            </a:pPr>
            <a:r>
              <a:rPr lang="zh-CN" altLang="en-US" sz="1735" b="1" noProof="1">
                <a:solidFill>
                  <a:srgbClr val="1E4649"/>
                </a:solidFill>
                <a:latin typeface="微软雅黑" panose="020B0503020204020204" charset="-122"/>
                <a:ea typeface="微软雅黑" panose="020B0503020204020204" charset="-122"/>
                <a:cs typeface="微软雅黑" panose="020B0503020204020204" charset="-122"/>
                <a:sym typeface="+mn-ea"/>
              </a:rPr>
              <a:t>序  厅</a:t>
            </a:r>
          </a:p>
        </p:txBody>
      </p:sp>
      <p:sp>
        <p:nvSpPr>
          <p:cNvPr id="20" name="文本框 19"/>
          <p:cNvSpPr txBox="1"/>
          <p:nvPr/>
        </p:nvSpPr>
        <p:spPr>
          <a:xfrm>
            <a:off x="1570355" y="9023350"/>
            <a:ext cx="11039475" cy="1039495"/>
          </a:xfrm>
          <a:prstGeom prst="rect">
            <a:avLst/>
          </a:prstGeom>
          <a:noFill/>
        </p:spPr>
        <p:txBody>
          <a:bodyPr wrap="square" rtlCol="0">
            <a:spAutoFit/>
          </a:bodyPr>
          <a:lstStyle/>
          <a:p>
            <a:pPr algn="just" defTabSz="914400">
              <a:lnSpc>
                <a:spcPct val="150000"/>
              </a:lnSpc>
            </a:pPr>
            <a:r>
              <a:rPr lang="en-US" altLang="zh-CN" sz="1365" noProof="1">
                <a:latin typeface="微软雅黑" panose="020B0503020204020204" charset="-122"/>
                <a:ea typeface="微软雅黑" panose="020B0503020204020204" charset="-122"/>
                <a:cs typeface="微软雅黑" panose="020B0503020204020204" charset="-122"/>
                <a:sym typeface="+mn-ea"/>
              </a:rPr>
              <a:t>       </a:t>
            </a:r>
            <a:r>
              <a:rPr lang="zh-CN" altLang="zh-CN" sz="1365" noProof="1">
                <a:latin typeface="微软雅黑" panose="020B0503020204020204" charset="-122"/>
                <a:ea typeface="微软雅黑" panose="020B0503020204020204" charset="-122"/>
                <a:cs typeface="微软雅黑" panose="020B0503020204020204" charset="-122"/>
                <a:sym typeface="+mn-ea"/>
              </a:rPr>
              <a:t>以历代领导人及名人禁毒语录为主体，深刻生动，庄严凝重，彰显中华民族禁毒到底的坚定决心，迅速将参观者带入禁毒教育的氛围与主题。序厅中央，警钟长鸣，磅礴大气，隐隐发出时代巨响，昭示将禁毒人民战争进行到底的决心！同时充分利用天井，融入“生命之光”，直击人心，引领参观者坚定全民禁毒的立场，远离毒品，拥抱健康人生，拥有绿色无毒的阳光生活，开启禁毒教育的序幕。</a:t>
            </a:r>
          </a:p>
        </p:txBody>
      </p:sp>
      <p:sp>
        <p:nvSpPr>
          <p:cNvPr id="7" name="矩形 6"/>
          <p:cNvSpPr/>
          <p:nvPr/>
        </p:nvSpPr>
        <p:spPr>
          <a:xfrm>
            <a:off x="0" y="9090025"/>
            <a:ext cx="431800" cy="287338"/>
          </a:xfrm>
          <a:prstGeom prst="rect">
            <a:avLst/>
          </a:prstGeom>
          <a:solidFill>
            <a:srgbClr val="1E4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DOC_GUID" val="{c4011b86-55fc-45fd-a6d4-7d7ad73349b1}"/>
</p:tagLst>
</file>

<file path=ppt/tags/tag10.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1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12.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13.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14.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15.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16.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17.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18.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19.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 name="KSO_WM_SLIDE_MODEL_TYPE" val="cover"/>
</p:tagLst>
</file>

<file path=ppt/tags/tag20.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2.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3.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4.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5.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6.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7.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8.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29.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3.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30.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3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32.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33.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34.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35.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36.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37.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38.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39.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4.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40.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4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42.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43.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44.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5.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6.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7.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8.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9.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5664</Words>
  <Application>Microsoft Office PowerPoint</Application>
  <PresentationFormat>自定义</PresentationFormat>
  <Paragraphs>346</Paragraphs>
  <Slides>43</Slides>
  <Notes>4</Notes>
  <HiddenSlides>0</HiddenSlides>
  <MMClips>0</MMClips>
  <ScaleCrop>false</ScaleCrop>
  <HeadingPairs>
    <vt:vector size="4" baseType="variant">
      <vt:variant>
        <vt:lpstr>主题</vt:lpstr>
      </vt:variant>
      <vt:variant>
        <vt:i4>3</vt:i4>
      </vt:variant>
      <vt:variant>
        <vt:lpstr>幻灯片标题</vt:lpstr>
      </vt:variant>
      <vt:variant>
        <vt:i4>43</vt:i4>
      </vt:variant>
    </vt:vector>
  </HeadingPairs>
  <TitlesOfParts>
    <vt:vector size="46" baseType="lpstr">
      <vt:lpstr>默认设计模板</vt:lpstr>
      <vt:lpstr>1_默认设计模板</vt:lpstr>
      <vt:lpstr>2_默认设计模板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xb21cn</cp:lastModifiedBy>
  <cp:revision>241</cp:revision>
  <dcterms:created xsi:type="dcterms:W3CDTF">2019-02-20T06:57:00Z</dcterms:created>
  <dcterms:modified xsi:type="dcterms:W3CDTF">2020-11-04T01:17:30Z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y fmtid="{D5CDD505-2E9C-101B-9397-08002B2CF9AE}" pid="3" name="KSORubyTemplateID">
    <vt:lpwstr>2</vt:lpwstr>
  </property>
</Properties>
</file>